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7" r:id="rId2"/>
    <p:sldId id="313" r:id="rId3"/>
    <p:sldId id="256" r:id="rId4"/>
    <p:sldId id="314" r:id="rId5"/>
    <p:sldId id="760" r:id="rId6"/>
    <p:sldId id="799" r:id="rId7"/>
    <p:sldId id="804" r:id="rId8"/>
    <p:sldId id="795" r:id="rId9"/>
    <p:sldId id="800" r:id="rId10"/>
    <p:sldId id="796" r:id="rId11"/>
    <p:sldId id="320" r:id="rId12"/>
    <p:sldId id="511" r:id="rId13"/>
    <p:sldId id="801" r:id="rId14"/>
    <p:sldId id="802" r:id="rId15"/>
    <p:sldId id="510" r:id="rId16"/>
    <p:sldId id="272" r:id="rId17"/>
    <p:sldId id="400" r:id="rId18"/>
    <p:sldId id="403" r:id="rId19"/>
    <p:sldId id="432" r:id="rId20"/>
    <p:sldId id="402" r:id="rId21"/>
    <p:sldId id="283" r:id="rId22"/>
    <p:sldId id="429" r:id="rId23"/>
    <p:sldId id="430" r:id="rId24"/>
    <p:sldId id="436" r:id="rId25"/>
    <p:sldId id="803" r:id="rId26"/>
    <p:sldId id="435" r:id="rId27"/>
    <p:sldId id="439" r:id="rId28"/>
    <p:sldId id="513" r:id="rId29"/>
    <p:sldId id="509" r:id="rId30"/>
    <p:sldId id="401" r:id="rId31"/>
    <p:sldId id="406" r:id="rId32"/>
  </p:sldIdLst>
  <p:sldSz cx="12192000" cy="6858000"/>
  <p:notesSz cx="6858000" cy="9144000"/>
  <p:defaultTextStyle>
    <a:defPPr>
      <a:defRPr lang="en-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DA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30"/>
    <p:restoredTop sz="94694"/>
  </p:normalViewPr>
  <p:slideViewPr>
    <p:cSldViewPr snapToGrid="0" snapToObjects="1">
      <p:cViewPr varScale="1">
        <p:scale>
          <a:sx n="120" d="100"/>
          <a:sy n="120" d="100"/>
        </p:scale>
        <p:origin x="2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5D8890-BA16-0742-8509-4130C0C563A7}" type="datetimeFigureOut">
              <a:rPr lang="en-GB" smtClean="0"/>
              <a:t>04/05/2022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9FCC0F-BF40-F242-92CB-89C4D6D1D245}" type="slidenum">
              <a:rPr lang="en-GB" smtClean="0"/>
              <a:t>‹#›</a:t>
            </a:fld>
            <a:endParaRPr lang="en-GB"/>
          </a:p>
        </p:txBody>
      </p:sp>
    </p:spTree>
    <p:extLst>
      <p:ext uri="{BB962C8B-B14F-4D97-AF65-F5344CB8AC3E}">
        <p14:creationId xmlns:p14="http://schemas.microsoft.com/office/powerpoint/2010/main" val="970733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model of the systems we have today. [click] As two senders send traffic to the same receiver without synchronization, packets are queued at the ToR switch of the receiver.</a:t>
            </a:r>
          </a:p>
          <a:p>
            <a:r>
              <a:rPr lang="en-US" dirty="0"/>
              <a:t>[click]</a:t>
            </a:r>
          </a:p>
          <a:p>
            <a:r>
              <a:rPr lang="en-US" dirty="0"/>
              <a:t>The senders sense the queue build-up either through packet loss or increased delay and adjust their transmission rate.</a:t>
            </a:r>
          </a:p>
        </p:txBody>
      </p:sp>
      <p:sp>
        <p:nvSpPr>
          <p:cNvPr id="4" name="Slide Number Placeholder 3"/>
          <p:cNvSpPr>
            <a:spLocks noGrp="1"/>
          </p:cNvSpPr>
          <p:nvPr>
            <p:ph type="sldNum" sz="quarter" idx="5"/>
          </p:nvPr>
        </p:nvSpPr>
        <p:spPr/>
        <p:txBody>
          <a:bodyPr/>
          <a:lstStyle/>
          <a:p>
            <a:pPr>
              <a:defRPr/>
            </a:pPr>
            <a:fld id="{E02D639A-AF38-4D9A-897E-57859A70BDEB}" type="slidenum">
              <a:rPr lang="en-US" smtClean="0"/>
              <a:pPr>
                <a:defRPr/>
              </a:pPr>
              <a:t>5</a:t>
            </a:fld>
            <a:endParaRPr lang="en-US" dirty="0"/>
          </a:p>
        </p:txBody>
      </p:sp>
    </p:spTree>
    <p:extLst>
      <p:ext uri="{BB962C8B-B14F-4D97-AF65-F5344CB8AC3E}">
        <p14:creationId xmlns:p14="http://schemas.microsoft.com/office/powerpoint/2010/main" val="910970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model of the systems we have today. [click] As two senders send traffic to the same receiver without synchronization, packets are queued at the ToR switch of the receiver.</a:t>
            </a:r>
          </a:p>
          <a:p>
            <a:r>
              <a:rPr lang="en-US" dirty="0"/>
              <a:t>[click]</a:t>
            </a:r>
          </a:p>
          <a:p>
            <a:r>
              <a:rPr lang="en-US" dirty="0"/>
              <a:t>The senders sense the queue build-up either through packet loss or increased delay and adjust their transmission rate.</a:t>
            </a:r>
          </a:p>
        </p:txBody>
      </p:sp>
      <p:sp>
        <p:nvSpPr>
          <p:cNvPr id="4" name="Slide Number Placeholder 3"/>
          <p:cNvSpPr>
            <a:spLocks noGrp="1"/>
          </p:cNvSpPr>
          <p:nvPr>
            <p:ph type="sldNum" sz="quarter" idx="5"/>
          </p:nvPr>
        </p:nvSpPr>
        <p:spPr/>
        <p:txBody>
          <a:bodyPr/>
          <a:lstStyle/>
          <a:p>
            <a:pPr>
              <a:defRPr/>
            </a:pPr>
            <a:fld id="{E02D639A-AF38-4D9A-897E-57859A70BDEB}" type="slidenum">
              <a:rPr lang="en-US" smtClean="0"/>
              <a:pPr>
                <a:defRPr/>
              </a:pPr>
              <a:t>6</a:t>
            </a:fld>
            <a:endParaRPr lang="en-US" dirty="0"/>
          </a:p>
        </p:txBody>
      </p:sp>
    </p:spTree>
    <p:extLst>
      <p:ext uri="{BB962C8B-B14F-4D97-AF65-F5344CB8AC3E}">
        <p14:creationId xmlns:p14="http://schemas.microsoft.com/office/powerpoint/2010/main" val="386226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model of the systems we have today. [click] As two senders send traffic to the same receiver without synchronization, packets are queued at the ToR switch of the receiver.</a:t>
            </a:r>
          </a:p>
          <a:p>
            <a:r>
              <a:rPr lang="en-US" dirty="0"/>
              <a:t>[click]</a:t>
            </a:r>
          </a:p>
          <a:p>
            <a:r>
              <a:rPr lang="en-US" dirty="0"/>
              <a:t>The senders sense the queue build-up either through packet loss or increased delay and adjust their transmission rate.</a:t>
            </a:r>
          </a:p>
        </p:txBody>
      </p:sp>
      <p:sp>
        <p:nvSpPr>
          <p:cNvPr id="4" name="Slide Number Placeholder 3"/>
          <p:cNvSpPr>
            <a:spLocks noGrp="1"/>
          </p:cNvSpPr>
          <p:nvPr>
            <p:ph type="sldNum" sz="quarter" idx="5"/>
          </p:nvPr>
        </p:nvSpPr>
        <p:spPr/>
        <p:txBody>
          <a:bodyPr/>
          <a:lstStyle/>
          <a:p>
            <a:pPr>
              <a:defRPr/>
            </a:pPr>
            <a:fld id="{E02D639A-AF38-4D9A-897E-57859A70BDEB}" type="slidenum">
              <a:rPr lang="en-US" smtClean="0"/>
              <a:pPr>
                <a:defRPr/>
              </a:pPr>
              <a:t>7</a:t>
            </a:fld>
            <a:endParaRPr lang="en-US" dirty="0"/>
          </a:p>
        </p:txBody>
      </p:sp>
    </p:spTree>
    <p:extLst>
      <p:ext uri="{BB962C8B-B14F-4D97-AF65-F5344CB8AC3E}">
        <p14:creationId xmlns:p14="http://schemas.microsoft.com/office/powerpoint/2010/main" val="2803982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EQDS, we add an EQIF – EQDS interface at the senders – where packets are now queued. We use a receiver-driven control loop, so the sending EQIFs do not send packets until they receive credits from the receiver, which sends credits matching the rate it can expect. This eliminates queue buildup at the top of rack switch and moves queuing to the sender. Importantly, TCP still observes the same delays and packet losses as before.</a:t>
            </a:r>
          </a:p>
        </p:txBody>
      </p:sp>
      <p:sp>
        <p:nvSpPr>
          <p:cNvPr id="4" name="Slide Number Placeholder 3"/>
          <p:cNvSpPr>
            <a:spLocks noGrp="1"/>
          </p:cNvSpPr>
          <p:nvPr>
            <p:ph type="sldNum" sz="quarter" idx="5"/>
          </p:nvPr>
        </p:nvSpPr>
        <p:spPr/>
        <p:txBody>
          <a:bodyPr/>
          <a:lstStyle/>
          <a:p>
            <a:pPr>
              <a:defRPr/>
            </a:pPr>
            <a:fld id="{E02D639A-AF38-4D9A-897E-57859A70BDEB}" type="slidenum">
              <a:rPr lang="en-US" smtClean="0"/>
              <a:pPr>
                <a:defRPr/>
              </a:pPr>
              <a:t>8</a:t>
            </a:fld>
            <a:endParaRPr lang="en-US" dirty="0"/>
          </a:p>
        </p:txBody>
      </p:sp>
    </p:spTree>
    <p:extLst>
      <p:ext uri="{BB962C8B-B14F-4D97-AF65-F5344CB8AC3E}">
        <p14:creationId xmlns:p14="http://schemas.microsoft.com/office/powerpoint/2010/main" val="3062904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take advantage of multi-path networks, EQDS distributes packets among all available paths. The receiver EQIF uses a reorder buffer to present the upper layer protocols with the mostly ordered flows they expect. As the different paths are relatively balanced, limiting the delay difference between the different paths and the size of the needed buffer.</a:t>
            </a:r>
          </a:p>
        </p:txBody>
      </p:sp>
      <p:sp>
        <p:nvSpPr>
          <p:cNvPr id="4" name="Slide Number Placeholder 3"/>
          <p:cNvSpPr>
            <a:spLocks noGrp="1"/>
          </p:cNvSpPr>
          <p:nvPr>
            <p:ph type="sldNum" sz="quarter" idx="5"/>
          </p:nvPr>
        </p:nvSpPr>
        <p:spPr/>
        <p:txBody>
          <a:bodyPr/>
          <a:lstStyle/>
          <a:p>
            <a:pPr>
              <a:defRPr/>
            </a:pPr>
            <a:fld id="{E02D639A-AF38-4D9A-897E-57859A70BDEB}" type="slidenum">
              <a:rPr lang="en-US" smtClean="0"/>
              <a:pPr>
                <a:defRPr/>
              </a:pPr>
              <a:t>9</a:t>
            </a:fld>
            <a:endParaRPr lang="en-US" dirty="0"/>
          </a:p>
        </p:txBody>
      </p:sp>
    </p:spTree>
    <p:extLst>
      <p:ext uri="{BB962C8B-B14F-4D97-AF65-F5344CB8AC3E}">
        <p14:creationId xmlns:p14="http://schemas.microsoft.com/office/powerpoint/2010/main" val="663428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have the EQIF queues under our control, we can have different queuing disciplines in each EQIF, matching the transport used. For TCP, we may use a simple droptail policy, while for RDMA, we could use probabilistic ECN marking. Meanwhile, the receive EQIF controls the actual bandwidth allocation explicitly by allocating its credits accordingly.</a:t>
            </a:r>
          </a:p>
        </p:txBody>
      </p:sp>
      <p:sp>
        <p:nvSpPr>
          <p:cNvPr id="4" name="Slide Number Placeholder 3"/>
          <p:cNvSpPr>
            <a:spLocks noGrp="1"/>
          </p:cNvSpPr>
          <p:nvPr>
            <p:ph type="sldNum" sz="quarter" idx="5"/>
          </p:nvPr>
        </p:nvSpPr>
        <p:spPr/>
        <p:txBody>
          <a:bodyPr/>
          <a:lstStyle/>
          <a:p>
            <a:pPr>
              <a:defRPr/>
            </a:pPr>
            <a:fld id="{E02D639A-AF38-4D9A-897E-57859A70BDEB}" type="slidenum">
              <a:rPr lang="en-US" smtClean="0"/>
              <a:pPr>
                <a:defRPr/>
              </a:pPr>
              <a:t>10</a:t>
            </a:fld>
            <a:endParaRPr lang="en-US" dirty="0"/>
          </a:p>
        </p:txBody>
      </p:sp>
    </p:spTree>
    <p:extLst>
      <p:ext uri="{BB962C8B-B14F-4D97-AF65-F5344CB8AC3E}">
        <p14:creationId xmlns:p14="http://schemas.microsoft.com/office/powerpoint/2010/main" val="367033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have the EQIF queues under our control, we can have different queuing disciplines in each EQIF, matching the transport used. For TCP, we may use a simple droptail policy, while for RDMA, we could use probabilistic ECN marking. Meanwhile, the receive EQIF controls the actual bandwidth allocation explicitly by allocating its credits accordingly.</a:t>
            </a:r>
          </a:p>
        </p:txBody>
      </p:sp>
      <p:sp>
        <p:nvSpPr>
          <p:cNvPr id="4" name="Slide Number Placeholder 3"/>
          <p:cNvSpPr>
            <a:spLocks noGrp="1"/>
          </p:cNvSpPr>
          <p:nvPr>
            <p:ph type="sldNum" sz="quarter" idx="5"/>
          </p:nvPr>
        </p:nvSpPr>
        <p:spPr/>
        <p:txBody>
          <a:bodyPr/>
          <a:lstStyle/>
          <a:p>
            <a:pPr>
              <a:defRPr/>
            </a:pPr>
            <a:fld id="{E02D639A-AF38-4D9A-897E-57859A70BDEB}" type="slidenum">
              <a:rPr lang="en-US" smtClean="0"/>
              <a:pPr>
                <a:defRPr/>
              </a:pPr>
              <a:t>25</a:t>
            </a:fld>
            <a:endParaRPr lang="en-US" dirty="0"/>
          </a:p>
        </p:txBody>
      </p:sp>
    </p:spTree>
    <p:extLst>
      <p:ext uri="{BB962C8B-B14F-4D97-AF65-F5344CB8AC3E}">
        <p14:creationId xmlns:p14="http://schemas.microsoft.com/office/powerpoint/2010/main" val="1912298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F6AA4-4472-434B-B673-046FBD89A7A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D781583C-994A-3445-90EF-14DF4C966E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37E0B3A-FBF0-754A-853B-6692201546F5}"/>
              </a:ext>
            </a:extLst>
          </p:cNvPr>
          <p:cNvSpPr>
            <a:spLocks noGrp="1"/>
          </p:cNvSpPr>
          <p:nvPr>
            <p:ph type="dt" sz="half" idx="10"/>
          </p:nvPr>
        </p:nvSpPr>
        <p:spPr/>
        <p:txBody>
          <a:bodyPr/>
          <a:lstStyle/>
          <a:p>
            <a:fld id="{3DC22D41-14E4-3A4D-9A3E-461B6A9F9AE3}" type="datetime1">
              <a:rPr lang="ro-RO" smtClean="0"/>
              <a:t>04.05.2022</a:t>
            </a:fld>
            <a:endParaRPr lang="en-GB"/>
          </a:p>
        </p:txBody>
      </p:sp>
      <p:sp>
        <p:nvSpPr>
          <p:cNvPr id="5" name="Footer Placeholder 4">
            <a:extLst>
              <a:ext uri="{FF2B5EF4-FFF2-40B4-BE49-F238E27FC236}">
                <a16:creationId xmlns:a16="http://schemas.microsoft.com/office/drawing/2014/main" id="{41287829-A9A5-2843-BE59-84C910A43C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F14A67-B779-244A-A825-B25942E72972}"/>
              </a:ext>
            </a:extLst>
          </p:cNvPr>
          <p:cNvSpPr>
            <a:spLocks noGrp="1"/>
          </p:cNvSpPr>
          <p:nvPr>
            <p:ph type="sldNum" sz="quarter" idx="12"/>
          </p:nvPr>
        </p:nvSpPr>
        <p:spPr/>
        <p:txBody>
          <a:bodyPr/>
          <a:lstStyle/>
          <a:p>
            <a:fld id="{B1BB7663-3ADD-2249-8069-6FDC7EF13D3C}" type="slidenum">
              <a:rPr lang="en-GB" smtClean="0"/>
              <a:t>‹#›</a:t>
            </a:fld>
            <a:endParaRPr lang="en-GB"/>
          </a:p>
        </p:txBody>
      </p:sp>
    </p:spTree>
    <p:extLst>
      <p:ext uri="{BB962C8B-B14F-4D97-AF65-F5344CB8AC3E}">
        <p14:creationId xmlns:p14="http://schemas.microsoft.com/office/powerpoint/2010/main" val="2920100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E786B-9C64-4548-858C-7EA2BE0A183D}"/>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E83DB21C-8476-2E45-AE45-F605E8A5E2D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F84089D-1209-A34D-918C-503D0884F27D}"/>
              </a:ext>
            </a:extLst>
          </p:cNvPr>
          <p:cNvSpPr>
            <a:spLocks noGrp="1"/>
          </p:cNvSpPr>
          <p:nvPr>
            <p:ph type="dt" sz="half" idx="10"/>
          </p:nvPr>
        </p:nvSpPr>
        <p:spPr/>
        <p:txBody>
          <a:bodyPr/>
          <a:lstStyle/>
          <a:p>
            <a:fld id="{A35E5D40-C92B-2346-A629-6CB410F83B68}" type="datetime1">
              <a:rPr lang="ro-RO" smtClean="0"/>
              <a:t>04.05.2022</a:t>
            </a:fld>
            <a:endParaRPr lang="en-GB"/>
          </a:p>
        </p:txBody>
      </p:sp>
      <p:sp>
        <p:nvSpPr>
          <p:cNvPr id="5" name="Footer Placeholder 4">
            <a:extLst>
              <a:ext uri="{FF2B5EF4-FFF2-40B4-BE49-F238E27FC236}">
                <a16:creationId xmlns:a16="http://schemas.microsoft.com/office/drawing/2014/main" id="{48E732EC-38A7-8743-97D5-87F91060B6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CF548A-7864-A54C-8AFC-7C6D5E798BCE}"/>
              </a:ext>
            </a:extLst>
          </p:cNvPr>
          <p:cNvSpPr>
            <a:spLocks noGrp="1"/>
          </p:cNvSpPr>
          <p:nvPr>
            <p:ph type="sldNum" sz="quarter" idx="12"/>
          </p:nvPr>
        </p:nvSpPr>
        <p:spPr/>
        <p:txBody>
          <a:bodyPr/>
          <a:lstStyle/>
          <a:p>
            <a:fld id="{B1BB7663-3ADD-2249-8069-6FDC7EF13D3C}" type="slidenum">
              <a:rPr lang="en-GB" smtClean="0"/>
              <a:t>‹#›</a:t>
            </a:fld>
            <a:endParaRPr lang="en-GB"/>
          </a:p>
        </p:txBody>
      </p:sp>
    </p:spTree>
    <p:extLst>
      <p:ext uri="{BB962C8B-B14F-4D97-AF65-F5344CB8AC3E}">
        <p14:creationId xmlns:p14="http://schemas.microsoft.com/office/powerpoint/2010/main" val="1468222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61D155-F491-B74C-81EC-B811BA1357F5}"/>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4BF65448-F98D-B248-A645-1E5EA881161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1336626-5596-044D-A555-F016C600D9F7}"/>
              </a:ext>
            </a:extLst>
          </p:cNvPr>
          <p:cNvSpPr>
            <a:spLocks noGrp="1"/>
          </p:cNvSpPr>
          <p:nvPr>
            <p:ph type="dt" sz="half" idx="10"/>
          </p:nvPr>
        </p:nvSpPr>
        <p:spPr/>
        <p:txBody>
          <a:bodyPr/>
          <a:lstStyle/>
          <a:p>
            <a:fld id="{AF8399C7-02B7-2344-8F83-BA9C57A2FF85}" type="datetime1">
              <a:rPr lang="ro-RO" smtClean="0"/>
              <a:t>04.05.2022</a:t>
            </a:fld>
            <a:endParaRPr lang="en-GB"/>
          </a:p>
        </p:txBody>
      </p:sp>
      <p:sp>
        <p:nvSpPr>
          <p:cNvPr id="5" name="Footer Placeholder 4">
            <a:extLst>
              <a:ext uri="{FF2B5EF4-FFF2-40B4-BE49-F238E27FC236}">
                <a16:creationId xmlns:a16="http://schemas.microsoft.com/office/drawing/2014/main" id="{28BAB884-DB9E-E247-ACA4-8A156B511F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D91F86-7DEC-0F4C-81F5-7E489C4678FE}"/>
              </a:ext>
            </a:extLst>
          </p:cNvPr>
          <p:cNvSpPr>
            <a:spLocks noGrp="1"/>
          </p:cNvSpPr>
          <p:nvPr>
            <p:ph type="sldNum" sz="quarter" idx="12"/>
          </p:nvPr>
        </p:nvSpPr>
        <p:spPr/>
        <p:txBody>
          <a:bodyPr/>
          <a:lstStyle/>
          <a:p>
            <a:fld id="{B1BB7663-3ADD-2249-8069-6FDC7EF13D3C}" type="slidenum">
              <a:rPr lang="en-GB" smtClean="0"/>
              <a:t>‹#›</a:t>
            </a:fld>
            <a:endParaRPr lang="en-GB"/>
          </a:p>
        </p:txBody>
      </p:sp>
    </p:spTree>
    <p:extLst>
      <p:ext uri="{BB962C8B-B14F-4D97-AF65-F5344CB8AC3E}">
        <p14:creationId xmlns:p14="http://schemas.microsoft.com/office/powerpoint/2010/main" val="1268702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F84EE-6E79-F842-B30B-FB2F406A264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90C2DC6-500D-B342-8415-05CEBE4A1ED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9A0C9EC-C24D-9545-BD38-4873A25085DB}"/>
              </a:ext>
            </a:extLst>
          </p:cNvPr>
          <p:cNvSpPr>
            <a:spLocks noGrp="1"/>
          </p:cNvSpPr>
          <p:nvPr>
            <p:ph type="dt" sz="half" idx="10"/>
          </p:nvPr>
        </p:nvSpPr>
        <p:spPr/>
        <p:txBody>
          <a:bodyPr/>
          <a:lstStyle/>
          <a:p>
            <a:fld id="{05C0A726-2148-D349-95A8-AC0B53070099}" type="datetime1">
              <a:rPr lang="ro-RO" smtClean="0"/>
              <a:t>04.05.2022</a:t>
            </a:fld>
            <a:endParaRPr lang="en-GB"/>
          </a:p>
        </p:txBody>
      </p:sp>
      <p:sp>
        <p:nvSpPr>
          <p:cNvPr id="5" name="Footer Placeholder 4">
            <a:extLst>
              <a:ext uri="{FF2B5EF4-FFF2-40B4-BE49-F238E27FC236}">
                <a16:creationId xmlns:a16="http://schemas.microsoft.com/office/drawing/2014/main" id="{DCB86914-0498-F645-AB03-6F0C6A2100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28D12A-5D89-984B-A323-E3E2C07FDFED}"/>
              </a:ext>
            </a:extLst>
          </p:cNvPr>
          <p:cNvSpPr>
            <a:spLocks noGrp="1"/>
          </p:cNvSpPr>
          <p:nvPr>
            <p:ph type="sldNum" sz="quarter" idx="12"/>
          </p:nvPr>
        </p:nvSpPr>
        <p:spPr/>
        <p:txBody>
          <a:bodyPr/>
          <a:lstStyle/>
          <a:p>
            <a:fld id="{B1BB7663-3ADD-2249-8069-6FDC7EF13D3C}" type="slidenum">
              <a:rPr lang="en-GB" smtClean="0"/>
              <a:t>‹#›</a:t>
            </a:fld>
            <a:endParaRPr lang="en-GB"/>
          </a:p>
        </p:txBody>
      </p:sp>
    </p:spTree>
    <p:extLst>
      <p:ext uri="{BB962C8B-B14F-4D97-AF65-F5344CB8AC3E}">
        <p14:creationId xmlns:p14="http://schemas.microsoft.com/office/powerpoint/2010/main" val="1668974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8DEA0-06FF-2E4E-B076-E49E384B0A2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F14072BF-9456-C042-B4E7-41F38C49DA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834B8BC-42EE-BA4A-BCFA-7D40A340A891}"/>
              </a:ext>
            </a:extLst>
          </p:cNvPr>
          <p:cNvSpPr>
            <a:spLocks noGrp="1"/>
          </p:cNvSpPr>
          <p:nvPr>
            <p:ph type="dt" sz="half" idx="10"/>
          </p:nvPr>
        </p:nvSpPr>
        <p:spPr/>
        <p:txBody>
          <a:bodyPr/>
          <a:lstStyle/>
          <a:p>
            <a:fld id="{50279B59-2483-014D-86CE-240525639E8D}" type="datetime1">
              <a:rPr lang="ro-RO" smtClean="0"/>
              <a:t>04.05.2022</a:t>
            </a:fld>
            <a:endParaRPr lang="en-GB"/>
          </a:p>
        </p:txBody>
      </p:sp>
      <p:sp>
        <p:nvSpPr>
          <p:cNvPr id="5" name="Footer Placeholder 4">
            <a:extLst>
              <a:ext uri="{FF2B5EF4-FFF2-40B4-BE49-F238E27FC236}">
                <a16:creationId xmlns:a16="http://schemas.microsoft.com/office/drawing/2014/main" id="{915D4B90-A2AC-FF45-937C-DED20FBE76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9516B5-8D66-A940-9C71-FB0D98F226F3}"/>
              </a:ext>
            </a:extLst>
          </p:cNvPr>
          <p:cNvSpPr>
            <a:spLocks noGrp="1"/>
          </p:cNvSpPr>
          <p:nvPr>
            <p:ph type="sldNum" sz="quarter" idx="12"/>
          </p:nvPr>
        </p:nvSpPr>
        <p:spPr/>
        <p:txBody>
          <a:bodyPr/>
          <a:lstStyle/>
          <a:p>
            <a:fld id="{B1BB7663-3ADD-2249-8069-6FDC7EF13D3C}" type="slidenum">
              <a:rPr lang="en-GB" smtClean="0"/>
              <a:t>‹#›</a:t>
            </a:fld>
            <a:endParaRPr lang="en-GB"/>
          </a:p>
        </p:txBody>
      </p:sp>
    </p:spTree>
    <p:extLst>
      <p:ext uri="{BB962C8B-B14F-4D97-AF65-F5344CB8AC3E}">
        <p14:creationId xmlns:p14="http://schemas.microsoft.com/office/powerpoint/2010/main" val="3921685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A8D4B-7984-6D48-BA80-466C790796E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D71BE0D-6906-6345-9BDB-CF31DCCEBFE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264B41C-7879-1C40-A47C-6CFCACD9946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5EA56C6C-D3E5-0B45-B6C4-B7B7702FFEAC}"/>
              </a:ext>
            </a:extLst>
          </p:cNvPr>
          <p:cNvSpPr>
            <a:spLocks noGrp="1"/>
          </p:cNvSpPr>
          <p:nvPr>
            <p:ph type="dt" sz="half" idx="10"/>
          </p:nvPr>
        </p:nvSpPr>
        <p:spPr/>
        <p:txBody>
          <a:bodyPr/>
          <a:lstStyle/>
          <a:p>
            <a:fld id="{A3E3D5B5-2638-4A44-A402-CE714CD0D00B}" type="datetime1">
              <a:rPr lang="ro-RO" smtClean="0"/>
              <a:t>04.05.2022</a:t>
            </a:fld>
            <a:endParaRPr lang="en-GB"/>
          </a:p>
        </p:txBody>
      </p:sp>
      <p:sp>
        <p:nvSpPr>
          <p:cNvPr id="6" name="Footer Placeholder 5">
            <a:extLst>
              <a:ext uri="{FF2B5EF4-FFF2-40B4-BE49-F238E27FC236}">
                <a16:creationId xmlns:a16="http://schemas.microsoft.com/office/drawing/2014/main" id="{1D11868C-B9FB-6140-ADA4-FCDA39ECE6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C2A8EC-D275-2649-AE6C-16466EF25416}"/>
              </a:ext>
            </a:extLst>
          </p:cNvPr>
          <p:cNvSpPr>
            <a:spLocks noGrp="1"/>
          </p:cNvSpPr>
          <p:nvPr>
            <p:ph type="sldNum" sz="quarter" idx="12"/>
          </p:nvPr>
        </p:nvSpPr>
        <p:spPr/>
        <p:txBody>
          <a:bodyPr/>
          <a:lstStyle/>
          <a:p>
            <a:fld id="{B1BB7663-3ADD-2249-8069-6FDC7EF13D3C}" type="slidenum">
              <a:rPr lang="en-GB" smtClean="0"/>
              <a:t>‹#›</a:t>
            </a:fld>
            <a:endParaRPr lang="en-GB"/>
          </a:p>
        </p:txBody>
      </p:sp>
    </p:spTree>
    <p:extLst>
      <p:ext uri="{BB962C8B-B14F-4D97-AF65-F5344CB8AC3E}">
        <p14:creationId xmlns:p14="http://schemas.microsoft.com/office/powerpoint/2010/main" val="428839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CC2B9-FE86-1C47-938C-8BFED16608E9}"/>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49069DDB-E683-E247-A7AE-3D0C6115E6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50F7BB3-172A-714F-9C35-0E078405B32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102950CB-8370-DB4E-A8E1-3FF7BBD35B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A2BD535-5AF2-784F-8C4C-0DF1FB918F7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FADF026B-99D3-0843-B974-488FF48F9638}"/>
              </a:ext>
            </a:extLst>
          </p:cNvPr>
          <p:cNvSpPr>
            <a:spLocks noGrp="1"/>
          </p:cNvSpPr>
          <p:nvPr>
            <p:ph type="dt" sz="half" idx="10"/>
          </p:nvPr>
        </p:nvSpPr>
        <p:spPr/>
        <p:txBody>
          <a:bodyPr/>
          <a:lstStyle/>
          <a:p>
            <a:fld id="{691A0575-926E-FA4D-8DF2-BB48881604CB}" type="datetime1">
              <a:rPr lang="ro-RO" smtClean="0"/>
              <a:t>04.05.2022</a:t>
            </a:fld>
            <a:endParaRPr lang="en-GB"/>
          </a:p>
        </p:txBody>
      </p:sp>
      <p:sp>
        <p:nvSpPr>
          <p:cNvPr id="8" name="Footer Placeholder 7">
            <a:extLst>
              <a:ext uri="{FF2B5EF4-FFF2-40B4-BE49-F238E27FC236}">
                <a16:creationId xmlns:a16="http://schemas.microsoft.com/office/drawing/2014/main" id="{C3EAE485-8C55-A440-90B8-1E50EC8CA99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8F8EAFB-8497-0543-B2A3-19B469898775}"/>
              </a:ext>
            </a:extLst>
          </p:cNvPr>
          <p:cNvSpPr>
            <a:spLocks noGrp="1"/>
          </p:cNvSpPr>
          <p:nvPr>
            <p:ph type="sldNum" sz="quarter" idx="12"/>
          </p:nvPr>
        </p:nvSpPr>
        <p:spPr/>
        <p:txBody>
          <a:bodyPr/>
          <a:lstStyle/>
          <a:p>
            <a:fld id="{B1BB7663-3ADD-2249-8069-6FDC7EF13D3C}" type="slidenum">
              <a:rPr lang="en-GB" smtClean="0"/>
              <a:t>‹#›</a:t>
            </a:fld>
            <a:endParaRPr lang="en-GB"/>
          </a:p>
        </p:txBody>
      </p:sp>
    </p:spTree>
    <p:extLst>
      <p:ext uri="{BB962C8B-B14F-4D97-AF65-F5344CB8AC3E}">
        <p14:creationId xmlns:p14="http://schemas.microsoft.com/office/powerpoint/2010/main" val="391017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4806D-1FA1-304B-9337-16479B0A480A}"/>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69BC298C-958F-AB42-B5B1-5133420282FE}"/>
              </a:ext>
            </a:extLst>
          </p:cNvPr>
          <p:cNvSpPr>
            <a:spLocks noGrp="1"/>
          </p:cNvSpPr>
          <p:nvPr>
            <p:ph type="dt" sz="half" idx="10"/>
          </p:nvPr>
        </p:nvSpPr>
        <p:spPr/>
        <p:txBody>
          <a:bodyPr/>
          <a:lstStyle/>
          <a:p>
            <a:fld id="{6CDC8F67-27F9-F64E-91FF-3656C20F3C50}" type="datetime1">
              <a:rPr lang="ro-RO" smtClean="0"/>
              <a:t>04.05.2022</a:t>
            </a:fld>
            <a:endParaRPr lang="en-GB"/>
          </a:p>
        </p:txBody>
      </p:sp>
      <p:sp>
        <p:nvSpPr>
          <p:cNvPr id="4" name="Footer Placeholder 3">
            <a:extLst>
              <a:ext uri="{FF2B5EF4-FFF2-40B4-BE49-F238E27FC236}">
                <a16:creationId xmlns:a16="http://schemas.microsoft.com/office/drawing/2014/main" id="{9AF198F4-43DE-264C-92B9-642A2A4878F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3B2275-BEB3-3B42-81BC-1026E750C6B1}"/>
              </a:ext>
            </a:extLst>
          </p:cNvPr>
          <p:cNvSpPr>
            <a:spLocks noGrp="1"/>
          </p:cNvSpPr>
          <p:nvPr>
            <p:ph type="sldNum" sz="quarter" idx="12"/>
          </p:nvPr>
        </p:nvSpPr>
        <p:spPr/>
        <p:txBody>
          <a:bodyPr/>
          <a:lstStyle/>
          <a:p>
            <a:fld id="{B1BB7663-3ADD-2249-8069-6FDC7EF13D3C}" type="slidenum">
              <a:rPr lang="en-GB" smtClean="0"/>
              <a:t>‹#›</a:t>
            </a:fld>
            <a:endParaRPr lang="en-GB"/>
          </a:p>
        </p:txBody>
      </p:sp>
    </p:spTree>
    <p:extLst>
      <p:ext uri="{BB962C8B-B14F-4D97-AF65-F5344CB8AC3E}">
        <p14:creationId xmlns:p14="http://schemas.microsoft.com/office/powerpoint/2010/main" val="1137986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575837-8F99-CB49-A04D-F9F86A060A91}"/>
              </a:ext>
            </a:extLst>
          </p:cNvPr>
          <p:cNvSpPr>
            <a:spLocks noGrp="1"/>
          </p:cNvSpPr>
          <p:nvPr>
            <p:ph type="dt" sz="half" idx="10"/>
          </p:nvPr>
        </p:nvSpPr>
        <p:spPr/>
        <p:txBody>
          <a:bodyPr/>
          <a:lstStyle/>
          <a:p>
            <a:fld id="{A372AFD2-1CEA-4C4C-AAF3-43AA3A6A2EE7}" type="datetime1">
              <a:rPr lang="ro-RO" smtClean="0"/>
              <a:t>04.05.2022</a:t>
            </a:fld>
            <a:endParaRPr lang="en-GB"/>
          </a:p>
        </p:txBody>
      </p:sp>
      <p:sp>
        <p:nvSpPr>
          <p:cNvPr id="3" name="Footer Placeholder 2">
            <a:extLst>
              <a:ext uri="{FF2B5EF4-FFF2-40B4-BE49-F238E27FC236}">
                <a16:creationId xmlns:a16="http://schemas.microsoft.com/office/drawing/2014/main" id="{6FF87BBD-372E-2744-90B4-42AB913235C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B4B389B-C7D4-AF4F-AACC-6A76F1DCFF5F}"/>
              </a:ext>
            </a:extLst>
          </p:cNvPr>
          <p:cNvSpPr>
            <a:spLocks noGrp="1"/>
          </p:cNvSpPr>
          <p:nvPr>
            <p:ph type="sldNum" sz="quarter" idx="12"/>
          </p:nvPr>
        </p:nvSpPr>
        <p:spPr/>
        <p:txBody>
          <a:bodyPr/>
          <a:lstStyle/>
          <a:p>
            <a:fld id="{B1BB7663-3ADD-2249-8069-6FDC7EF13D3C}" type="slidenum">
              <a:rPr lang="en-GB" smtClean="0"/>
              <a:t>‹#›</a:t>
            </a:fld>
            <a:endParaRPr lang="en-GB"/>
          </a:p>
        </p:txBody>
      </p:sp>
    </p:spTree>
    <p:extLst>
      <p:ext uri="{BB962C8B-B14F-4D97-AF65-F5344CB8AC3E}">
        <p14:creationId xmlns:p14="http://schemas.microsoft.com/office/powerpoint/2010/main" val="2162618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37CFD-4711-E040-86BE-A2121792A43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A907FFC6-FE98-9947-8DA7-3FDC9AC691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A94E0264-7ABF-524A-88DA-70038127DB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12C5F5A-F8D9-F842-BCBD-263B3E6200DE}"/>
              </a:ext>
            </a:extLst>
          </p:cNvPr>
          <p:cNvSpPr>
            <a:spLocks noGrp="1"/>
          </p:cNvSpPr>
          <p:nvPr>
            <p:ph type="dt" sz="half" idx="10"/>
          </p:nvPr>
        </p:nvSpPr>
        <p:spPr/>
        <p:txBody>
          <a:bodyPr/>
          <a:lstStyle/>
          <a:p>
            <a:fld id="{BEE57BF5-4A45-F74A-B419-4A93EFA65C36}" type="datetime1">
              <a:rPr lang="ro-RO" smtClean="0"/>
              <a:t>04.05.2022</a:t>
            </a:fld>
            <a:endParaRPr lang="en-GB"/>
          </a:p>
        </p:txBody>
      </p:sp>
      <p:sp>
        <p:nvSpPr>
          <p:cNvPr id="6" name="Footer Placeholder 5">
            <a:extLst>
              <a:ext uri="{FF2B5EF4-FFF2-40B4-BE49-F238E27FC236}">
                <a16:creationId xmlns:a16="http://schemas.microsoft.com/office/drawing/2014/main" id="{33E84FFD-70B9-CD49-ACAA-EB791E5196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295576-C63F-0744-BDAF-4CCA11DABB5D}"/>
              </a:ext>
            </a:extLst>
          </p:cNvPr>
          <p:cNvSpPr>
            <a:spLocks noGrp="1"/>
          </p:cNvSpPr>
          <p:nvPr>
            <p:ph type="sldNum" sz="quarter" idx="12"/>
          </p:nvPr>
        </p:nvSpPr>
        <p:spPr/>
        <p:txBody>
          <a:bodyPr/>
          <a:lstStyle/>
          <a:p>
            <a:fld id="{B1BB7663-3ADD-2249-8069-6FDC7EF13D3C}" type="slidenum">
              <a:rPr lang="en-GB" smtClean="0"/>
              <a:t>‹#›</a:t>
            </a:fld>
            <a:endParaRPr lang="en-GB"/>
          </a:p>
        </p:txBody>
      </p:sp>
    </p:spTree>
    <p:extLst>
      <p:ext uri="{BB962C8B-B14F-4D97-AF65-F5344CB8AC3E}">
        <p14:creationId xmlns:p14="http://schemas.microsoft.com/office/powerpoint/2010/main" val="2370790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87305-08C3-8645-A00E-78C14F848C9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0D556035-479B-DF46-A5FA-DA14078976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6852DED-C0A9-8449-AF3F-051C42BB37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E2B8003-FC6E-D948-9888-C5BBF13F4075}"/>
              </a:ext>
            </a:extLst>
          </p:cNvPr>
          <p:cNvSpPr>
            <a:spLocks noGrp="1"/>
          </p:cNvSpPr>
          <p:nvPr>
            <p:ph type="dt" sz="half" idx="10"/>
          </p:nvPr>
        </p:nvSpPr>
        <p:spPr/>
        <p:txBody>
          <a:bodyPr/>
          <a:lstStyle/>
          <a:p>
            <a:fld id="{D1856FE4-CB44-B144-8E22-4C8C5D469A22}" type="datetime1">
              <a:rPr lang="ro-RO" smtClean="0"/>
              <a:t>04.05.2022</a:t>
            </a:fld>
            <a:endParaRPr lang="en-GB"/>
          </a:p>
        </p:txBody>
      </p:sp>
      <p:sp>
        <p:nvSpPr>
          <p:cNvPr id="6" name="Footer Placeholder 5">
            <a:extLst>
              <a:ext uri="{FF2B5EF4-FFF2-40B4-BE49-F238E27FC236}">
                <a16:creationId xmlns:a16="http://schemas.microsoft.com/office/drawing/2014/main" id="{45F67961-C757-D044-A1CF-2B58591AC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79092C-050A-D14B-9D71-B94132F86864}"/>
              </a:ext>
            </a:extLst>
          </p:cNvPr>
          <p:cNvSpPr>
            <a:spLocks noGrp="1"/>
          </p:cNvSpPr>
          <p:nvPr>
            <p:ph type="sldNum" sz="quarter" idx="12"/>
          </p:nvPr>
        </p:nvSpPr>
        <p:spPr/>
        <p:txBody>
          <a:bodyPr/>
          <a:lstStyle/>
          <a:p>
            <a:fld id="{B1BB7663-3ADD-2249-8069-6FDC7EF13D3C}" type="slidenum">
              <a:rPr lang="en-GB" smtClean="0"/>
              <a:t>‹#›</a:t>
            </a:fld>
            <a:endParaRPr lang="en-GB"/>
          </a:p>
        </p:txBody>
      </p:sp>
    </p:spTree>
    <p:extLst>
      <p:ext uri="{BB962C8B-B14F-4D97-AF65-F5344CB8AC3E}">
        <p14:creationId xmlns:p14="http://schemas.microsoft.com/office/powerpoint/2010/main" val="2930599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31C15E-8D4A-4F4D-958C-56D8885F61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99706325-412A-E542-AACA-14C8E85492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256DE56-41E0-C34C-A3A4-84CDEB181C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86DE7-5A8B-BE45-9637-7C7DACF9BE5D}" type="datetime1">
              <a:rPr lang="ro-RO" smtClean="0"/>
              <a:t>04.05.2022</a:t>
            </a:fld>
            <a:endParaRPr lang="en-GB"/>
          </a:p>
        </p:txBody>
      </p:sp>
      <p:sp>
        <p:nvSpPr>
          <p:cNvPr id="5" name="Footer Placeholder 4">
            <a:extLst>
              <a:ext uri="{FF2B5EF4-FFF2-40B4-BE49-F238E27FC236}">
                <a16:creationId xmlns:a16="http://schemas.microsoft.com/office/drawing/2014/main" id="{AF67357D-F0F2-E14F-8E48-74A7B20588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090642D-D0AC-7443-8C04-D00095A0A3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BB7663-3ADD-2249-8069-6FDC7EF13D3C}" type="slidenum">
              <a:rPr lang="en-GB" smtClean="0"/>
              <a:t>‹#›</a:t>
            </a:fld>
            <a:endParaRPr lang="en-GB"/>
          </a:p>
        </p:txBody>
      </p:sp>
    </p:spTree>
    <p:extLst>
      <p:ext uri="{BB962C8B-B14F-4D97-AF65-F5344CB8AC3E}">
        <p14:creationId xmlns:p14="http://schemas.microsoft.com/office/powerpoint/2010/main" val="1224380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2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CB0AD-8387-2A4A-A2EE-AC3606675D45}"/>
              </a:ext>
            </a:extLst>
          </p:cNvPr>
          <p:cNvSpPr>
            <a:spLocks noGrp="1"/>
          </p:cNvSpPr>
          <p:nvPr>
            <p:ph type="ctrTitle"/>
          </p:nvPr>
        </p:nvSpPr>
        <p:spPr>
          <a:xfrm>
            <a:off x="300682" y="1154386"/>
            <a:ext cx="11590636" cy="2387600"/>
          </a:xfrm>
        </p:spPr>
        <p:txBody>
          <a:bodyPr>
            <a:normAutofit/>
          </a:bodyPr>
          <a:lstStyle/>
          <a:p>
            <a:r>
              <a:rPr lang="en-GB" sz="4800" b="1" dirty="0"/>
              <a:t>An edge-queued datagram service </a:t>
            </a:r>
            <a:br>
              <a:rPr lang="en-GB" sz="4800" b="1" dirty="0"/>
            </a:br>
            <a:r>
              <a:rPr lang="en-GB" sz="4800" b="1" dirty="0"/>
              <a:t>for all </a:t>
            </a:r>
            <a:r>
              <a:rPr lang="en-GB" sz="4800" b="1" dirty="0" err="1"/>
              <a:t>datacenter</a:t>
            </a:r>
            <a:r>
              <a:rPr lang="en-GB" sz="4800" b="1" dirty="0"/>
              <a:t> traffic</a:t>
            </a:r>
            <a:endParaRPr lang="en-GB" sz="6600" b="1" i="1" dirty="0"/>
          </a:p>
        </p:txBody>
      </p:sp>
      <p:sp>
        <p:nvSpPr>
          <p:cNvPr id="3" name="Subtitle 2">
            <a:extLst>
              <a:ext uri="{FF2B5EF4-FFF2-40B4-BE49-F238E27FC236}">
                <a16:creationId xmlns:a16="http://schemas.microsoft.com/office/drawing/2014/main" id="{2ECB1CB2-B750-574C-9AE4-642D8529C495}"/>
              </a:ext>
            </a:extLst>
          </p:cNvPr>
          <p:cNvSpPr>
            <a:spLocks noGrp="1"/>
          </p:cNvSpPr>
          <p:nvPr>
            <p:ph type="subTitle" idx="1"/>
          </p:nvPr>
        </p:nvSpPr>
        <p:spPr>
          <a:xfrm>
            <a:off x="0" y="3429000"/>
            <a:ext cx="11891318" cy="3028081"/>
          </a:xfrm>
        </p:spPr>
        <p:txBody>
          <a:bodyPr>
            <a:normAutofit fontScale="92500" lnSpcReduction="20000"/>
          </a:bodyPr>
          <a:lstStyle/>
          <a:p>
            <a:endParaRPr lang="en-GB" dirty="0"/>
          </a:p>
          <a:p>
            <a:r>
              <a:rPr lang="en-GB" sz="2800" dirty="0"/>
              <a:t>Costin </a:t>
            </a:r>
            <a:r>
              <a:rPr lang="en-GB" sz="2800" dirty="0" err="1"/>
              <a:t>Raiciu</a:t>
            </a:r>
            <a:endParaRPr lang="en-GB" sz="2800" dirty="0"/>
          </a:p>
          <a:p>
            <a:r>
              <a:rPr lang="en-GB" dirty="0"/>
              <a:t>Correct Networks and University </a:t>
            </a:r>
            <a:r>
              <a:rPr lang="en-GB" dirty="0" err="1"/>
              <a:t>Politehnica</a:t>
            </a:r>
            <a:r>
              <a:rPr lang="en-GB" dirty="0"/>
              <a:t> of Bucharest</a:t>
            </a:r>
          </a:p>
          <a:p>
            <a:endParaRPr lang="en-GB" sz="2000" dirty="0"/>
          </a:p>
          <a:p>
            <a:endParaRPr lang="en-GB" sz="2000" dirty="0"/>
          </a:p>
          <a:p>
            <a:pPr>
              <a:lnSpc>
                <a:spcPct val="120000"/>
              </a:lnSpc>
              <a:spcBef>
                <a:spcPts val="0"/>
              </a:spcBef>
            </a:pPr>
            <a:r>
              <a:rPr lang="en-GB" sz="2600" dirty="0"/>
              <a:t>Joint work with Vladimir </a:t>
            </a:r>
            <a:r>
              <a:rPr lang="en-GB" sz="2600" dirty="0" err="1"/>
              <a:t>Olteanu</a:t>
            </a:r>
            <a:r>
              <a:rPr lang="en-GB" sz="2600" dirty="0"/>
              <a:t> (UPB &amp; CNW), Haggai Eran (Technion &amp; Nvidia), </a:t>
            </a:r>
          </a:p>
          <a:p>
            <a:pPr>
              <a:lnSpc>
                <a:spcPct val="120000"/>
              </a:lnSpc>
              <a:spcBef>
                <a:spcPts val="0"/>
              </a:spcBef>
            </a:pPr>
            <a:r>
              <a:rPr lang="en-GB" sz="2600" dirty="0"/>
              <a:t>Dragos </a:t>
            </a:r>
            <a:r>
              <a:rPr lang="en-GB" sz="2600" dirty="0" err="1"/>
              <a:t>Dumitrescu</a:t>
            </a:r>
            <a:r>
              <a:rPr lang="en-GB" sz="2600" dirty="0"/>
              <a:t> (UPB &amp; CNW), Adrian Popa, </a:t>
            </a:r>
            <a:r>
              <a:rPr lang="en-GB" sz="2600" dirty="0" err="1"/>
              <a:t>Cristi</a:t>
            </a:r>
            <a:r>
              <a:rPr lang="en-GB" sz="2600" dirty="0"/>
              <a:t> </a:t>
            </a:r>
            <a:r>
              <a:rPr lang="en-GB" sz="2600" dirty="0" err="1"/>
              <a:t>Baciu</a:t>
            </a:r>
            <a:r>
              <a:rPr lang="en-GB" sz="2600" dirty="0"/>
              <a:t> (CNW), Mark Silberstein (Technion), Georgios </a:t>
            </a:r>
            <a:r>
              <a:rPr lang="en-GB" sz="2600" dirty="0" err="1"/>
              <a:t>Nikolaidis</a:t>
            </a:r>
            <a:r>
              <a:rPr lang="en-GB" sz="2600" dirty="0"/>
              <a:t> (Intel), Mark Handley (UCL &amp; CNW)</a:t>
            </a:r>
          </a:p>
          <a:p>
            <a:endParaRPr lang="en-GB" sz="2000" dirty="0"/>
          </a:p>
        </p:txBody>
      </p:sp>
      <p:sp>
        <p:nvSpPr>
          <p:cNvPr id="4" name="Slide Number Placeholder 3">
            <a:extLst>
              <a:ext uri="{FF2B5EF4-FFF2-40B4-BE49-F238E27FC236}">
                <a16:creationId xmlns:a16="http://schemas.microsoft.com/office/drawing/2014/main" id="{3EAF2080-A651-5F48-8CA3-39327664638F}"/>
              </a:ext>
            </a:extLst>
          </p:cNvPr>
          <p:cNvSpPr>
            <a:spLocks noGrp="1"/>
          </p:cNvSpPr>
          <p:nvPr>
            <p:ph type="sldNum" sz="quarter" idx="12"/>
          </p:nvPr>
        </p:nvSpPr>
        <p:spPr/>
        <p:txBody>
          <a:bodyPr/>
          <a:lstStyle/>
          <a:p>
            <a:fld id="{B1BB7663-3ADD-2249-8069-6FDC7EF13D3C}" type="slidenum">
              <a:rPr lang="en-GB" smtClean="0"/>
              <a:t>1</a:t>
            </a:fld>
            <a:endParaRPr lang="en-GB"/>
          </a:p>
        </p:txBody>
      </p:sp>
    </p:spTree>
    <p:extLst>
      <p:ext uri="{BB962C8B-B14F-4D97-AF65-F5344CB8AC3E}">
        <p14:creationId xmlns:p14="http://schemas.microsoft.com/office/powerpoint/2010/main" val="484089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4E7BB986-4C77-3744-A5A2-2594955D27AE}"/>
              </a:ext>
            </a:extLst>
          </p:cNvPr>
          <p:cNvGrpSpPr/>
          <p:nvPr/>
        </p:nvGrpSpPr>
        <p:grpSpPr>
          <a:xfrm>
            <a:off x="4631023" y="2643001"/>
            <a:ext cx="2735734" cy="1530272"/>
            <a:chOff x="4773066" y="2873821"/>
            <a:chExt cx="2735734" cy="1530272"/>
          </a:xfrm>
        </p:grpSpPr>
        <p:sp>
          <p:nvSpPr>
            <p:cNvPr id="57" name="Rounded Rectangle 56">
              <a:extLst>
                <a:ext uri="{FF2B5EF4-FFF2-40B4-BE49-F238E27FC236}">
                  <a16:creationId xmlns:a16="http://schemas.microsoft.com/office/drawing/2014/main" id="{0615405F-B896-1E49-89AF-4D10225A56F2}"/>
                </a:ext>
              </a:extLst>
            </p:cNvPr>
            <p:cNvSpPr/>
            <p:nvPr/>
          </p:nvSpPr>
          <p:spPr>
            <a:xfrm rot="5400000">
              <a:off x="4800884" y="3051502"/>
              <a:ext cx="702559" cy="3471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58" name="Rounded Rectangle 57">
              <a:extLst>
                <a:ext uri="{FF2B5EF4-FFF2-40B4-BE49-F238E27FC236}">
                  <a16:creationId xmlns:a16="http://schemas.microsoft.com/office/drawing/2014/main" id="{802BD3A0-255D-C143-A4D6-AA688F606AF6}"/>
                </a:ext>
              </a:extLst>
            </p:cNvPr>
            <p:cNvSpPr/>
            <p:nvPr/>
          </p:nvSpPr>
          <p:spPr>
            <a:xfrm rot="5400000">
              <a:off x="4800884" y="3873036"/>
              <a:ext cx="702559" cy="3471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62" name="Rounded Rectangle 61">
              <a:extLst>
                <a:ext uri="{FF2B5EF4-FFF2-40B4-BE49-F238E27FC236}">
                  <a16:creationId xmlns:a16="http://schemas.microsoft.com/office/drawing/2014/main" id="{C4997C49-657E-E444-AEB2-24CA8B7BD9B1}"/>
                </a:ext>
              </a:extLst>
            </p:cNvPr>
            <p:cNvSpPr/>
            <p:nvPr/>
          </p:nvSpPr>
          <p:spPr>
            <a:xfrm rot="5400000">
              <a:off x="6800853" y="3414604"/>
              <a:ext cx="702559" cy="3471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63" name="Cloud 62">
              <a:extLst>
                <a:ext uri="{FF2B5EF4-FFF2-40B4-BE49-F238E27FC236}">
                  <a16:creationId xmlns:a16="http://schemas.microsoft.com/office/drawing/2014/main" id="{CA22B2B1-6A5E-3345-BBC4-59FA7F320F8D}"/>
                </a:ext>
              </a:extLst>
            </p:cNvPr>
            <p:cNvSpPr/>
            <p:nvPr/>
          </p:nvSpPr>
          <p:spPr>
            <a:xfrm>
              <a:off x="5752307" y="2918518"/>
              <a:ext cx="673530" cy="702560"/>
            </a:xfrm>
            <a:prstGeom prst="cloud">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cxnSp>
          <p:nvCxnSpPr>
            <p:cNvPr id="65" name="Straight Arrow Connector 64">
              <a:extLst>
                <a:ext uri="{FF2B5EF4-FFF2-40B4-BE49-F238E27FC236}">
                  <a16:creationId xmlns:a16="http://schemas.microsoft.com/office/drawing/2014/main" id="{F9FD3AC0-11FA-C846-B48B-635FCCB074AC}"/>
                </a:ext>
              </a:extLst>
            </p:cNvPr>
            <p:cNvCxnSpPr>
              <a:cxnSpLocks/>
              <a:endCxn id="57" idx="2"/>
            </p:cNvCxnSpPr>
            <p:nvPr/>
          </p:nvCxnSpPr>
          <p:spPr>
            <a:xfrm>
              <a:off x="4773067" y="3224758"/>
              <a:ext cx="205498" cy="344"/>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C7FD5DD7-8482-9A4A-BDC9-0A97FB4F10AA}"/>
                </a:ext>
              </a:extLst>
            </p:cNvPr>
            <p:cNvCxnSpPr>
              <a:cxnSpLocks/>
              <a:endCxn id="58" idx="2"/>
            </p:cNvCxnSpPr>
            <p:nvPr/>
          </p:nvCxnSpPr>
          <p:spPr>
            <a:xfrm>
              <a:off x="4773066" y="4041701"/>
              <a:ext cx="205499" cy="4935"/>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2FE978E7-3A02-884A-B360-146DB0F9CADE}"/>
                </a:ext>
              </a:extLst>
            </p:cNvPr>
            <p:cNvCxnSpPr>
              <a:cxnSpLocks/>
              <a:stCxn id="57" idx="0"/>
            </p:cNvCxnSpPr>
            <p:nvPr/>
          </p:nvCxnSpPr>
          <p:spPr>
            <a:xfrm>
              <a:off x="5325763" y="3225102"/>
              <a:ext cx="464152" cy="11821"/>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6B6626BE-7D85-664C-9ACB-5EFA1C80790F}"/>
                </a:ext>
              </a:extLst>
            </p:cNvPr>
            <p:cNvCxnSpPr>
              <a:cxnSpLocks/>
              <a:stCxn id="57" idx="0"/>
            </p:cNvCxnSpPr>
            <p:nvPr/>
          </p:nvCxnSpPr>
          <p:spPr>
            <a:xfrm>
              <a:off x="5325763" y="3225102"/>
              <a:ext cx="526183" cy="657863"/>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B616D097-6A05-D246-B438-4DEBC7B73A04}"/>
                </a:ext>
              </a:extLst>
            </p:cNvPr>
            <p:cNvCxnSpPr>
              <a:cxnSpLocks/>
              <a:stCxn id="58" idx="0"/>
            </p:cNvCxnSpPr>
            <p:nvPr/>
          </p:nvCxnSpPr>
          <p:spPr>
            <a:xfrm flipV="1">
              <a:off x="5325763" y="3454438"/>
              <a:ext cx="569247" cy="592198"/>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296DF428-EAE4-2E47-9812-3E93E0B0DD65}"/>
                </a:ext>
              </a:extLst>
            </p:cNvPr>
            <p:cNvCxnSpPr>
              <a:cxnSpLocks/>
              <a:endCxn id="73" idx="2"/>
            </p:cNvCxnSpPr>
            <p:nvPr/>
          </p:nvCxnSpPr>
          <p:spPr>
            <a:xfrm>
              <a:off x="5405109" y="4052813"/>
              <a:ext cx="349287" cy="0"/>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DC424BB5-A724-6343-81B5-41856EC2E810}"/>
                </a:ext>
              </a:extLst>
            </p:cNvPr>
            <p:cNvCxnSpPr>
              <a:cxnSpLocks/>
              <a:stCxn id="63" idx="0"/>
            </p:cNvCxnSpPr>
            <p:nvPr/>
          </p:nvCxnSpPr>
          <p:spPr>
            <a:xfrm>
              <a:off x="6425276" y="3269798"/>
              <a:ext cx="553257" cy="299717"/>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3360DD1C-7D64-234E-830D-53BCF5CB3209}"/>
                </a:ext>
              </a:extLst>
            </p:cNvPr>
            <p:cNvCxnSpPr>
              <a:cxnSpLocks/>
              <a:endCxn id="62" idx="2"/>
            </p:cNvCxnSpPr>
            <p:nvPr/>
          </p:nvCxnSpPr>
          <p:spPr>
            <a:xfrm flipV="1">
              <a:off x="6398975" y="3588204"/>
              <a:ext cx="579559" cy="355432"/>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3" name="Cloud 72">
              <a:extLst>
                <a:ext uri="{FF2B5EF4-FFF2-40B4-BE49-F238E27FC236}">
                  <a16:creationId xmlns:a16="http://schemas.microsoft.com/office/drawing/2014/main" id="{0E4FBBBE-4587-1D46-9EE0-C3EF79ABED6D}"/>
                </a:ext>
              </a:extLst>
            </p:cNvPr>
            <p:cNvSpPr/>
            <p:nvPr/>
          </p:nvSpPr>
          <p:spPr>
            <a:xfrm>
              <a:off x="5752307" y="3701533"/>
              <a:ext cx="673530" cy="702560"/>
            </a:xfrm>
            <a:prstGeom prst="cloud">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cxnSp>
          <p:nvCxnSpPr>
            <p:cNvPr id="74" name="Straight Arrow Connector 73">
              <a:extLst>
                <a:ext uri="{FF2B5EF4-FFF2-40B4-BE49-F238E27FC236}">
                  <a16:creationId xmlns:a16="http://schemas.microsoft.com/office/drawing/2014/main" id="{97BF8B99-3AA8-2E41-BCB5-726554CE1A23}"/>
                </a:ext>
              </a:extLst>
            </p:cNvPr>
            <p:cNvCxnSpPr>
              <a:cxnSpLocks/>
            </p:cNvCxnSpPr>
            <p:nvPr/>
          </p:nvCxnSpPr>
          <p:spPr>
            <a:xfrm>
              <a:off x="7303302" y="3588203"/>
              <a:ext cx="205498" cy="344"/>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C1E8E62A-3FAE-4A17-812F-826F13DF9A0B}"/>
              </a:ext>
            </a:extLst>
          </p:cNvPr>
          <p:cNvSpPr>
            <a:spLocks noGrp="1"/>
          </p:cNvSpPr>
          <p:nvPr>
            <p:ph type="title"/>
          </p:nvPr>
        </p:nvSpPr>
        <p:spPr/>
        <p:txBody>
          <a:bodyPr>
            <a:normAutofit/>
          </a:bodyPr>
          <a:lstStyle/>
          <a:p>
            <a:r>
              <a:rPr lang="en-US" noProof="0" dirty="0"/>
              <a:t>EQDS concept: queuing disciplines</a:t>
            </a:r>
          </a:p>
        </p:txBody>
      </p:sp>
      <p:sp>
        <p:nvSpPr>
          <p:cNvPr id="7" name="Sender 1">
            <a:extLst>
              <a:ext uri="{FF2B5EF4-FFF2-40B4-BE49-F238E27FC236}">
                <a16:creationId xmlns:a16="http://schemas.microsoft.com/office/drawing/2014/main" id="{0D1097C6-DA1F-4241-BF6C-65C236C284B5}"/>
              </a:ext>
            </a:extLst>
          </p:cNvPr>
          <p:cNvSpPr/>
          <p:nvPr/>
        </p:nvSpPr>
        <p:spPr>
          <a:xfrm>
            <a:off x="1678849" y="2688128"/>
            <a:ext cx="2973067"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9" name="IF 1">
            <a:extLst>
              <a:ext uri="{FF2B5EF4-FFF2-40B4-BE49-F238E27FC236}">
                <a16:creationId xmlns:a16="http://schemas.microsoft.com/office/drawing/2014/main" id="{81ADCD1C-50FF-3D41-B936-90E304E4741E}"/>
              </a:ext>
            </a:extLst>
          </p:cNvPr>
          <p:cNvSpPr/>
          <p:nvPr/>
        </p:nvSpPr>
        <p:spPr>
          <a:xfrm>
            <a:off x="4139522" y="2767626"/>
            <a:ext cx="419839" cy="5254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IF</a:t>
            </a:r>
          </a:p>
        </p:txBody>
      </p:sp>
      <p:sp>
        <p:nvSpPr>
          <p:cNvPr id="10" name="Receiver">
            <a:extLst>
              <a:ext uri="{FF2B5EF4-FFF2-40B4-BE49-F238E27FC236}">
                <a16:creationId xmlns:a16="http://schemas.microsoft.com/office/drawing/2014/main" id="{76A6F8B1-169B-FF4B-9BBF-65C8375B73C6}"/>
              </a:ext>
            </a:extLst>
          </p:cNvPr>
          <p:cNvSpPr/>
          <p:nvPr/>
        </p:nvSpPr>
        <p:spPr>
          <a:xfrm>
            <a:off x="7365219" y="3035208"/>
            <a:ext cx="3147933"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12" name="Rectangle 11">
            <a:extLst>
              <a:ext uri="{FF2B5EF4-FFF2-40B4-BE49-F238E27FC236}">
                <a16:creationId xmlns:a16="http://schemas.microsoft.com/office/drawing/2014/main" id="{6C767ABC-8925-8A42-9153-0EAC13495BB3}"/>
              </a:ext>
            </a:extLst>
          </p:cNvPr>
          <p:cNvSpPr/>
          <p:nvPr/>
        </p:nvSpPr>
        <p:spPr>
          <a:xfrm>
            <a:off x="1860479" y="2767626"/>
            <a:ext cx="1037381" cy="525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TCP</a:t>
            </a:r>
          </a:p>
        </p:txBody>
      </p:sp>
      <p:sp>
        <p:nvSpPr>
          <p:cNvPr id="14" name="Receiver TCP">
            <a:extLst>
              <a:ext uri="{FF2B5EF4-FFF2-40B4-BE49-F238E27FC236}">
                <a16:creationId xmlns:a16="http://schemas.microsoft.com/office/drawing/2014/main" id="{D305E637-5D3F-1B46-A235-66C317FBC044}"/>
              </a:ext>
            </a:extLst>
          </p:cNvPr>
          <p:cNvSpPr/>
          <p:nvPr/>
        </p:nvSpPr>
        <p:spPr>
          <a:xfrm>
            <a:off x="9352184" y="3112361"/>
            <a:ext cx="1037381" cy="2778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TCP</a:t>
            </a:r>
          </a:p>
        </p:txBody>
      </p:sp>
      <p:cxnSp>
        <p:nvCxnSpPr>
          <p:cNvPr id="27" name="Straight Arrow Connector 26">
            <a:extLst>
              <a:ext uri="{FF2B5EF4-FFF2-40B4-BE49-F238E27FC236}">
                <a16:creationId xmlns:a16="http://schemas.microsoft.com/office/drawing/2014/main" id="{9DC0D9CF-495B-7048-8458-EF6594CAF8A4}"/>
              </a:ext>
            </a:extLst>
          </p:cNvPr>
          <p:cNvCxnSpPr>
            <a:cxnSpLocks/>
            <a:stCxn id="12" idx="3"/>
            <a:endCxn id="9" idx="1"/>
          </p:cNvCxnSpPr>
          <p:nvPr/>
        </p:nvCxnSpPr>
        <p:spPr>
          <a:xfrm>
            <a:off x="2897860" y="3030340"/>
            <a:ext cx="12416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009024D5-421D-A449-9D7E-E0099853E235}"/>
              </a:ext>
            </a:extLst>
          </p:cNvPr>
          <p:cNvCxnSpPr>
            <a:cxnSpLocks/>
            <a:endCxn id="43" idx="1"/>
          </p:cNvCxnSpPr>
          <p:nvPr/>
        </p:nvCxnSpPr>
        <p:spPr>
          <a:xfrm flipV="1">
            <a:off x="7919595" y="3370930"/>
            <a:ext cx="197603" cy="64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oR Receiver queue">
            <a:extLst>
              <a:ext uri="{FF2B5EF4-FFF2-40B4-BE49-F238E27FC236}">
                <a16:creationId xmlns:a16="http://schemas.microsoft.com/office/drawing/2014/main" id="{ED83DB37-6311-9247-8AA7-1BBFAD5DEA8D}"/>
              </a:ext>
            </a:extLst>
          </p:cNvPr>
          <p:cNvSpPr/>
          <p:nvPr/>
        </p:nvSpPr>
        <p:spPr>
          <a:xfrm>
            <a:off x="6419535" y="3603123"/>
            <a:ext cx="810342" cy="2460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41" name="Sending EQIF top">
            <a:extLst>
              <a:ext uri="{FF2B5EF4-FFF2-40B4-BE49-F238E27FC236}">
                <a16:creationId xmlns:a16="http://schemas.microsoft.com/office/drawing/2014/main" id="{D756C6B2-B035-4954-B531-608ABC4BC0F5}"/>
              </a:ext>
            </a:extLst>
          </p:cNvPr>
          <p:cNvSpPr/>
          <p:nvPr/>
        </p:nvSpPr>
        <p:spPr>
          <a:xfrm>
            <a:off x="2972486" y="2767626"/>
            <a:ext cx="1037381" cy="525427"/>
          </a:xfrm>
          <a:prstGeom prst="rect">
            <a:avLst/>
          </a:prstGeom>
          <a:solidFill>
            <a:schemeClr val="tx1">
              <a:lumMod val="65000"/>
              <a:lumOff val="35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lIns="0" rIns="684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a:solidFill>
                  <a:schemeClr val="bg1"/>
                </a:solidFill>
              </a:rPr>
              <a:t>EQIF</a:t>
            </a:r>
          </a:p>
        </p:txBody>
      </p:sp>
      <p:sp>
        <p:nvSpPr>
          <p:cNvPr id="43" name="Receiver EQIF">
            <a:extLst>
              <a:ext uri="{FF2B5EF4-FFF2-40B4-BE49-F238E27FC236}">
                <a16:creationId xmlns:a16="http://schemas.microsoft.com/office/drawing/2014/main" id="{B6C2783F-83CB-4085-A293-271C4B7CAB88}"/>
              </a:ext>
            </a:extLst>
          </p:cNvPr>
          <p:cNvSpPr/>
          <p:nvPr/>
        </p:nvSpPr>
        <p:spPr>
          <a:xfrm>
            <a:off x="8117198" y="3108216"/>
            <a:ext cx="1037381" cy="525427"/>
          </a:xfrm>
          <a:prstGeom prst="rect">
            <a:avLst/>
          </a:prstGeom>
          <a:solidFill>
            <a:schemeClr val="tx1">
              <a:lumMod val="65000"/>
              <a:lumOff val="35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lIns="0" rIns="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a:solidFill>
                  <a:schemeClr val="bg1"/>
                </a:solidFill>
              </a:rPr>
              <a:t>EQIF</a:t>
            </a:r>
          </a:p>
        </p:txBody>
      </p:sp>
      <p:grpSp>
        <p:nvGrpSpPr>
          <p:cNvPr id="19" name="Group 18">
            <a:extLst>
              <a:ext uri="{FF2B5EF4-FFF2-40B4-BE49-F238E27FC236}">
                <a16:creationId xmlns:a16="http://schemas.microsoft.com/office/drawing/2014/main" id="{278725DA-E412-4E54-B05F-6ABC8EA045FD}"/>
              </a:ext>
            </a:extLst>
          </p:cNvPr>
          <p:cNvGrpSpPr/>
          <p:nvPr/>
        </p:nvGrpSpPr>
        <p:grpSpPr>
          <a:xfrm>
            <a:off x="1714076" y="3480357"/>
            <a:ext cx="2973067" cy="689515"/>
            <a:chOff x="1714076" y="3480357"/>
            <a:chExt cx="2973067" cy="689515"/>
          </a:xfrm>
        </p:grpSpPr>
        <p:sp>
          <p:nvSpPr>
            <p:cNvPr id="11" name="Sender 2">
              <a:extLst>
                <a:ext uri="{FF2B5EF4-FFF2-40B4-BE49-F238E27FC236}">
                  <a16:creationId xmlns:a16="http://schemas.microsoft.com/office/drawing/2014/main" id="{BABBABE3-9A56-6647-9321-BB289CB24D7E}"/>
                </a:ext>
              </a:extLst>
            </p:cNvPr>
            <p:cNvSpPr/>
            <p:nvPr/>
          </p:nvSpPr>
          <p:spPr>
            <a:xfrm>
              <a:off x="1714076" y="3480357"/>
              <a:ext cx="2973067"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13" name="Rectangle 12">
              <a:extLst>
                <a:ext uri="{FF2B5EF4-FFF2-40B4-BE49-F238E27FC236}">
                  <a16:creationId xmlns:a16="http://schemas.microsoft.com/office/drawing/2014/main" id="{25070A99-68A4-1746-ACC3-0BA87F35D351}"/>
                </a:ext>
              </a:extLst>
            </p:cNvPr>
            <p:cNvSpPr/>
            <p:nvPr/>
          </p:nvSpPr>
          <p:spPr>
            <a:xfrm>
              <a:off x="1860478" y="3577096"/>
              <a:ext cx="1037381" cy="525427"/>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RDMA</a:t>
              </a:r>
            </a:p>
          </p:txBody>
        </p:sp>
        <p:sp>
          <p:nvSpPr>
            <p:cNvPr id="18" name="IF 2">
              <a:extLst>
                <a:ext uri="{FF2B5EF4-FFF2-40B4-BE49-F238E27FC236}">
                  <a16:creationId xmlns:a16="http://schemas.microsoft.com/office/drawing/2014/main" id="{952CBC87-D418-0140-B7C5-C3EABC10FA83}"/>
                </a:ext>
              </a:extLst>
            </p:cNvPr>
            <p:cNvSpPr/>
            <p:nvPr/>
          </p:nvSpPr>
          <p:spPr>
            <a:xfrm>
              <a:off x="4127965" y="3586143"/>
              <a:ext cx="419839" cy="5355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IF</a:t>
              </a:r>
            </a:p>
          </p:txBody>
        </p:sp>
        <p:cxnSp>
          <p:nvCxnSpPr>
            <p:cNvPr id="35" name="Straight Arrow Connector 34">
              <a:extLst>
                <a:ext uri="{FF2B5EF4-FFF2-40B4-BE49-F238E27FC236}">
                  <a16:creationId xmlns:a16="http://schemas.microsoft.com/office/drawing/2014/main" id="{AEB9166B-6175-3A4A-BE1F-297667A48ECE}"/>
                </a:ext>
              </a:extLst>
            </p:cNvPr>
            <p:cNvCxnSpPr>
              <a:cxnSpLocks/>
              <a:stCxn id="13" idx="3"/>
              <a:endCxn id="18" idx="1"/>
            </p:cNvCxnSpPr>
            <p:nvPr/>
          </p:nvCxnSpPr>
          <p:spPr>
            <a:xfrm>
              <a:off x="2897859" y="3839810"/>
              <a:ext cx="1230106" cy="140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Sending EQIF 2">
              <a:extLst>
                <a:ext uri="{FF2B5EF4-FFF2-40B4-BE49-F238E27FC236}">
                  <a16:creationId xmlns:a16="http://schemas.microsoft.com/office/drawing/2014/main" id="{D56CF063-CEA5-498E-91E6-121935DC77E1}"/>
                </a:ext>
              </a:extLst>
            </p:cNvPr>
            <p:cNvSpPr/>
            <p:nvPr/>
          </p:nvSpPr>
          <p:spPr>
            <a:xfrm>
              <a:off x="2972486" y="3577096"/>
              <a:ext cx="1037381" cy="525427"/>
            </a:xfrm>
            <a:prstGeom prst="rect">
              <a:avLst/>
            </a:prstGeom>
            <a:solidFill>
              <a:schemeClr val="tx1">
                <a:lumMod val="65000"/>
                <a:lumOff val="35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lIns="0" rIns="684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a:solidFill>
                    <a:schemeClr val="bg1"/>
                  </a:solidFill>
                </a:rPr>
                <a:t>EQIF</a:t>
              </a:r>
            </a:p>
          </p:txBody>
        </p:sp>
      </p:grpSp>
      <p:sp>
        <p:nvSpPr>
          <p:cNvPr id="45" name="Receiver IF">
            <a:extLst>
              <a:ext uri="{FF2B5EF4-FFF2-40B4-BE49-F238E27FC236}">
                <a16:creationId xmlns:a16="http://schemas.microsoft.com/office/drawing/2014/main" id="{ED4EB98A-7F32-476D-9047-1CA4D486A15F}"/>
              </a:ext>
            </a:extLst>
          </p:cNvPr>
          <p:cNvSpPr/>
          <p:nvPr/>
        </p:nvSpPr>
        <p:spPr>
          <a:xfrm>
            <a:off x="7506262" y="3108215"/>
            <a:ext cx="419839" cy="5254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800" dirty="0"/>
              <a:t>IF</a:t>
            </a:r>
          </a:p>
        </p:txBody>
      </p:sp>
      <p:cxnSp>
        <p:nvCxnSpPr>
          <p:cNvPr id="8" name="Connector: Elbow 7">
            <a:extLst>
              <a:ext uri="{FF2B5EF4-FFF2-40B4-BE49-F238E27FC236}">
                <a16:creationId xmlns:a16="http://schemas.microsoft.com/office/drawing/2014/main" id="{841301C2-C230-42B3-A01B-2715089F20A3}"/>
              </a:ext>
            </a:extLst>
          </p:cNvPr>
          <p:cNvCxnSpPr>
            <a:stCxn id="43" idx="0"/>
            <a:endCxn id="41" idx="0"/>
          </p:cNvCxnSpPr>
          <p:nvPr/>
        </p:nvCxnSpPr>
        <p:spPr>
          <a:xfrm rot="16200000" flipV="1">
            <a:off x="5893238" y="365565"/>
            <a:ext cx="340590" cy="5144712"/>
          </a:xfrm>
          <a:prstGeom prst="bentConnector3">
            <a:avLst>
              <a:gd name="adj1" fmla="val 167119"/>
            </a:avLst>
          </a:prstGeom>
          <a:ln>
            <a:solidFill>
              <a:schemeClr val="bg2">
                <a:lumMod val="2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6" name="Connector: Elbow 55">
            <a:extLst>
              <a:ext uri="{FF2B5EF4-FFF2-40B4-BE49-F238E27FC236}">
                <a16:creationId xmlns:a16="http://schemas.microsoft.com/office/drawing/2014/main" id="{F7ACB3D0-146A-44EA-8BDF-A97FEFC9FEDC}"/>
              </a:ext>
            </a:extLst>
          </p:cNvPr>
          <p:cNvCxnSpPr>
            <a:cxnSpLocks/>
            <a:stCxn id="43" idx="2"/>
            <a:endCxn id="40" idx="2"/>
          </p:cNvCxnSpPr>
          <p:nvPr/>
        </p:nvCxnSpPr>
        <p:spPr>
          <a:xfrm rot="5400000">
            <a:off x="5829093" y="1295727"/>
            <a:ext cx="468880" cy="5144712"/>
          </a:xfrm>
          <a:prstGeom prst="bentConnector3">
            <a:avLst>
              <a:gd name="adj1" fmla="val 148754"/>
            </a:avLst>
          </a:prstGeom>
          <a:ln>
            <a:solidFill>
              <a:schemeClr val="bg2">
                <a:lumMod val="25000"/>
              </a:schemeClr>
            </a:solidFill>
            <a:tailEnd type="triangle"/>
          </a:ln>
        </p:spPr>
        <p:style>
          <a:lnRef idx="1">
            <a:schemeClr val="accent2"/>
          </a:lnRef>
          <a:fillRef idx="0">
            <a:schemeClr val="accent2"/>
          </a:fillRef>
          <a:effectRef idx="0">
            <a:schemeClr val="accent2"/>
          </a:effectRef>
          <a:fontRef idx="minor">
            <a:schemeClr val="tx1"/>
          </a:fontRef>
        </p:style>
      </p:cxnSp>
      <p:sp>
        <p:nvSpPr>
          <p:cNvPr id="36" name="TextBox 35">
            <a:extLst>
              <a:ext uri="{FF2B5EF4-FFF2-40B4-BE49-F238E27FC236}">
                <a16:creationId xmlns:a16="http://schemas.microsoft.com/office/drawing/2014/main" id="{14A5C519-62B0-4F8C-8EF6-3A256BB16144}"/>
              </a:ext>
            </a:extLst>
          </p:cNvPr>
          <p:cNvSpPr txBox="1"/>
          <p:nvPr/>
        </p:nvSpPr>
        <p:spPr>
          <a:xfrm>
            <a:off x="3491176" y="2177270"/>
            <a:ext cx="5144712" cy="369332"/>
          </a:xfrm>
          <a:prstGeom prst="rect">
            <a:avLst/>
          </a:prstGeom>
          <a:noFill/>
        </p:spPr>
        <p:txBody>
          <a:bodyPr wrap="square" rtlCol="0">
            <a:spAutoFit/>
          </a:bodyPr>
          <a:lstStyle/>
          <a:p>
            <a:pPr algn="ctr"/>
            <a:r>
              <a:rPr lang="en-US" dirty="0"/>
              <a:t>Receiver-driven control loop</a:t>
            </a:r>
          </a:p>
        </p:txBody>
      </p:sp>
      <p:sp>
        <p:nvSpPr>
          <p:cNvPr id="55" name="Yellow Packet 4">
            <a:extLst>
              <a:ext uri="{FF2B5EF4-FFF2-40B4-BE49-F238E27FC236}">
                <a16:creationId xmlns:a16="http://schemas.microsoft.com/office/drawing/2014/main" id="{7DB39140-7235-40E4-9FD8-01512519935A}"/>
              </a:ext>
            </a:extLst>
          </p:cNvPr>
          <p:cNvSpPr/>
          <p:nvPr/>
        </p:nvSpPr>
        <p:spPr>
          <a:xfrm>
            <a:off x="3460144"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4" name="Yellow Packet 3">
            <a:extLst>
              <a:ext uri="{FF2B5EF4-FFF2-40B4-BE49-F238E27FC236}">
                <a16:creationId xmlns:a16="http://schemas.microsoft.com/office/drawing/2014/main" id="{674264D5-1DD2-497D-94D5-E30F3225CB9C}"/>
              </a:ext>
            </a:extLst>
          </p:cNvPr>
          <p:cNvSpPr/>
          <p:nvPr/>
        </p:nvSpPr>
        <p:spPr>
          <a:xfrm>
            <a:off x="3579847"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3" name="Yellow Packet 2">
            <a:extLst>
              <a:ext uri="{FF2B5EF4-FFF2-40B4-BE49-F238E27FC236}">
                <a16:creationId xmlns:a16="http://schemas.microsoft.com/office/drawing/2014/main" id="{A2E8C519-CD42-4417-B43C-D9F2D6104962}"/>
              </a:ext>
            </a:extLst>
          </p:cNvPr>
          <p:cNvSpPr/>
          <p:nvPr/>
        </p:nvSpPr>
        <p:spPr>
          <a:xfrm>
            <a:off x="3722672"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2" name="Yellow Packet 1">
            <a:extLst>
              <a:ext uri="{FF2B5EF4-FFF2-40B4-BE49-F238E27FC236}">
                <a16:creationId xmlns:a16="http://schemas.microsoft.com/office/drawing/2014/main" id="{3C9DA7BB-E077-4297-BA3A-26F2ACF08D1A}"/>
              </a:ext>
            </a:extLst>
          </p:cNvPr>
          <p:cNvSpPr/>
          <p:nvPr/>
        </p:nvSpPr>
        <p:spPr>
          <a:xfrm>
            <a:off x="3842375"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1" name="Red Packet 4">
            <a:extLst>
              <a:ext uri="{FF2B5EF4-FFF2-40B4-BE49-F238E27FC236}">
                <a16:creationId xmlns:a16="http://schemas.microsoft.com/office/drawing/2014/main" id="{BB5E2EC7-CB03-4E6F-8C9E-FD7C86283CE1}"/>
              </a:ext>
            </a:extLst>
          </p:cNvPr>
          <p:cNvSpPr/>
          <p:nvPr/>
        </p:nvSpPr>
        <p:spPr>
          <a:xfrm>
            <a:off x="3456162"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0" name="Red Packet 3">
            <a:extLst>
              <a:ext uri="{FF2B5EF4-FFF2-40B4-BE49-F238E27FC236}">
                <a16:creationId xmlns:a16="http://schemas.microsoft.com/office/drawing/2014/main" id="{6BF26B5A-57DD-4481-AEC0-25D396A6A668}"/>
              </a:ext>
            </a:extLst>
          </p:cNvPr>
          <p:cNvSpPr/>
          <p:nvPr/>
        </p:nvSpPr>
        <p:spPr>
          <a:xfrm>
            <a:off x="3575865"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49" name="Red Packet 2">
            <a:extLst>
              <a:ext uri="{FF2B5EF4-FFF2-40B4-BE49-F238E27FC236}">
                <a16:creationId xmlns:a16="http://schemas.microsoft.com/office/drawing/2014/main" id="{AB1505FB-9B77-4090-82F7-6F14C467F326}"/>
              </a:ext>
            </a:extLst>
          </p:cNvPr>
          <p:cNvSpPr/>
          <p:nvPr/>
        </p:nvSpPr>
        <p:spPr>
          <a:xfrm>
            <a:off x="3718690"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48" name="Red Packet 1">
            <a:extLst>
              <a:ext uri="{FF2B5EF4-FFF2-40B4-BE49-F238E27FC236}">
                <a16:creationId xmlns:a16="http://schemas.microsoft.com/office/drawing/2014/main" id="{E10A0708-56D3-4F6F-A579-149FC7B45640}"/>
              </a:ext>
            </a:extLst>
          </p:cNvPr>
          <p:cNvSpPr/>
          <p:nvPr/>
        </p:nvSpPr>
        <p:spPr>
          <a:xfrm>
            <a:off x="3838393"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47" name="TextBox 77">
            <a:extLst>
              <a:ext uri="{FF2B5EF4-FFF2-40B4-BE49-F238E27FC236}">
                <a16:creationId xmlns:a16="http://schemas.microsoft.com/office/drawing/2014/main" id="{C51FC4AE-E7AE-4C10-8E52-57CF13A81821}"/>
              </a:ext>
            </a:extLst>
          </p:cNvPr>
          <p:cNvSpPr txBox="1"/>
          <p:nvPr/>
        </p:nvSpPr>
        <p:spPr>
          <a:xfrm>
            <a:off x="2428483" y="2009827"/>
            <a:ext cx="1776127" cy="461665"/>
          </a:xfrm>
          <a:prstGeom prst="wedgeRectCallout">
            <a:avLst>
              <a:gd name="adj1" fmla="val 13260"/>
              <a:gd name="adj2" fmla="val 92406"/>
            </a:avLst>
          </a:prstGeom>
        </p:spPr>
        <p:style>
          <a:lnRef idx="3">
            <a:schemeClr val="lt1"/>
          </a:lnRef>
          <a:fillRef idx="1">
            <a:schemeClr val="accent2"/>
          </a:fillRef>
          <a:effectRef idx="1">
            <a:schemeClr val="accent2"/>
          </a:effectRef>
          <a:fontRef idx="minor">
            <a:schemeClr val="lt1"/>
          </a:fontRef>
        </p:style>
        <p:txBody>
          <a:bodyPr wrap="none" rtlCol="0">
            <a:spAutoFit/>
          </a:bodyPr>
          <a:lstStyle>
            <a:defPPr>
              <a:defRPr lang="en-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dirty="0">
                <a:solidFill>
                  <a:schemeClr val="bg1"/>
                </a:solidFill>
              </a:rPr>
              <a:t>TCP: droptail</a:t>
            </a:r>
          </a:p>
        </p:txBody>
      </p:sp>
      <p:sp>
        <p:nvSpPr>
          <p:cNvPr id="60" name="TextBox 77">
            <a:extLst>
              <a:ext uri="{FF2B5EF4-FFF2-40B4-BE49-F238E27FC236}">
                <a16:creationId xmlns:a16="http://schemas.microsoft.com/office/drawing/2014/main" id="{3A48BD4B-B965-4F97-B3A8-E7A3B176C3B9}"/>
              </a:ext>
            </a:extLst>
          </p:cNvPr>
          <p:cNvSpPr txBox="1"/>
          <p:nvPr/>
        </p:nvSpPr>
        <p:spPr>
          <a:xfrm>
            <a:off x="1696942" y="4706518"/>
            <a:ext cx="3239220" cy="461665"/>
          </a:xfrm>
          <a:prstGeom prst="wedgeRectCallout">
            <a:avLst>
              <a:gd name="adj1" fmla="val 5384"/>
              <a:gd name="adj2" fmla="val -163665"/>
            </a:avLst>
          </a:prstGeom>
        </p:spPr>
        <p:style>
          <a:lnRef idx="3">
            <a:schemeClr val="lt1"/>
          </a:lnRef>
          <a:fillRef idx="1">
            <a:schemeClr val="accent2"/>
          </a:fillRef>
          <a:effectRef idx="1">
            <a:schemeClr val="accent2"/>
          </a:effectRef>
          <a:fontRef idx="minor">
            <a:schemeClr val="lt1"/>
          </a:fontRef>
        </p:style>
        <p:txBody>
          <a:bodyPr wrap="none" rtlCol="0">
            <a:spAutoFit/>
          </a:bodyPr>
          <a:lstStyle>
            <a:defPPr>
              <a:defRPr lang="en-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dirty="0">
                <a:solidFill>
                  <a:schemeClr val="bg1"/>
                </a:solidFill>
              </a:rPr>
              <a:t>RDMA: probabilistic ECN</a:t>
            </a:r>
          </a:p>
        </p:txBody>
      </p:sp>
      <p:sp>
        <p:nvSpPr>
          <p:cNvPr id="61" name="TextBox 77">
            <a:extLst>
              <a:ext uri="{FF2B5EF4-FFF2-40B4-BE49-F238E27FC236}">
                <a16:creationId xmlns:a16="http://schemas.microsoft.com/office/drawing/2014/main" id="{84A53286-28F3-441A-85B9-25A8B66F21FA}"/>
              </a:ext>
            </a:extLst>
          </p:cNvPr>
          <p:cNvSpPr txBox="1"/>
          <p:nvPr/>
        </p:nvSpPr>
        <p:spPr>
          <a:xfrm>
            <a:off x="6656029" y="4752684"/>
            <a:ext cx="3731432" cy="1200329"/>
          </a:xfrm>
          <a:prstGeom prst="wedgeRectCallout">
            <a:avLst>
              <a:gd name="adj1" fmla="val 8660"/>
              <a:gd name="adj2" fmla="val -130124"/>
            </a:avLst>
          </a:prstGeom>
        </p:spPr>
        <p:style>
          <a:lnRef idx="3">
            <a:schemeClr val="lt1"/>
          </a:lnRef>
          <a:fillRef idx="1">
            <a:schemeClr val="accent2"/>
          </a:fillRef>
          <a:effectRef idx="1">
            <a:schemeClr val="accent2"/>
          </a:effectRef>
          <a:fontRef idx="minor">
            <a:schemeClr val="lt1"/>
          </a:fontRef>
        </p:style>
        <p:txBody>
          <a:bodyPr wrap="square" rtlCol="0">
            <a:spAutoFit/>
          </a:bodyPr>
          <a:lstStyle>
            <a:defPPr>
              <a:defRPr lang="en-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dirty="0">
                <a:solidFill>
                  <a:schemeClr val="bg1"/>
                </a:solidFill>
              </a:rPr>
              <a:t>Fair share:</a:t>
            </a:r>
            <a:br>
              <a:rPr lang="en-US" sz="2400" dirty="0">
                <a:solidFill>
                  <a:schemeClr val="bg1"/>
                </a:solidFill>
              </a:rPr>
            </a:br>
            <a:r>
              <a:rPr lang="en-US" sz="2400" dirty="0">
                <a:solidFill>
                  <a:schemeClr val="bg1"/>
                </a:solidFill>
              </a:rPr>
              <a:t>receiver decides how to split the bandwidth</a:t>
            </a:r>
          </a:p>
        </p:txBody>
      </p:sp>
      <p:sp>
        <p:nvSpPr>
          <p:cNvPr id="78" name="TextBox 77">
            <a:extLst>
              <a:ext uri="{FF2B5EF4-FFF2-40B4-BE49-F238E27FC236}">
                <a16:creationId xmlns:a16="http://schemas.microsoft.com/office/drawing/2014/main" id="{4F038B83-AFAA-2245-90A9-E0553A8A56DB}"/>
              </a:ext>
            </a:extLst>
          </p:cNvPr>
          <p:cNvSpPr txBox="1"/>
          <p:nvPr/>
        </p:nvSpPr>
        <p:spPr>
          <a:xfrm>
            <a:off x="4369158" y="4120326"/>
            <a:ext cx="573747" cy="400110"/>
          </a:xfrm>
          <a:prstGeom prst="rect">
            <a:avLst/>
          </a:prstGeom>
          <a:noFill/>
        </p:spPr>
        <p:txBody>
          <a:bodyPr wrap="none" rtlCol="0">
            <a:spAutoFit/>
          </a:bodyPr>
          <a:lstStyle/>
          <a:p>
            <a:r>
              <a:rPr lang="en-GB" sz="2000" b="1" dirty="0">
                <a:solidFill>
                  <a:schemeClr val="bg1"/>
                </a:solidFill>
              </a:rPr>
              <a:t>TCP</a:t>
            </a:r>
          </a:p>
        </p:txBody>
      </p:sp>
      <p:sp>
        <p:nvSpPr>
          <p:cNvPr id="79" name="Receiver TCP">
            <a:extLst>
              <a:ext uri="{FF2B5EF4-FFF2-40B4-BE49-F238E27FC236}">
                <a16:creationId xmlns:a16="http://schemas.microsoft.com/office/drawing/2014/main" id="{070004EA-8CE0-1248-8C74-0E263B9EDC4D}"/>
              </a:ext>
            </a:extLst>
          </p:cNvPr>
          <p:cNvSpPr/>
          <p:nvPr/>
        </p:nvSpPr>
        <p:spPr>
          <a:xfrm>
            <a:off x="9352184" y="3418542"/>
            <a:ext cx="1037381" cy="277897"/>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RDMA</a:t>
            </a:r>
          </a:p>
        </p:txBody>
      </p:sp>
      <p:grpSp>
        <p:nvGrpSpPr>
          <p:cNvPr id="23" name="Group 22">
            <a:extLst>
              <a:ext uri="{FF2B5EF4-FFF2-40B4-BE49-F238E27FC236}">
                <a16:creationId xmlns:a16="http://schemas.microsoft.com/office/drawing/2014/main" id="{B5337820-7ADE-8B44-9ED4-7FE8D7CCE00E}"/>
              </a:ext>
            </a:extLst>
          </p:cNvPr>
          <p:cNvGrpSpPr/>
          <p:nvPr/>
        </p:nvGrpSpPr>
        <p:grpSpPr>
          <a:xfrm>
            <a:off x="4575081" y="2797297"/>
            <a:ext cx="2807594" cy="1217963"/>
            <a:chOff x="4575081" y="2797297"/>
            <a:chExt cx="2807594" cy="1217963"/>
          </a:xfrm>
        </p:grpSpPr>
        <p:sp>
          <p:nvSpPr>
            <p:cNvPr id="80" name="Freeform 79">
              <a:extLst>
                <a:ext uri="{FF2B5EF4-FFF2-40B4-BE49-F238E27FC236}">
                  <a16:creationId xmlns:a16="http://schemas.microsoft.com/office/drawing/2014/main" id="{ACFF573F-4BDC-B043-9350-1465E10A2DE8}"/>
                </a:ext>
              </a:extLst>
            </p:cNvPr>
            <p:cNvSpPr/>
            <p:nvPr/>
          </p:nvSpPr>
          <p:spPr>
            <a:xfrm>
              <a:off x="4575081" y="3019362"/>
              <a:ext cx="2807594" cy="268438"/>
            </a:xfrm>
            <a:custGeom>
              <a:avLst/>
              <a:gdLst>
                <a:gd name="connsiteX0" fmla="*/ 0 w 2807594"/>
                <a:gd name="connsiteY0" fmla="*/ 22625 h 398245"/>
                <a:gd name="connsiteX1" fmla="*/ 1365160 w 2807594"/>
                <a:gd name="connsiteY1" fmla="*/ 35504 h 398245"/>
                <a:gd name="connsiteX2" fmla="*/ 2421228 w 2807594"/>
                <a:gd name="connsiteY2" fmla="*/ 357476 h 398245"/>
                <a:gd name="connsiteX3" fmla="*/ 2807594 w 2807594"/>
                <a:gd name="connsiteY3" fmla="*/ 383234 h 398245"/>
              </a:gdLst>
              <a:ahLst/>
              <a:cxnLst>
                <a:cxn ang="0">
                  <a:pos x="connsiteX0" y="connsiteY0"/>
                </a:cxn>
                <a:cxn ang="0">
                  <a:pos x="connsiteX1" y="connsiteY1"/>
                </a:cxn>
                <a:cxn ang="0">
                  <a:pos x="connsiteX2" y="connsiteY2"/>
                </a:cxn>
                <a:cxn ang="0">
                  <a:pos x="connsiteX3" y="connsiteY3"/>
                </a:cxn>
              </a:cxnLst>
              <a:rect l="l" t="t" r="r" b="b"/>
              <a:pathLst>
                <a:path w="2807594" h="398245">
                  <a:moveTo>
                    <a:pt x="0" y="22625"/>
                  </a:moveTo>
                  <a:cubicBezTo>
                    <a:pt x="480811" y="1160"/>
                    <a:pt x="961622" y="-20304"/>
                    <a:pt x="1365160" y="35504"/>
                  </a:cubicBezTo>
                  <a:cubicBezTo>
                    <a:pt x="1768698" y="91312"/>
                    <a:pt x="2180822" y="299521"/>
                    <a:pt x="2421228" y="357476"/>
                  </a:cubicBezTo>
                  <a:cubicBezTo>
                    <a:pt x="2661634" y="415431"/>
                    <a:pt x="2734614" y="399332"/>
                    <a:pt x="2807594" y="383234"/>
                  </a:cubicBezTo>
                </a:path>
              </a:pathLst>
            </a:custGeom>
            <a:noFill/>
            <a:ln w="254000">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Freeform 80">
              <a:extLst>
                <a:ext uri="{FF2B5EF4-FFF2-40B4-BE49-F238E27FC236}">
                  <a16:creationId xmlns:a16="http://schemas.microsoft.com/office/drawing/2014/main" id="{7EA6C89B-7C8D-8E4A-A7CE-5DF13DCD6107}"/>
                </a:ext>
              </a:extLst>
            </p:cNvPr>
            <p:cNvSpPr/>
            <p:nvPr/>
          </p:nvSpPr>
          <p:spPr>
            <a:xfrm flipV="1">
              <a:off x="4575081" y="3439235"/>
              <a:ext cx="2807594" cy="370681"/>
            </a:xfrm>
            <a:custGeom>
              <a:avLst/>
              <a:gdLst>
                <a:gd name="connsiteX0" fmla="*/ 0 w 2807594"/>
                <a:gd name="connsiteY0" fmla="*/ 22625 h 398245"/>
                <a:gd name="connsiteX1" fmla="*/ 1365160 w 2807594"/>
                <a:gd name="connsiteY1" fmla="*/ 35504 h 398245"/>
                <a:gd name="connsiteX2" fmla="*/ 2421228 w 2807594"/>
                <a:gd name="connsiteY2" fmla="*/ 357476 h 398245"/>
                <a:gd name="connsiteX3" fmla="*/ 2807594 w 2807594"/>
                <a:gd name="connsiteY3" fmla="*/ 383234 h 398245"/>
              </a:gdLst>
              <a:ahLst/>
              <a:cxnLst>
                <a:cxn ang="0">
                  <a:pos x="connsiteX0" y="connsiteY0"/>
                </a:cxn>
                <a:cxn ang="0">
                  <a:pos x="connsiteX1" y="connsiteY1"/>
                </a:cxn>
                <a:cxn ang="0">
                  <a:pos x="connsiteX2" y="connsiteY2"/>
                </a:cxn>
                <a:cxn ang="0">
                  <a:pos x="connsiteX3" y="connsiteY3"/>
                </a:cxn>
              </a:cxnLst>
              <a:rect l="l" t="t" r="r" b="b"/>
              <a:pathLst>
                <a:path w="2807594" h="398245">
                  <a:moveTo>
                    <a:pt x="0" y="22625"/>
                  </a:moveTo>
                  <a:cubicBezTo>
                    <a:pt x="480811" y="1160"/>
                    <a:pt x="961622" y="-20304"/>
                    <a:pt x="1365160" y="35504"/>
                  </a:cubicBezTo>
                  <a:cubicBezTo>
                    <a:pt x="1768698" y="91312"/>
                    <a:pt x="2180822" y="299521"/>
                    <a:pt x="2421228" y="357476"/>
                  </a:cubicBezTo>
                  <a:cubicBezTo>
                    <a:pt x="2661634" y="415431"/>
                    <a:pt x="2734614" y="399332"/>
                    <a:pt x="2807594" y="383234"/>
                  </a:cubicBezTo>
                </a:path>
              </a:pathLst>
            </a:custGeom>
            <a:noFill/>
            <a:ln w="254000">
              <a:solidFill>
                <a:schemeClr val="accent2">
                  <a:lumMod val="50000"/>
                </a:schemeClr>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5EE0B4B9-9503-AD48-9707-94F27E1EF8E0}"/>
                </a:ext>
              </a:extLst>
            </p:cNvPr>
            <p:cNvSpPr txBox="1"/>
            <p:nvPr/>
          </p:nvSpPr>
          <p:spPr>
            <a:xfrm>
              <a:off x="5319062" y="2797297"/>
              <a:ext cx="1143390" cy="461665"/>
            </a:xfrm>
            <a:prstGeom prst="rect">
              <a:avLst/>
            </a:prstGeom>
            <a:noFill/>
          </p:spPr>
          <p:txBody>
            <a:bodyPr wrap="none" rtlCol="0">
              <a:spAutoFit/>
            </a:bodyPr>
            <a:lstStyle/>
            <a:p>
              <a:r>
                <a:rPr lang="en-GB" sz="2400" dirty="0">
                  <a:solidFill>
                    <a:schemeClr val="bg1"/>
                  </a:solidFill>
                </a:rPr>
                <a:t>12Gbps</a:t>
              </a:r>
            </a:p>
          </p:txBody>
        </p:sp>
        <p:sp>
          <p:nvSpPr>
            <p:cNvPr id="82" name="TextBox 81">
              <a:extLst>
                <a:ext uri="{FF2B5EF4-FFF2-40B4-BE49-F238E27FC236}">
                  <a16:creationId xmlns:a16="http://schemas.microsoft.com/office/drawing/2014/main" id="{2A0C15B2-FE42-544A-846B-A8DDF0824C6D}"/>
                </a:ext>
              </a:extLst>
            </p:cNvPr>
            <p:cNvSpPr txBox="1"/>
            <p:nvPr/>
          </p:nvSpPr>
          <p:spPr>
            <a:xfrm rot="21401972">
              <a:off x="5113018" y="3553595"/>
              <a:ext cx="1143390" cy="461665"/>
            </a:xfrm>
            <a:prstGeom prst="rect">
              <a:avLst/>
            </a:prstGeom>
            <a:noFill/>
          </p:spPr>
          <p:txBody>
            <a:bodyPr wrap="none" rtlCol="0">
              <a:spAutoFit/>
            </a:bodyPr>
            <a:lstStyle/>
            <a:p>
              <a:r>
                <a:rPr lang="en-GB" sz="2400" dirty="0">
                  <a:solidFill>
                    <a:schemeClr val="bg1"/>
                  </a:solidFill>
                </a:rPr>
                <a:t>12Gbps</a:t>
              </a:r>
            </a:p>
          </p:txBody>
        </p:sp>
      </p:grpSp>
    </p:spTree>
    <p:extLst>
      <p:ext uri="{BB962C8B-B14F-4D97-AF65-F5344CB8AC3E}">
        <p14:creationId xmlns:p14="http://schemas.microsoft.com/office/powerpoint/2010/main" val="2800387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fade">
                                      <p:cBhvr>
                                        <p:cTn id="12" dur="500"/>
                                        <p:tgtEl>
                                          <p:spTgt spid="6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
                                        </p:tgtEl>
                                        <p:attrNameLst>
                                          <p:attrName>style.visibility</p:attrName>
                                        </p:attrNameLst>
                                      </p:cBhvr>
                                      <p:to>
                                        <p:strVal val="visible"/>
                                      </p:to>
                                    </p:set>
                                    <p:animEffect transition="in" filter="fade">
                                      <p:cBhvr>
                                        <p:cTn id="17" dur="500"/>
                                        <p:tgtEl>
                                          <p:spTgt spid="61"/>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60" grpId="0" animBg="1"/>
      <p:bldP spid="6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4B913-2BFA-8A4A-891C-E974970F4BC2}"/>
              </a:ext>
            </a:extLst>
          </p:cNvPr>
          <p:cNvSpPr>
            <a:spLocks noGrp="1"/>
          </p:cNvSpPr>
          <p:nvPr>
            <p:ph type="title"/>
          </p:nvPr>
        </p:nvSpPr>
        <p:spPr/>
        <p:txBody>
          <a:bodyPr>
            <a:normAutofit/>
          </a:bodyPr>
          <a:lstStyle/>
          <a:p>
            <a:r>
              <a:rPr lang="en-GB" sz="5400" dirty="0">
                <a:solidFill>
                  <a:schemeClr val="bg1"/>
                </a:solidFill>
              </a:rPr>
              <a:t>EQDS building blocks</a:t>
            </a:r>
          </a:p>
        </p:txBody>
      </p:sp>
      <p:sp>
        <p:nvSpPr>
          <p:cNvPr id="3" name="Content Placeholder 2">
            <a:extLst>
              <a:ext uri="{FF2B5EF4-FFF2-40B4-BE49-F238E27FC236}">
                <a16:creationId xmlns:a16="http://schemas.microsoft.com/office/drawing/2014/main" id="{E1E36C05-FC0A-FC49-9BA0-4AB857B04D4B}"/>
              </a:ext>
            </a:extLst>
          </p:cNvPr>
          <p:cNvSpPr>
            <a:spLocks noGrp="1"/>
          </p:cNvSpPr>
          <p:nvPr>
            <p:ph idx="1"/>
          </p:nvPr>
        </p:nvSpPr>
        <p:spPr>
          <a:xfrm>
            <a:off x="838200" y="2203760"/>
            <a:ext cx="10515600" cy="4351338"/>
          </a:xfrm>
        </p:spPr>
        <p:txBody>
          <a:bodyPr>
            <a:normAutofit/>
          </a:bodyPr>
          <a:lstStyle/>
          <a:p>
            <a:pPr marL="514350" indent="-514350">
              <a:buFont typeface="+mj-lt"/>
              <a:buAutoNum type="arabicPeriod"/>
            </a:pPr>
            <a:r>
              <a:rPr lang="en-GB" sz="3600" dirty="0">
                <a:solidFill>
                  <a:schemeClr val="bg1"/>
                </a:solidFill>
              </a:rPr>
              <a:t>Receiver-driven network backend</a:t>
            </a:r>
          </a:p>
          <a:p>
            <a:pPr marL="514350" indent="-514350">
              <a:buFont typeface="+mj-lt"/>
              <a:buAutoNum type="arabicPeriod"/>
            </a:pPr>
            <a:endParaRPr lang="en-GB" sz="3600" dirty="0">
              <a:solidFill>
                <a:schemeClr val="bg1"/>
              </a:solidFill>
            </a:endParaRPr>
          </a:p>
          <a:p>
            <a:pPr marL="514350" indent="-514350">
              <a:buFont typeface="+mj-lt"/>
              <a:buAutoNum type="arabicPeriod"/>
            </a:pPr>
            <a:r>
              <a:rPr lang="en-GB" sz="3600" dirty="0">
                <a:solidFill>
                  <a:schemeClr val="bg1"/>
                </a:solidFill>
              </a:rPr>
              <a:t>An efficient tunnel protocol</a:t>
            </a:r>
          </a:p>
          <a:p>
            <a:pPr marL="514350" indent="-514350">
              <a:buFont typeface="+mj-lt"/>
              <a:buAutoNum type="arabicPeriod"/>
            </a:pPr>
            <a:endParaRPr lang="en-GB" sz="3600" dirty="0">
              <a:solidFill>
                <a:schemeClr val="bg1"/>
              </a:solidFill>
            </a:endParaRPr>
          </a:p>
          <a:p>
            <a:pPr marL="514350" indent="-514350">
              <a:buFont typeface="+mj-lt"/>
              <a:buAutoNum type="arabicPeriod"/>
            </a:pPr>
            <a:r>
              <a:rPr lang="en-GB" sz="3600" dirty="0">
                <a:solidFill>
                  <a:schemeClr val="bg1"/>
                </a:solidFill>
              </a:rPr>
              <a:t>A host API</a:t>
            </a:r>
          </a:p>
        </p:txBody>
      </p:sp>
      <p:sp>
        <p:nvSpPr>
          <p:cNvPr id="4" name="Slide Number Placeholder 3">
            <a:extLst>
              <a:ext uri="{FF2B5EF4-FFF2-40B4-BE49-F238E27FC236}">
                <a16:creationId xmlns:a16="http://schemas.microsoft.com/office/drawing/2014/main" id="{C1ACC4C3-8FB5-5940-A24D-07910327BC1F}"/>
              </a:ext>
            </a:extLst>
          </p:cNvPr>
          <p:cNvSpPr>
            <a:spLocks noGrp="1"/>
          </p:cNvSpPr>
          <p:nvPr>
            <p:ph type="sldNum" sz="quarter" idx="12"/>
          </p:nvPr>
        </p:nvSpPr>
        <p:spPr/>
        <p:txBody>
          <a:bodyPr/>
          <a:lstStyle/>
          <a:p>
            <a:fld id="{B1BB7663-3ADD-2249-8069-6FDC7EF13D3C}" type="slidenum">
              <a:rPr lang="en-GB" smtClean="0"/>
              <a:t>11</a:t>
            </a:fld>
            <a:endParaRPr lang="en-GB"/>
          </a:p>
        </p:txBody>
      </p:sp>
    </p:spTree>
    <p:extLst>
      <p:ext uri="{BB962C8B-B14F-4D97-AF65-F5344CB8AC3E}">
        <p14:creationId xmlns:p14="http://schemas.microsoft.com/office/powerpoint/2010/main" val="702642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4B913-2BFA-8A4A-891C-E974970F4BC2}"/>
              </a:ext>
            </a:extLst>
          </p:cNvPr>
          <p:cNvSpPr>
            <a:spLocks noGrp="1"/>
          </p:cNvSpPr>
          <p:nvPr>
            <p:ph type="title"/>
          </p:nvPr>
        </p:nvSpPr>
        <p:spPr/>
        <p:txBody>
          <a:bodyPr>
            <a:normAutofit/>
          </a:bodyPr>
          <a:lstStyle/>
          <a:p>
            <a:r>
              <a:rPr lang="en-GB" sz="5400" dirty="0">
                <a:solidFill>
                  <a:schemeClr val="bg1"/>
                </a:solidFill>
              </a:rPr>
              <a:t>EQDS building blocks</a:t>
            </a:r>
          </a:p>
        </p:txBody>
      </p:sp>
      <p:sp>
        <p:nvSpPr>
          <p:cNvPr id="3" name="Content Placeholder 2">
            <a:extLst>
              <a:ext uri="{FF2B5EF4-FFF2-40B4-BE49-F238E27FC236}">
                <a16:creationId xmlns:a16="http://schemas.microsoft.com/office/drawing/2014/main" id="{E1E36C05-FC0A-FC49-9BA0-4AB857B04D4B}"/>
              </a:ext>
            </a:extLst>
          </p:cNvPr>
          <p:cNvSpPr>
            <a:spLocks noGrp="1"/>
          </p:cNvSpPr>
          <p:nvPr>
            <p:ph idx="1"/>
          </p:nvPr>
        </p:nvSpPr>
        <p:spPr>
          <a:xfrm>
            <a:off x="838200" y="2203760"/>
            <a:ext cx="10515600" cy="4351338"/>
          </a:xfrm>
        </p:spPr>
        <p:txBody>
          <a:bodyPr>
            <a:normAutofit/>
          </a:bodyPr>
          <a:lstStyle/>
          <a:p>
            <a:pPr marL="514350" indent="-514350">
              <a:buFont typeface="+mj-lt"/>
              <a:buAutoNum type="arabicPeriod"/>
            </a:pPr>
            <a:r>
              <a:rPr lang="en-GB" sz="3600" dirty="0">
                <a:solidFill>
                  <a:schemeClr val="bg1"/>
                </a:solidFill>
              </a:rPr>
              <a:t>Receiver-driven network backend</a:t>
            </a:r>
          </a:p>
          <a:p>
            <a:pPr marL="514350" indent="-514350">
              <a:buFont typeface="+mj-lt"/>
              <a:buAutoNum type="arabicPeriod"/>
            </a:pPr>
            <a:endParaRPr lang="en-GB" sz="3600" dirty="0">
              <a:solidFill>
                <a:schemeClr val="bg1"/>
              </a:solidFill>
            </a:endParaRPr>
          </a:p>
          <a:p>
            <a:pPr marL="514350" indent="-514350">
              <a:buFont typeface="+mj-lt"/>
              <a:buAutoNum type="arabicPeriod"/>
            </a:pPr>
            <a:r>
              <a:rPr lang="en-GB" sz="3600" dirty="0">
                <a:solidFill>
                  <a:schemeClr val="tx1">
                    <a:lumMod val="50000"/>
                    <a:lumOff val="50000"/>
                  </a:schemeClr>
                </a:solidFill>
              </a:rPr>
              <a:t>An efficient tunnel protocol</a:t>
            </a:r>
          </a:p>
          <a:p>
            <a:pPr marL="514350" indent="-514350">
              <a:buFont typeface="+mj-lt"/>
              <a:buAutoNum type="arabicPeriod"/>
            </a:pPr>
            <a:endParaRPr lang="en-GB" sz="3600" dirty="0">
              <a:solidFill>
                <a:schemeClr val="tx1">
                  <a:lumMod val="50000"/>
                  <a:lumOff val="50000"/>
                </a:schemeClr>
              </a:solidFill>
            </a:endParaRPr>
          </a:p>
          <a:p>
            <a:pPr marL="514350" indent="-514350">
              <a:buFont typeface="+mj-lt"/>
              <a:buAutoNum type="arabicPeriod"/>
            </a:pPr>
            <a:r>
              <a:rPr lang="en-GB" sz="3600" dirty="0">
                <a:solidFill>
                  <a:schemeClr val="tx1">
                    <a:lumMod val="50000"/>
                    <a:lumOff val="50000"/>
                  </a:schemeClr>
                </a:solidFill>
              </a:rPr>
              <a:t>A host API</a:t>
            </a:r>
          </a:p>
          <a:p>
            <a:pPr marL="514350" indent="-514350">
              <a:buFont typeface="+mj-lt"/>
              <a:buAutoNum type="arabicPeriod"/>
            </a:pPr>
            <a:endParaRPr lang="en-GB" sz="3600" dirty="0"/>
          </a:p>
        </p:txBody>
      </p:sp>
      <p:sp>
        <p:nvSpPr>
          <p:cNvPr id="4" name="Slide Number Placeholder 3">
            <a:extLst>
              <a:ext uri="{FF2B5EF4-FFF2-40B4-BE49-F238E27FC236}">
                <a16:creationId xmlns:a16="http://schemas.microsoft.com/office/drawing/2014/main" id="{E9DE4AFD-62B4-D24F-BC04-0C93546AB35D}"/>
              </a:ext>
            </a:extLst>
          </p:cNvPr>
          <p:cNvSpPr>
            <a:spLocks noGrp="1"/>
          </p:cNvSpPr>
          <p:nvPr>
            <p:ph type="sldNum" sz="quarter" idx="12"/>
          </p:nvPr>
        </p:nvSpPr>
        <p:spPr/>
        <p:txBody>
          <a:bodyPr/>
          <a:lstStyle/>
          <a:p>
            <a:fld id="{B1BB7663-3ADD-2249-8069-6FDC7EF13D3C}" type="slidenum">
              <a:rPr lang="en-GB" smtClean="0"/>
              <a:t>12</a:t>
            </a:fld>
            <a:endParaRPr lang="en-GB"/>
          </a:p>
        </p:txBody>
      </p:sp>
    </p:spTree>
    <p:extLst>
      <p:ext uri="{BB962C8B-B14F-4D97-AF65-F5344CB8AC3E}">
        <p14:creationId xmlns:p14="http://schemas.microsoft.com/office/powerpoint/2010/main" val="841731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Rectangle 162">
            <a:extLst>
              <a:ext uri="{FF2B5EF4-FFF2-40B4-BE49-F238E27FC236}">
                <a16:creationId xmlns:a16="http://schemas.microsoft.com/office/drawing/2014/main" id="{CDA8942E-788B-DE46-9D1F-E313DBF82645}"/>
              </a:ext>
            </a:extLst>
          </p:cNvPr>
          <p:cNvSpPr/>
          <p:nvPr/>
        </p:nvSpPr>
        <p:spPr>
          <a:xfrm>
            <a:off x="4023054" y="3133256"/>
            <a:ext cx="317961" cy="413468"/>
          </a:xfrm>
          <a:prstGeom prst="rect">
            <a:avLst/>
          </a:prstGeom>
          <a:solidFill>
            <a:schemeClr val="accent1">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D011069-7CA1-4FD8-BB86-A708644A0826}"/>
              </a:ext>
            </a:extLst>
          </p:cNvPr>
          <p:cNvSpPr/>
          <p:nvPr/>
        </p:nvSpPr>
        <p:spPr>
          <a:xfrm>
            <a:off x="4045508" y="1956414"/>
            <a:ext cx="317961" cy="413468"/>
          </a:xfrm>
          <a:prstGeom prst="rect">
            <a:avLst/>
          </a:prstGeom>
          <a:solidFill>
            <a:srgbClr val="C0000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4E5AC949-E795-41B4-B3AB-1D9E9345A3A5}"/>
              </a:ext>
            </a:extLst>
          </p:cNvPr>
          <p:cNvGrpSpPr/>
          <p:nvPr/>
        </p:nvGrpSpPr>
        <p:grpSpPr>
          <a:xfrm>
            <a:off x="3076969" y="3124821"/>
            <a:ext cx="1280480" cy="1669704"/>
            <a:chOff x="2217901" y="3693338"/>
            <a:chExt cx="1280480" cy="1669704"/>
          </a:xfrm>
        </p:grpSpPr>
        <p:grpSp>
          <p:nvGrpSpPr>
            <p:cNvPr id="42" name="Group 41">
              <a:extLst>
                <a:ext uri="{FF2B5EF4-FFF2-40B4-BE49-F238E27FC236}">
                  <a16:creationId xmlns:a16="http://schemas.microsoft.com/office/drawing/2014/main" id="{FD92C526-CC12-40E7-8F44-792ED003145F}"/>
                </a:ext>
              </a:extLst>
            </p:cNvPr>
            <p:cNvGrpSpPr/>
            <p:nvPr/>
          </p:nvGrpSpPr>
          <p:grpSpPr>
            <a:xfrm>
              <a:off x="2236494" y="4949574"/>
              <a:ext cx="1261887" cy="413468"/>
              <a:chOff x="2236494" y="4949574"/>
              <a:chExt cx="1261887" cy="413468"/>
            </a:xfrm>
            <a:solidFill>
              <a:schemeClr val="accent1">
                <a:lumMod val="75000"/>
              </a:schemeClr>
            </a:solidFill>
          </p:grpSpPr>
          <p:grpSp>
            <p:nvGrpSpPr>
              <p:cNvPr id="36" name="Group 35">
                <a:extLst>
                  <a:ext uri="{FF2B5EF4-FFF2-40B4-BE49-F238E27FC236}">
                    <a16:creationId xmlns:a16="http://schemas.microsoft.com/office/drawing/2014/main" id="{5029AA66-7DFA-40FD-9AFD-B4E3DDF45C6A}"/>
                  </a:ext>
                </a:extLst>
              </p:cNvPr>
              <p:cNvGrpSpPr/>
              <p:nvPr/>
            </p:nvGrpSpPr>
            <p:grpSpPr>
              <a:xfrm>
                <a:off x="2236494" y="4949574"/>
                <a:ext cx="631939" cy="413468"/>
                <a:chOff x="7259541" y="4015409"/>
                <a:chExt cx="631939" cy="413468"/>
              </a:xfrm>
              <a:grpFill/>
            </p:grpSpPr>
            <p:sp>
              <p:nvSpPr>
                <p:cNvPr id="37" name="Rectangle 36">
                  <a:extLst>
                    <a:ext uri="{FF2B5EF4-FFF2-40B4-BE49-F238E27FC236}">
                      <a16:creationId xmlns:a16="http://schemas.microsoft.com/office/drawing/2014/main" id="{C8A17FC2-B48D-4763-BC9F-20AF4A7638F5}"/>
                    </a:ext>
                  </a:extLst>
                </p:cNvPr>
                <p:cNvSpPr/>
                <p:nvPr/>
              </p:nvSpPr>
              <p:spPr>
                <a:xfrm>
                  <a:off x="7259541" y="4015409"/>
                  <a:ext cx="631939" cy="413468"/>
                </a:xfrm>
                <a:prstGeom prst="rect">
                  <a:avLst/>
                </a:prstGeom>
                <a:grp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a:extLst>
                    <a:ext uri="{FF2B5EF4-FFF2-40B4-BE49-F238E27FC236}">
                      <a16:creationId xmlns:a16="http://schemas.microsoft.com/office/drawing/2014/main" id="{AFF000E8-0BB8-4E17-B76E-892F566B9BB6}"/>
                    </a:ext>
                  </a:extLst>
                </p:cNvPr>
                <p:cNvCxnSpPr>
                  <a:stCxn id="37" idx="0"/>
                  <a:endCxn id="37" idx="2"/>
                </p:cNvCxnSpPr>
                <p:nvPr/>
              </p:nvCxnSpPr>
              <p:spPr>
                <a:xfrm>
                  <a:off x="7575511" y="4015409"/>
                  <a:ext cx="0" cy="413468"/>
                </a:xfrm>
                <a:prstGeom prst="line">
                  <a:avLst/>
                </a:prstGeom>
                <a:grpFill/>
                <a:ln>
                  <a:solidFill>
                    <a:schemeClr val="bg1">
                      <a:lumMod val="95000"/>
                    </a:schemeClr>
                  </a:solidFill>
                </a:ln>
              </p:spPr>
              <p:style>
                <a:lnRef idx="1">
                  <a:schemeClr val="dk1"/>
                </a:lnRef>
                <a:fillRef idx="0">
                  <a:schemeClr val="dk1"/>
                </a:fillRef>
                <a:effectRef idx="0">
                  <a:schemeClr val="dk1"/>
                </a:effectRef>
                <a:fontRef idx="minor">
                  <a:schemeClr val="tx1"/>
                </a:fontRef>
              </p:style>
            </p:cxnSp>
          </p:grpSp>
          <p:grpSp>
            <p:nvGrpSpPr>
              <p:cNvPr id="39" name="Group 38">
                <a:extLst>
                  <a:ext uri="{FF2B5EF4-FFF2-40B4-BE49-F238E27FC236}">
                    <a16:creationId xmlns:a16="http://schemas.microsoft.com/office/drawing/2014/main" id="{E9F60817-4377-4027-A80C-0608E6636F70}"/>
                  </a:ext>
                </a:extLst>
              </p:cNvPr>
              <p:cNvGrpSpPr/>
              <p:nvPr/>
            </p:nvGrpSpPr>
            <p:grpSpPr>
              <a:xfrm>
                <a:off x="2866442" y="4949574"/>
                <a:ext cx="631939" cy="413468"/>
                <a:chOff x="7259541" y="4015409"/>
                <a:chExt cx="631939" cy="413468"/>
              </a:xfrm>
              <a:grpFill/>
            </p:grpSpPr>
            <p:sp>
              <p:nvSpPr>
                <p:cNvPr id="40" name="Rectangle 39">
                  <a:extLst>
                    <a:ext uri="{FF2B5EF4-FFF2-40B4-BE49-F238E27FC236}">
                      <a16:creationId xmlns:a16="http://schemas.microsoft.com/office/drawing/2014/main" id="{62E60957-9299-4273-879B-B3AE83C47349}"/>
                    </a:ext>
                  </a:extLst>
                </p:cNvPr>
                <p:cNvSpPr/>
                <p:nvPr/>
              </p:nvSpPr>
              <p:spPr>
                <a:xfrm>
                  <a:off x="7259541" y="4015409"/>
                  <a:ext cx="631939" cy="413468"/>
                </a:xfrm>
                <a:prstGeom prst="rect">
                  <a:avLst/>
                </a:prstGeom>
                <a:grp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BE783A2A-8092-470D-8A53-B4D00C001B7F}"/>
                    </a:ext>
                  </a:extLst>
                </p:cNvPr>
                <p:cNvCxnSpPr>
                  <a:stCxn id="40" idx="0"/>
                  <a:endCxn id="40" idx="2"/>
                </p:cNvCxnSpPr>
                <p:nvPr/>
              </p:nvCxnSpPr>
              <p:spPr>
                <a:xfrm>
                  <a:off x="7575511" y="4015409"/>
                  <a:ext cx="0" cy="413468"/>
                </a:xfrm>
                <a:prstGeom prst="line">
                  <a:avLst/>
                </a:prstGeom>
                <a:grpFill/>
                <a:ln>
                  <a:solidFill>
                    <a:schemeClr val="bg1">
                      <a:lumMod val="95000"/>
                    </a:schemeClr>
                  </a:solidFill>
                </a:ln>
              </p:spPr>
              <p:style>
                <a:lnRef idx="1">
                  <a:schemeClr val="dk1"/>
                </a:lnRef>
                <a:fillRef idx="0">
                  <a:schemeClr val="dk1"/>
                </a:fillRef>
                <a:effectRef idx="0">
                  <a:schemeClr val="dk1"/>
                </a:effectRef>
                <a:fontRef idx="minor">
                  <a:schemeClr val="tx1"/>
                </a:fontRef>
              </p:style>
            </p:cxnSp>
          </p:grpSp>
        </p:grpSp>
        <p:grpSp>
          <p:nvGrpSpPr>
            <p:cNvPr id="43" name="Group 42">
              <a:extLst>
                <a:ext uri="{FF2B5EF4-FFF2-40B4-BE49-F238E27FC236}">
                  <a16:creationId xmlns:a16="http://schemas.microsoft.com/office/drawing/2014/main" id="{B4FB8A6D-28A0-46C7-8EA5-412BB40D6A26}"/>
                </a:ext>
              </a:extLst>
            </p:cNvPr>
            <p:cNvGrpSpPr/>
            <p:nvPr/>
          </p:nvGrpSpPr>
          <p:grpSpPr>
            <a:xfrm>
              <a:off x="2217901" y="3693338"/>
              <a:ext cx="1261887" cy="413468"/>
              <a:chOff x="2236494" y="4949574"/>
              <a:chExt cx="1261887" cy="413468"/>
            </a:xfrm>
            <a:solidFill>
              <a:schemeClr val="accent1">
                <a:lumMod val="75000"/>
              </a:schemeClr>
            </a:solidFill>
          </p:grpSpPr>
          <p:grpSp>
            <p:nvGrpSpPr>
              <p:cNvPr id="44" name="Group 43">
                <a:extLst>
                  <a:ext uri="{FF2B5EF4-FFF2-40B4-BE49-F238E27FC236}">
                    <a16:creationId xmlns:a16="http://schemas.microsoft.com/office/drawing/2014/main" id="{EBA392D6-CAE6-4EE9-AF71-C4A6752FA778}"/>
                  </a:ext>
                </a:extLst>
              </p:cNvPr>
              <p:cNvGrpSpPr/>
              <p:nvPr/>
            </p:nvGrpSpPr>
            <p:grpSpPr>
              <a:xfrm>
                <a:off x="2236494" y="4949574"/>
                <a:ext cx="631939" cy="413468"/>
                <a:chOff x="7259541" y="4015409"/>
                <a:chExt cx="631939" cy="413468"/>
              </a:xfrm>
              <a:grpFill/>
            </p:grpSpPr>
            <p:sp>
              <p:nvSpPr>
                <p:cNvPr id="48" name="Rectangle 47">
                  <a:extLst>
                    <a:ext uri="{FF2B5EF4-FFF2-40B4-BE49-F238E27FC236}">
                      <a16:creationId xmlns:a16="http://schemas.microsoft.com/office/drawing/2014/main" id="{773D1FA8-22AB-4D76-BD9E-8D62C8DBF019}"/>
                    </a:ext>
                  </a:extLst>
                </p:cNvPr>
                <p:cNvSpPr/>
                <p:nvPr/>
              </p:nvSpPr>
              <p:spPr>
                <a:xfrm>
                  <a:off x="7259541" y="4015409"/>
                  <a:ext cx="631939" cy="413468"/>
                </a:xfrm>
                <a:prstGeom prst="rect">
                  <a:avLst/>
                </a:prstGeom>
                <a:grp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83EB1E5C-7855-41EC-B5EF-C68103BCCEE9}"/>
                    </a:ext>
                  </a:extLst>
                </p:cNvPr>
                <p:cNvCxnSpPr>
                  <a:stCxn id="48" idx="0"/>
                  <a:endCxn id="48" idx="2"/>
                </p:cNvCxnSpPr>
                <p:nvPr/>
              </p:nvCxnSpPr>
              <p:spPr>
                <a:xfrm>
                  <a:off x="7575511" y="4015409"/>
                  <a:ext cx="0" cy="413468"/>
                </a:xfrm>
                <a:prstGeom prst="line">
                  <a:avLst/>
                </a:prstGeom>
                <a:grpFill/>
                <a:ln>
                  <a:solidFill>
                    <a:schemeClr val="bg1">
                      <a:lumMod val="95000"/>
                    </a:schemeClr>
                  </a:solidFill>
                </a:ln>
              </p:spPr>
              <p:style>
                <a:lnRef idx="1">
                  <a:schemeClr val="dk1"/>
                </a:lnRef>
                <a:fillRef idx="0">
                  <a:schemeClr val="dk1"/>
                </a:fillRef>
                <a:effectRef idx="0">
                  <a:schemeClr val="dk1"/>
                </a:effectRef>
                <a:fontRef idx="minor">
                  <a:schemeClr val="tx1"/>
                </a:fontRef>
              </p:style>
            </p:cxnSp>
          </p:grpSp>
          <p:grpSp>
            <p:nvGrpSpPr>
              <p:cNvPr id="45" name="Group 44">
                <a:extLst>
                  <a:ext uri="{FF2B5EF4-FFF2-40B4-BE49-F238E27FC236}">
                    <a16:creationId xmlns:a16="http://schemas.microsoft.com/office/drawing/2014/main" id="{FE5F5AEB-0FF4-4634-ABE8-156D0AAD4618}"/>
                  </a:ext>
                </a:extLst>
              </p:cNvPr>
              <p:cNvGrpSpPr/>
              <p:nvPr/>
            </p:nvGrpSpPr>
            <p:grpSpPr>
              <a:xfrm>
                <a:off x="2866442" y="4949574"/>
                <a:ext cx="631939" cy="413468"/>
                <a:chOff x="7259541" y="4015409"/>
                <a:chExt cx="631939" cy="413468"/>
              </a:xfrm>
              <a:grpFill/>
            </p:grpSpPr>
            <p:sp>
              <p:nvSpPr>
                <p:cNvPr id="46" name="Rectangle 45">
                  <a:extLst>
                    <a:ext uri="{FF2B5EF4-FFF2-40B4-BE49-F238E27FC236}">
                      <a16:creationId xmlns:a16="http://schemas.microsoft.com/office/drawing/2014/main" id="{57025899-AFBF-42AF-9761-5788AA48DA6F}"/>
                    </a:ext>
                  </a:extLst>
                </p:cNvPr>
                <p:cNvSpPr/>
                <p:nvPr/>
              </p:nvSpPr>
              <p:spPr>
                <a:xfrm>
                  <a:off x="7259541" y="4015409"/>
                  <a:ext cx="631939" cy="413468"/>
                </a:xfrm>
                <a:prstGeom prst="rect">
                  <a:avLst/>
                </a:prstGeom>
                <a:grp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a:extLst>
                    <a:ext uri="{FF2B5EF4-FFF2-40B4-BE49-F238E27FC236}">
                      <a16:creationId xmlns:a16="http://schemas.microsoft.com/office/drawing/2014/main" id="{D924BA63-EE2D-4B94-90BA-7DA07140853C}"/>
                    </a:ext>
                  </a:extLst>
                </p:cNvPr>
                <p:cNvCxnSpPr>
                  <a:stCxn id="46" idx="0"/>
                  <a:endCxn id="46" idx="2"/>
                </p:cNvCxnSpPr>
                <p:nvPr/>
              </p:nvCxnSpPr>
              <p:spPr>
                <a:xfrm>
                  <a:off x="7575511" y="4015409"/>
                  <a:ext cx="0" cy="413468"/>
                </a:xfrm>
                <a:prstGeom prst="line">
                  <a:avLst/>
                </a:prstGeom>
                <a:grpFill/>
                <a:ln>
                  <a:solidFill>
                    <a:schemeClr val="bg1">
                      <a:lumMod val="95000"/>
                    </a:schemeClr>
                  </a:solidFill>
                </a:ln>
              </p:spPr>
              <p:style>
                <a:lnRef idx="1">
                  <a:schemeClr val="dk1"/>
                </a:lnRef>
                <a:fillRef idx="0">
                  <a:schemeClr val="dk1"/>
                </a:fillRef>
                <a:effectRef idx="0">
                  <a:schemeClr val="dk1"/>
                </a:effectRef>
                <a:fontRef idx="minor">
                  <a:schemeClr val="tx1"/>
                </a:fontRef>
              </p:style>
            </p:cxnSp>
          </p:grpSp>
        </p:grpSp>
      </p:grpSp>
      <p:sp>
        <p:nvSpPr>
          <p:cNvPr id="160" name="Rectangle 159">
            <a:extLst>
              <a:ext uri="{FF2B5EF4-FFF2-40B4-BE49-F238E27FC236}">
                <a16:creationId xmlns:a16="http://schemas.microsoft.com/office/drawing/2014/main" id="{BA954710-967A-BE4E-A28A-DB2D8FA6700C}"/>
              </a:ext>
            </a:extLst>
          </p:cNvPr>
          <p:cNvSpPr/>
          <p:nvPr/>
        </p:nvSpPr>
        <p:spPr>
          <a:xfrm>
            <a:off x="4347045" y="1568269"/>
            <a:ext cx="8561431" cy="41155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
            </a:r>
          </a:p>
        </p:txBody>
      </p:sp>
      <p:sp>
        <p:nvSpPr>
          <p:cNvPr id="156" name="Rectangle 155">
            <a:extLst>
              <a:ext uri="{FF2B5EF4-FFF2-40B4-BE49-F238E27FC236}">
                <a16:creationId xmlns:a16="http://schemas.microsoft.com/office/drawing/2014/main" id="{D9C29805-D338-6449-A750-6C9E8B3C5A07}"/>
              </a:ext>
            </a:extLst>
          </p:cNvPr>
          <p:cNvSpPr/>
          <p:nvPr/>
        </p:nvSpPr>
        <p:spPr>
          <a:xfrm>
            <a:off x="-210151" y="1318166"/>
            <a:ext cx="2491354" cy="41155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1" name="Rounded Rectangle 140">
            <a:extLst>
              <a:ext uri="{FF2B5EF4-FFF2-40B4-BE49-F238E27FC236}">
                <a16:creationId xmlns:a16="http://schemas.microsoft.com/office/drawing/2014/main" id="{870B9958-3EBE-E940-88C2-F700C7B4DA2C}"/>
              </a:ext>
            </a:extLst>
          </p:cNvPr>
          <p:cNvSpPr/>
          <p:nvPr/>
        </p:nvSpPr>
        <p:spPr>
          <a:xfrm>
            <a:off x="8787844" y="2848537"/>
            <a:ext cx="3276624" cy="1759561"/>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CA335265-2555-47F1-9FA6-19A7F28820CE}"/>
              </a:ext>
            </a:extLst>
          </p:cNvPr>
          <p:cNvGrpSpPr/>
          <p:nvPr/>
        </p:nvGrpSpPr>
        <p:grpSpPr>
          <a:xfrm>
            <a:off x="7335163" y="3935197"/>
            <a:ext cx="631943" cy="416811"/>
            <a:chOff x="7259536" y="4489929"/>
            <a:chExt cx="631943" cy="416811"/>
          </a:xfrm>
        </p:grpSpPr>
        <p:grpSp>
          <p:nvGrpSpPr>
            <p:cNvPr id="95" name="Group 94">
              <a:extLst>
                <a:ext uri="{FF2B5EF4-FFF2-40B4-BE49-F238E27FC236}">
                  <a16:creationId xmlns:a16="http://schemas.microsoft.com/office/drawing/2014/main" id="{A8D0F125-7F62-47F0-AA7D-D783344BED8B}"/>
                </a:ext>
              </a:extLst>
            </p:cNvPr>
            <p:cNvGrpSpPr/>
            <p:nvPr/>
          </p:nvGrpSpPr>
          <p:grpSpPr>
            <a:xfrm>
              <a:off x="7259540" y="4490908"/>
              <a:ext cx="631939" cy="413468"/>
              <a:chOff x="7259541" y="4015409"/>
              <a:chExt cx="631939" cy="413468"/>
            </a:xfrm>
          </p:grpSpPr>
          <p:sp>
            <p:nvSpPr>
              <p:cNvPr id="96" name="Rectangle 95">
                <a:extLst>
                  <a:ext uri="{FF2B5EF4-FFF2-40B4-BE49-F238E27FC236}">
                    <a16:creationId xmlns:a16="http://schemas.microsoft.com/office/drawing/2014/main" id="{CC219672-A625-4BC1-A648-41AA4ECCF6AD}"/>
                  </a:ext>
                </a:extLst>
              </p:cNvPr>
              <p:cNvSpPr/>
              <p:nvPr/>
            </p:nvSpPr>
            <p:spPr>
              <a:xfrm>
                <a:off x="7259541" y="4015409"/>
                <a:ext cx="631939" cy="4134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7" name="Straight Connector 96">
                <a:extLst>
                  <a:ext uri="{FF2B5EF4-FFF2-40B4-BE49-F238E27FC236}">
                    <a16:creationId xmlns:a16="http://schemas.microsoft.com/office/drawing/2014/main" id="{27CBD22C-9D4F-4F0A-AAD1-E05760394706}"/>
                  </a:ext>
                </a:extLst>
              </p:cNvPr>
              <p:cNvCxnSpPr>
                <a:stCxn id="96" idx="0"/>
                <a:endCxn id="96" idx="2"/>
              </p:cNvCxnSpPr>
              <p:nvPr/>
            </p:nvCxnSpPr>
            <p:spPr>
              <a:xfrm>
                <a:off x="7575511" y="4015409"/>
                <a:ext cx="0" cy="413468"/>
              </a:xfrm>
              <a:prstGeom prst="line">
                <a:avLst/>
              </a:prstGeom>
            </p:spPr>
            <p:style>
              <a:lnRef idx="1">
                <a:schemeClr val="dk1"/>
              </a:lnRef>
              <a:fillRef idx="0">
                <a:schemeClr val="dk1"/>
              </a:fillRef>
              <a:effectRef idx="0">
                <a:schemeClr val="dk1"/>
              </a:effectRef>
              <a:fontRef idx="minor">
                <a:schemeClr val="tx1"/>
              </a:fontRef>
            </p:style>
          </p:cxnSp>
        </p:grpSp>
        <p:grpSp>
          <p:nvGrpSpPr>
            <p:cNvPr id="98" name="Group 97">
              <a:extLst>
                <a:ext uri="{FF2B5EF4-FFF2-40B4-BE49-F238E27FC236}">
                  <a16:creationId xmlns:a16="http://schemas.microsoft.com/office/drawing/2014/main" id="{B0D413D3-6428-4278-9EE8-CCEC8893308D}"/>
                </a:ext>
              </a:extLst>
            </p:cNvPr>
            <p:cNvGrpSpPr/>
            <p:nvPr/>
          </p:nvGrpSpPr>
          <p:grpSpPr>
            <a:xfrm>
              <a:off x="7678587" y="4489929"/>
              <a:ext cx="200236" cy="413468"/>
              <a:chOff x="7259541" y="4015409"/>
              <a:chExt cx="631939" cy="413468"/>
            </a:xfrm>
          </p:grpSpPr>
          <p:sp>
            <p:nvSpPr>
              <p:cNvPr id="99" name="Rectangle 98">
                <a:extLst>
                  <a:ext uri="{FF2B5EF4-FFF2-40B4-BE49-F238E27FC236}">
                    <a16:creationId xmlns:a16="http://schemas.microsoft.com/office/drawing/2014/main" id="{C1328C28-0738-413C-BCA2-4777AB58E497}"/>
                  </a:ext>
                </a:extLst>
              </p:cNvPr>
              <p:cNvSpPr/>
              <p:nvPr/>
            </p:nvSpPr>
            <p:spPr>
              <a:xfrm>
                <a:off x="7259541" y="4015409"/>
                <a:ext cx="631939" cy="4134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0" name="Straight Connector 99">
                <a:extLst>
                  <a:ext uri="{FF2B5EF4-FFF2-40B4-BE49-F238E27FC236}">
                    <a16:creationId xmlns:a16="http://schemas.microsoft.com/office/drawing/2014/main" id="{C15F8917-67CC-4CF1-95C4-283604FA346E}"/>
                  </a:ext>
                </a:extLst>
              </p:cNvPr>
              <p:cNvCxnSpPr>
                <a:stCxn id="99" idx="0"/>
                <a:endCxn id="99" idx="2"/>
              </p:cNvCxnSpPr>
              <p:nvPr/>
            </p:nvCxnSpPr>
            <p:spPr>
              <a:xfrm>
                <a:off x="7575511" y="4015409"/>
                <a:ext cx="0" cy="413468"/>
              </a:xfrm>
              <a:prstGeom prst="line">
                <a:avLst/>
              </a:prstGeom>
            </p:spPr>
            <p:style>
              <a:lnRef idx="1">
                <a:schemeClr val="dk1"/>
              </a:lnRef>
              <a:fillRef idx="0">
                <a:schemeClr val="dk1"/>
              </a:fillRef>
              <a:effectRef idx="0">
                <a:schemeClr val="dk1"/>
              </a:effectRef>
              <a:fontRef idx="minor">
                <a:schemeClr val="tx1"/>
              </a:fontRef>
            </p:style>
          </p:cxnSp>
        </p:grpSp>
        <p:grpSp>
          <p:nvGrpSpPr>
            <p:cNvPr id="101" name="Group 100">
              <a:extLst>
                <a:ext uri="{FF2B5EF4-FFF2-40B4-BE49-F238E27FC236}">
                  <a16:creationId xmlns:a16="http://schemas.microsoft.com/office/drawing/2014/main" id="{61E319C2-FDDE-4C15-A314-3AEE99A67A1B}"/>
                </a:ext>
              </a:extLst>
            </p:cNvPr>
            <p:cNvGrpSpPr/>
            <p:nvPr/>
          </p:nvGrpSpPr>
          <p:grpSpPr>
            <a:xfrm>
              <a:off x="7259536" y="4493272"/>
              <a:ext cx="200236" cy="413468"/>
              <a:chOff x="7259541" y="4015409"/>
              <a:chExt cx="631939" cy="413468"/>
            </a:xfrm>
          </p:grpSpPr>
          <p:sp>
            <p:nvSpPr>
              <p:cNvPr id="102" name="Rectangle 101">
                <a:extLst>
                  <a:ext uri="{FF2B5EF4-FFF2-40B4-BE49-F238E27FC236}">
                    <a16:creationId xmlns:a16="http://schemas.microsoft.com/office/drawing/2014/main" id="{E026369A-32DB-4C48-A0F4-065F2C0FE6BE}"/>
                  </a:ext>
                </a:extLst>
              </p:cNvPr>
              <p:cNvSpPr/>
              <p:nvPr/>
            </p:nvSpPr>
            <p:spPr>
              <a:xfrm>
                <a:off x="7259541" y="4015409"/>
                <a:ext cx="631939" cy="4134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a:extLst>
                  <a:ext uri="{FF2B5EF4-FFF2-40B4-BE49-F238E27FC236}">
                    <a16:creationId xmlns:a16="http://schemas.microsoft.com/office/drawing/2014/main" id="{243763DC-2CEB-4F58-82FE-9221C36A8889}"/>
                  </a:ext>
                </a:extLst>
              </p:cNvPr>
              <p:cNvCxnSpPr>
                <a:stCxn id="102" idx="0"/>
                <a:endCxn id="102" idx="2"/>
              </p:cNvCxnSpPr>
              <p:nvPr/>
            </p:nvCxnSpPr>
            <p:spPr>
              <a:xfrm>
                <a:off x="7575511" y="4015409"/>
                <a:ext cx="0" cy="413468"/>
              </a:xfrm>
              <a:prstGeom prst="line">
                <a:avLst/>
              </a:prstGeom>
            </p:spPr>
            <p:style>
              <a:lnRef idx="1">
                <a:schemeClr val="dk1"/>
              </a:lnRef>
              <a:fillRef idx="0">
                <a:schemeClr val="dk1"/>
              </a:fillRef>
              <a:effectRef idx="0">
                <a:schemeClr val="dk1"/>
              </a:effectRef>
              <a:fontRef idx="minor">
                <a:schemeClr val="tx1"/>
              </a:fontRef>
            </p:style>
          </p:cxnSp>
        </p:grpSp>
      </p:grpSp>
      <p:sp>
        <p:nvSpPr>
          <p:cNvPr id="2" name="Title 1">
            <a:extLst>
              <a:ext uri="{FF2B5EF4-FFF2-40B4-BE49-F238E27FC236}">
                <a16:creationId xmlns:a16="http://schemas.microsoft.com/office/drawing/2014/main" id="{2F8C96BE-4CA1-43DE-BD26-AA9E20C8EE61}"/>
              </a:ext>
            </a:extLst>
          </p:cNvPr>
          <p:cNvSpPr>
            <a:spLocks noGrp="1"/>
          </p:cNvSpPr>
          <p:nvPr>
            <p:ph type="title"/>
          </p:nvPr>
        </p:nvSpPr>
        <p:spPr/>
        <p:txBody>
          <a:bodyPr/>
          <a:lstStyle/>
          <a:p>
            <a:r>
              <a:rPr lang="en-US" dirty="0"/>
              <a:t>NDP backend: small buffers + packet trimming</a:t>
            </a:r>
          </a:p>
        </p:txBody>
      </p:sp>
      <p:sp>
        <p:nvSpPr>
          <p:cNvPr id="4" name="Rectangle 3">
            <a:extLst>
              <a:ext uri="{FF2B5EF4-FFF2-40B4-BE49-F238E27FC236}">
                <a16:creationId xmlns:a16="http://schemas.microsoft.com/office/drawing/2014/main" id="{3701CEA0-6AE5-49C7-9B25-BCB5281CB9A8}"/>
              </a:ext>
            </a:extLst>
          </p:cNvPr>
          <p:cNvSpPr/>
          <p:nvPr/>
        </p:nvSpPr>
        <p:spPr bwMode="auto">
          <a:xfrm>
            <a:off x="4376148" y="1871395"/>
            <a:ext cx="3590962" cy="3562272"/>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grpSp>
        <p:nvGrpSpPr>
          <p:cNvPr id="9" name="Group 8">
            <a:extLst>
              <a:ext uri="{FF2B5EF4-FFF2-40B4-BE49-F238E27FC236}">
                <a16:creationId xmlns:a16="http://schemas.microsoft.com/office/drawing/2014/main" id="{70FAF1BC-5B82-49B7-AF51-D9E0556D9933}"/>
              </a:ext>
            </a:extLst>
          </p:cNvPr>
          <p:cNvGrpSpPr/>
          <p:nvPr/>
        </p:nvGrpSpPr>
        <p:grpSpPr>
          <a:xfrm>
            <a:off x="7335168" y="3460677"/>
            <a:ext cx="631939" cy="413468"/>
            <a:chOff x="7259541" y="4015409"/>
            <a:chExt cx="631939" cy="413468"/>
          </a:xfrm>
        </p:grpSpPr>
        <p:sp>
          <p:nvSpPr>
            <p:cNvPr id="5" name="Rectangle 4">
              <a:extLst>
                <a:ext uri="{FF2B5EF4-FFF2-40B4-BE49-F238E27FC236}">
                  <a16:creationId xmlns:a16="http://schemas.microsoft.com/office/drawing/2014/main" id="{FCFDA2D3-DF97-4847-AEEE-E84DA441A9FB}"/>
                </a:ext>
              </a:extLst>
            </p:cNvPr>
            <p:cNvSpPr/>
            <p:nvPr/>
          </p:nvSpPr>
          <p:spPr>
            <a:xfrm>
              <a:off x="7259541" y="4015409"/>
              <a:ext cx="631939" cy="4134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86A554A7-1A4E-42E6-AD49-54B645524D53}"/>
                </a:ext>
              </a:extLst>
            </p:cNvPr>
            <p:cNvCxnSpPr>
              <a:stCxn id="5" idx="0"/>
              <a:endCxn id="5" idx="2"/>
            </p:cNvCxnSpPr>
            <p:nvPr/>
          </p:nvCxnSpPr>
          <p:spPr>
            <a:xfrm>
              <a:off x="7575511" y="4015409"/>
              <a:ext cx="0" cy="413468"/>
            </a:xfrm>
            <a:prstGeom prst="line">
              <a:avLst/>
            </a:prstGeom>
          </p:spPr>
          <p:style>
            <a:lnRef idx="1">
              <a:schemeClr val="dk1"/>
            </a:lnRef>
            <a:fillRef idx="0">
              <a:schemeClr val="dk1"/>
            </a:fillRef>
            <a:effectRef idx="0">
              <a:schemeClr val="dk1"/>
            </a:effectRef>
            <a:fontRef idx="minor">
              <a:schemeClr val="tx1"/>
            </a:fontRef>
          </p:style>
        </p:cxnSp>
      </p:grpSp>
      <p:cxnSp>
        <p:nvCxnSpPr>
          <p:cNvPr id="10" name="Straight Connector 9">
            <a:extLst>
              <a:ext uri="{FF2B5EF4-FFF2-40B4-BE49-F238E27FC236}">
                <a16:creationId xmlns:a16="http://schemas.microsoft.com/office/drawing/2014/main" id="{C8D737D8-08C6-406D-8722-6051169CC4F5}"/>
              </a:ext>
            </a:extLst>
          </p:cNvPr>
          <p:cNvCxnSpPr>
            <a:cxnSpLocks/>
          </p:cNvCxnSpPr>
          <p:nvPr/>
        </p:nvCxnSpPr>
        <p:spPr bwMode="auto">
          <a:xfrm>
            <a:off x="7967107" y="3652531"/>
            <a:ext cx="79134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9" name="Oval 28">
            <a:extLst>
              <a:ext uri="{FF2B5EF4-FFF2-40B4-BE49-F238E27FC236}">
                <a16:creationId xmlns:a16="http://schemas.microsoft.com/office/drawing/2014/main" id="{784DDC2E-B751-4A73-A356-93E12A96D1AB}"/>
              </a:ext>
            </a:extLst>
          </p:cNvPr>
          <p:cNvSpPr/>
          <p:nvPr/>
        </p:nvSpPr>
        <p:spPr bwMode="auto">
          <a:xfrm>
            <a:off x="1962717" y="3454372"/>
            <a:ext cx="259762" cy="230885"/>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cxnSp>
        <p:nvCxnSpPr>
          <p:cNvPr id="30" name="Straight Connector 29">
            <a:extLst>
              <a:ext uri="{FF2B5EF4-FFF2-40B4-BE49-F238E27FC236}">
                <a16:creationId xmlns:a16="http://schemas.microsoft.com/office/drawing/2014/main" id="{AE47172A-6A65-4D70-A857-B9C573233C7F}"/>
              </a:ext>
            </a:extLst>
          </p:cNvPr>
          <p:cNvCxnSpPr>
            <a:cxnSpLocks/>
          </p:cNvCxnSpPr>
          <p:nvPr/>
        </p:nvCxnSpPr>
        <p:spPr bwMode="auto">
          <a:xfrm>
            <a:off x="2222479" y="3584246"/>
            <a:ext cx="2153669"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2" name="Oval 31">
            <a:extLst>
              <a:ext uri="{FF2B5EF4-FFF2-40B4-BE49-F238E27FC236}">
                <a16:creationId xmlns:a16="http://schemas.microsoft.com/office/drawing/2014/main" id="{6353FE4B-78EB-49B4-8779-F0BAEE88FF2E}"/>
              </a:ext>
            </a:extLst>
          </p:cNvPr>
          <p:cNvSpPr/>
          <p:nvPr/>
        </p:nvSpPr>
        <p:spPr bwMode="auto">
          <a:xfrm>
            <a:off x="1972658" y="4703842"/>
            <a:ext cx="259762" cy="230885"/>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cxnSp>
        <p:nvCxnSpPr>
          <p:cNvPr id="33" name="Straight Connector 32">
            <a:extLst>
              <a:ext uri="{FF2B5EF4-FFF2-40B4-BE49-F238E27FC236}">
                <a16:creationId xmlns:a16="http://schemas.microsoft.com/office/drawing/2014/main" id="{4DDFE2DD-B26F-4F4D-8BF0-BD7736D85DD1}"/>
              </a:ext>
            </a:extLst>
          </p:cNvPr>
          <p:cNvCxnSpPr>
            <a:cxnSpLocks/>
          </p:cNvCxnSpPr>
          <p:nvPr/>
        </p:nvCxnSpPr>
        <p:spPr bwMode="auto">
          <a:xfrm>
            <a:off x="2232420" y="4819285"/>
            <a:ext cx="2153669"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4" name="Oval 33">
            <a:extLst>
              <a:ext uri="{FF2B5EF4-FFF2-40B4-BE49-F238E27FC236}">
                <a16:creationId xmlns:a16="http://schemas.microsoft.com/office/drawing/2014/main" id="{5D61D2A4-0FF5-43D8-80EB-2BFB39CB2F6E}"/>
              </a:ext>
            </a:extLst>
          </p:cNvPr>
          <p:cNvSpPr/>
          <p:nvPr/>
        </p:nvSpPr>
        <p:spPr bwMode="auto">
          <a:xfrm>
            <a:off x="1952393" y="2257827"/>
            <a:ext cx="259762" cy="230885"/>
          </a:xfrm>
          <a:prstGeom prst="ellipse">
            <a:avLst/>
          </a:prstGeom>
          <a:solidFill>
            <a:srgbClr val="C00000"/>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C00000"/>
              </a:solidFill>
              <a:latin typeface="Arial" charset="0"/>
            </a:endParaRPr>
          </a:p>
        </p:txBody>
      </p:sp>
      <p:cxnSp>
        <p:nvCxnSpPr>
          <p:cNvPr id="35" name="Straight Connector 34">
            <a:extLst>
              <a:ext uri="{FF2B5EF4-FFF2-40B4-BE49-F238E27FC236}">
                <a16:creationId xmlns:a16="http://schemas.microsoft.com/office/drawing/2014/main" id="{86F5348D-CC59-469A-A463-7A5AA6FD8C06}"/>
              </a:ext>
            </a:extLst>
          </p:cNvPr>
          <p:cNvCxnSpPr>
            <a:cxnSpLocks/>
          </p:cNvCxnSpPr>
          <p:nvPr/>
        </p:nvCxnSpPr>
        <p:spPr bwMode="auto">
          <a:xfrm>
            <a:off x="2212155" y="2387701"/>
            <a:ext cx="2153669"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65" name="Group 64">
            <a:extLst>
              <a:ext uri="{FF2B5EF4-FFF2-40B4-BE49-F238E27FC236}">
                <a16:creationId xmlns:a16="http://schemas.microsoft.com/office/drawing/2014/main" id="{2B5CDF8B-02B7-4528-9AB2-487685A9ED88}"/>
              </a:ext>
            </a:extLst>
          </p:cNvPr>
          <p:cNvGrpSpPr/>
          <p:nvPr/>
        </p:nvGrpSpPr>
        <p:grpSpPr>
          <a:xfrm>
            <a:off x="6041154" y="3456624"/>
            <a:ext cx="1931835" cy="3513720"/>
            <a:chOff x="5665155" y="917101"/>
            <a:chExt cx="1931835" cy="3513720"/>
          </a:xfrm>
        </p:grpSpPr>
        <p:grpSp>
          <p:nvGrpSpPr>
            <p:cNvPr id="60" name="Group 59">
              <a:extLst>
                <a:ext uri="{FF2B5EF4-FFF2-40B4-BE49-F238E27FC236}">
                  <a16:creationId xmlns:a16="http://schemas.microsoft.com/office/drawing/2014/main" id="{1A0CD819-8846-41A0-8550-FA1ABDF5362E}"/>
                </a:ext>
              </a:extLst>
            </p:cNvPr>
            <p:cNvGrpSpPr/>
            <p:nvPr/>
          </p:nvGrpSpPr>
          <p:grpSpPr>
            <a:xfrm>
              <a:off x="5665155" y="4015409"/>
              <a:ext cx="1269762" cy="415412"/>
              <a:chOff x="5781026" y="4015409"/>
              <a:chExt cx="1269762" cy="415412"/>
            </a:xfrm>
            <a:pattFill prst="lgGrid">
              <a:fgClr>
                <a:schemeClr val="accent1">
                  <a:lumMod val="75000"/>
                </a:schemeClr>
              </a:fgClr>
              <a:bgClr>
                <a:schemeClr val="bg1"/>
              </a:bgClr>
            </a:pattFill>
          </p:grpSpPr>
          <p:grpSp>
            <p:nvGrpSpPr>
              <p:cNvPr id="50" name="Group 49">
                <a:extLst>
                  <a:ext uri="{FF2B5EF4-FFF2-40B4-BE49-F238E27FC236}">
                    <a16:creationId xmlns:a16="http://schemas.microsoft.com/office/drawing/2014/main" id="{B2C60771-F974-4284-B41B-63457AD47364}"/>
                  </a:ext>
                </a:extLst>
              </p:cNvPr>
              <p:cNvGrpSpPr/>
              <p:nvPr/>
            </p:nvGrpSpPr>
            <p:grpSpPr>
              <a:xfrm>
                <a:off x="5781026" y="4015409"/>
                <a:ext cx="629948" cy="413468"/>
                <a:chOff x="2552464" y="4949574"/>
                <a:chExt cx="629948" cy="413468"/>
              </a:xfrm>
              <a:grpFill/>
            </p:grpSpPr>
            <p:cxnSp>
              <p:nvCxnSpPr>
                <p:cNvPr id="56" name="Straight Connector 55">
                  <a:extLst>
                    <a:ext uri="{FF2B5EF4-FFF2-40B4-BE49-F238E27FC236}">
                      <a16:creationId xmlns:a16="http://schemas.microsoft.com/office/drawing/2014/main" id="{58B8934E-18B8-465D-904A-C9FE8F9FAD3A}"/>
                    </a:ext>
                  </a:extLst>
                </p:cNvPr>
                <p:cNvCxnSpPr>
                  <a:cxnSpLocks/>
                </p:cNvCxnSpPr>
                <p:nvPr/>
              </p:nvCxnSpPr>
              <p:spPr>
                <a:xfrm>
                  <a:off x="2552464" y="4949574"/>
                  <a:ext cx="0" cy="413468"/>
                </a:xfrm>
                <a:prstGeom prst="line">
                  <a:avLst/>
                </a:prstGeom>
                <a:solidFill>
                  <a:schemeClr val="accent1"/>
                </a:solidFill>
                <a:ln>
                  <a:solidFill>
                    <a:schemeClr val="bg1">
                      <a:lumMod val="95000"/>
                    </a:schemeClr>
                  </a:solidFill>
                </a:ln>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B1E96C99-FB0E-4B99-8310-89EDDB94C8C7}"/>
                    </a:ext>
                  </a:extLst>
                </p:cNvPr>
                <p:cNvCxnSpPr>
                  <a:cxnSpLocks/>
                </p:cNvCxnSpPr>
                <p:nvPr/>
              </p:nvCxnSpPr>
              <p:spPr>
                <a:xfrm>
                  <a:off x="3182412" y="4949574"/>
                  <a:ext cx="0" cy="413468"/>
                </a:xfrm>
                <a:prstGeom prst="line">
                  <a:avLst/>
                </a:prstGeom>
                <a:solidFill>
                  <a:schemeClr val="accent1"/>
                </a:solidFill>
                <a:ln>
                  <a:solidFill>
                    <a:schemeClr val="bg1">
                      <a:lumMod val="95000"/>
                    </a:schemeClr>
                  </a:solidFill>
                </a:ln>
              </p:spPr>
              <p:style>
                <a:lnRef idx="1">
                  <a:schemeClr val="dk1"/>
                </a:lnRef>
                <a:fillRef idx="0">
                  <a:schemeClr val="dk1"/>
                </a:fillRef>
                <a:effectRef idx="0">
                  <a:schemeClr val="dk1"/>
                </a:effectRef>
                <a:fontRef idx="minor">
                  <a:schemeClr val="tx1"/>
                </a:fontRef>
              </p:style>
            </p:cxnSp>
          </p:grpSp>
          <p:cxnSp>
            <p:nvCxnSpPr>
              <p:cNvPr id="59" name="Straight Connector 58">
                <a:extLst>
                  <a:ext uri="{FF2B5EF4-FFF2-40B4-BE49-F238E27FC236}">
                    <a16:creationId xmlns:a16="http://schemas.microsoft.com/office/drawing/2014/main" id="{961235A4-213C-4C03-B4C5-1AEBC3EB5599}"/>
                  </a:ext>
                </a:extLst>
              </p:cNvPr>
              <p:cNvCxnSpPr>
                <a:cxnSpLocks/>
              </p:cNvCxnSpPr>
              <p:nvPr/>
            </p:nvCxnSpPr>
            <p:spPr>
              <a:xfrm>
                <a:off x="7050788" y="4017353"/>
                <a:ext cx="0" cy="413468"/>
              </a:xfrm>
              <a:prstGeom prst="line">
                <a:avLst/>
              </a:prstGeom>
              <a:grpFill/>
              <a:ln>
                <a:solidFill>
                  <a:schemeClr val="bg1">
                    <a:lumMod val="95000"/>
                  </a:schemeClr>
                </a:solidFill>
              </a:ln>
            </p:spPr>
            <p:style>
              <a:lnRef idx="1">
                <a:schemeClr val="dk1"/>
              </a:lnRef>
              <a:fillRef idx="0">
                <a:schemeClr val="dk1"/>
              </a:fillRef>
              <a:effectRef idx="0">
                <a:schemeClr val="dk1"/>
              </a:effectRef>
              <a:fontRef idx="minor">
                <a:schemeClr val="tx1"/>
              </a:fontRef>
            </p:style>
          </p:cxnSp>
        </p:grpSp>
        <p:grpSp>
          <p:nvGrpSpPr>
            <p:cNvPr id="61" name="Group 60">
              <a:extLst>
                <a:ext uri="{FF2B5EF4-FFF2-40B4-BE49-F238E27FC236}">
                  <a16:creationId xmlns:a16="http://schemas.microsoft.com/office/drawing/2014/main" id="{A0F1A7F9-9AB0-43BF-A0AE-E5E21733DBF6}"/>
                </a:ext>
              </a:extLst>
            </p:cNvPr>
            <p:cNvGrpSpPr/>
            <p:nvPr/>
          </p:nvGrpSpPr>
          <p:grpSpPr>
            <a:xfrm>
              <a:off x="6965051" y="917101"/>
              <a:ext cx="631939" cy="413468"/>
              <a:chOff x="6965048" y="915775"/>
              <a:chExt cx="631939" cy="413468"/>
            </a:xfrm>
            <a:solidFill>
              <a:schemeClr val="accent1">
                <a:lumMod val="75000"/>
              </a:schemeClr>
            </a:solidFill>
          </p:grpSpPr>
          <p:sp>
            <p:nvSpPr>
              <p:cNvPr id="62" name="Rectangle 61">
                <a:extLst>
                  <a:ext uri="{FF2B5EF4-FFF2-40B4-BE49-F238E27FC236}">
                    <a16:creationId xmlns:a16="http://schemas.microsoft.com/office/drawing/2014/main" id="{73CCF198-4765-4FEA-A6EF-21606D6D92E6}"/>
                  </a:ext>
                </a:extLst>
              </p:cNvPr>
              <p:cNvSpPr/>
              <p:nvPr/>
            </p:nvSpPr>
            <p:spPr>
              <a:xfrm>
                <a:off x="6965048" y="915775"/>
                <a:ext cx="631939" cy="413468"/>
              </a:xfrm>
              <a:prstGeom prst="rect">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Connector 62">
                <a:extLst>
                  <a:ext uri="{FF2B5EF4-FFF2-40B4-BE49-F238E27FC236}">
                    <a16:creationId xmlns:a16="http://schemas.microsoft.com/office/drawing/2014/main" id="{752F6F1A-EE7A-43B9-B8F9-39AB93536197}"/>
                  </a:ext>
                </a:extLst>
              </p:cNvPr>
              <p:cNvCxnSpPr>
                <a:stCxn id="62" idx="0"/>
                <a:endCxn id="62" idx="2"/>
              </p:cNvCxnSpPr>
              <p:nvPr/>
            </p:nvCxnSpPr>
            <p:spPr>
              <a:xfrm>
                <a:off x="7281018" y="915775"/>
                <a:ext cx="0" cy="413468"/>
              </a:xfrm>
              <a:prstGeom prst="line">
                <a:avLst/>
              </a:prstGeom>
              <a:grpFill/>
              <a:ln>
                <a:solidFill>
                  <a:schemeClr val="bg1"/>
                </a:solidFill>
              </a:ln>
            </p:spPr>
            <p:style>
              <a:lnRef idx="1">
                <a:schemeClr val="dk1"/>
              </a:lnRef>
              <a:fillRef idx="0">
                <a:schemeClr val="dk1"/>
              </a:fillRef>
              <a:effectRef idx="0">
                <a:schemeClr val="dk1"/>
              </a:effectRef>
              <a:fontRef idx="minor">
                <a:schemeClr val="tx1"/>
              </a:fontRef>
            </p:style>
          </p:cxnSp>
        </p:grpSp>
      </p:grpSp>
      <p:grpSp>
        <p:nvGrpSpPr>
          <p:cNvPr id="19" name="Group 18">
            <a:extLst>
              <a:ext uri="{FF2B5EF4-FFF2-40B4-BE49-F238E27FC236}">
                <a16:creationId xmlns:a16="http://schemas.microsoft.com/office/drawing/2014/main" id="{8B42F79B-C4E4-410E-B206-01DA1FE8B305}"/>
              </a:ext>
            </a:extLst>
          </p:cNvPr>
          <p:cNvGrpSpPr/>
          <p:nvPr/>
        </p:nvGrpSpPr>
        <p:grpSpPr>
          <a:xfrm>
            <a:off x="7356415" y="3927716"/>
            <a:ext cx="592592" cy="428430"/>
            <a:chOff x="7356760" y="5044359"/>
            <a:chExt cx="592592" cy="428430"/>
          </a:xfrm>
        </p:grpSpPr>
        <p:sp>
          <p:nvSpPr>
            <p:cNvPr id="67" name="Rectangle 66">
              <a:extLst>
                <a:ext uri="{FF2B5EF4-FFF2-40B4-BE49-F238E27FC236}">
                  <a16:creationId xmlns:a16="http://schemas.microsoft.com/office/drawing/2014/main" id="{7AFE7512-9C08-44FD-8E70-DD98859104E2}"/>
                </a:ext>
              </a:extLst>
            </p:cNvPr>
            <p:cNvSpPr/>
            <p:nvPr/>
          </p:nvSpPr>
          <p:spPr>
            <a:xfrm>
              <a:off x="7356760" y="5044359"/>
              <a:ext cx="98522" cy="413468"/>
            </a:xfrm>
            <a:prstGeom prst="rect">
              <a:avLst/>
            </a:prstGeom>
            <a:solidFill>
              <a:srgbClr val="C0000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AF46EBCA-3150-405E-924F-91E4436685DD}"/>
                </a:ext>
              </a:extLst>
            </p:cNvPr>
            <p:cNvGrpSpPr/>
            <p:nvPr/>
          </p:nvGrpSpPr>
          <p:grpSpPr>
            <a:xfrm>
              <a:off x="7433385" y="5044359"/>
              <a:ext cx="515967" cy="428430"/>
              <a:chOff x="7351057" y="5081535"/>
              <a:chExt cx="515967" cy="428430"/>
            </a:xfrm>
          </p:grpSpPr>
          <p:sp>
            <p:nvSpPr>
              <p:cNvPr id="76" name="Rectangle 75">
                <a:extLst>
                  <a:ext uri="{FF2B5EF4-FFF2-40B4-BE49-F238E27FC236}">
                    <a16:creationId xmlns:a16="http://schemas.microsoft.com/office/drawing/2014/main" id="{862B6A50-492B-4171-AF72-DA240D05B313}"/>
                  </a:ext>
                </a:extLst>
              </p:cNvPr>
              <p:cNvSpPr/>
              <p:nvPr/>
            </p:nvSpPr>
            <p:spPr>
              <a:xfrm>
                <a:off x="7351057" y="5086753"/>
                <a:ext cx="513503" cy="413468"/>
              </a:xfrm>
              <a:prstGeom prst="rect">
                <a:avLst/>
              </a:prstGeom>
              <a:solidFill>
                <a:schemeClr val="accent1">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a:extLst>
                  <a:ext uri="{FF2B5EF4-FFF2-40B4-BE49-F238E27FC236}">
                    <a16:creationId xmlns:a16="http://schemas.microsoft.com/office/drawing/2014/main" id="{3EBBF049-D467-40A2-9300-950A5C5A4BD1}"/>
                  </a:ext>
                </a:extLst>
              </p:cNvPr>
              <p:cNvGrpSpPr/>
              <p:nvPr/>
            </p:nvGrpSpPr>
            <p:grpSpPr>
              <a:xfrm>
                <a:off x="7351057" y="5086753"/>
                <a:ext cx="515967" cy="413468"/>
                <a:chOff x="7375513" y="4015409"/>
                <a:chExt cx="515967" cy="413468"/>
              </a:xfrm>
            </p:grpSpPr>
            <p:sp>
              <p:nvSpPr>
                <p:cNvPr id="69" name="Rectangle 68">
                  <a:extLst>
                    <a:ext uri="{FF2B5EF4-FFF2-40B4-BE49-F238E27FC236}">
                      <a16:creationId xmlns:a16="http://schemas.microsoft.com/office/drawing/2014/main" id="{1D7CCBC5-7BE2-4F82-A023-2840AA146E13}"/>
                    </a:ext>
                  </a:extLst>
                </p:cNvPr>
                <p:cNvSpPr/>
                <p:nvPr/>
              </p:nvSpPr>
              <p:spPr>
                <a:xfrm>
                  <a:off x="7375513" y="4015409"/>
                  <a:ext cx="515967" cy="41346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 name="Straight Connector 69">
                  <a:extLst>
                    <a:ext uri="{FF2B5EF4-FFF2-40B4-BE49-F238E27FC236}">
                      <a16:creationId xmlns:a16="http://schemas.microsoft.com/office/drawing/2014/main" id="{A3D01A08-8057-46B6-B233-BB54CB7A2108}"/>
                    </a:ext>
                  </a:extLst>
                </p:cNvPr>
                <p:cNvCxnSpPr>
                  <a:cxnSpLocks/>
                  <a:stCxn id="69" idx="0"/>
                  <a:endCxn id="69" idx="2"/>
                </p:cNvCxnSpPr>
                <p:nvPr/>
              </p:nvCxnSpPr>
              <p:spPr>
                <a:xfrm>
                  <a:off x="7633497" y="4015409"/>
                  <a:ext cx="0" cy="413468"/>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cxnSp>
            <p:nvCxnSpPr>
              <p:cNvPr id="71" name="Straight Connector 70">
                <a:extLst>
                  <a:ext uri="{FF2B5EF4-FFF2-40B4-BE49-F238E27FC236}">
                    <a16:creationId xmlns:a16="http://schemas.microsoft.com/office/drawing/2014/main" id="{CEF97021-94CA-4E0E-A8BA-E6A56F5CF9DE}"/>
                  </a:ext>
                </a:extLst>
              </p:cNvPr>
              <p:cNvCxnSpPr/>
              <p:nvPr/>
            </p:nvCxnSpPr>
            <p:spPr>
              <a:xfrm>
                <a:off x="7529330" y="5096497"/>
                <a:ext cx="0" cy="413468"/>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72" name="Straight Connector 71">
                <a:extLst>
                  <a:ext uri="{FF2B5EF4-FFF2-40B4-BE49-F238E27FC236}">
                    <a16:creationId xmlns:a16="http://schemas.microsoft.com/office/drawing/2014/main" id="{EA935A54-9071-4897-80E6-5295774C7832}"/>
                  </a:ext>
                </a:extLst>
              </p:cNvPr>
              <p:cNvCxnSpPr/>
              <p:nvPr/>
            </p:nvCxnSpPr>
            <p:spPr>
              <a:xfrm>
                <a:off x="7769832" y="5086753"/>
                <a:ext cx="0" cy="413468"/>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73" name="Straight Connector 72">
                <a:extLst>
                  <a:ext uri="{FF2B5EF4-FFF2-40B4-BE49-F238E27FC236}">
                    <a16:creationId xmlns:a16="http://schemas.microsoft.com/office/drawing/2014/main" id="{80CD6B08-11CC-412A-B455-289B63D2D1D4}"/>
                  </a:ext>
                </a:extLst>
              </p:cNvPr>
              <p:cNvCxnSpPr/>
              <p:nvPr/>
            </p:nvCxnSpPr>
            <p:spPr>
              <a:xfrm>
                <a:off x="7457277" y="5081535"/>
                <a:ext cx="0" cy="413468"/>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75" name="Straight Connector 74">
                <a:extLst>
                  <a:ext uri="{FF2B5EF4-FFF2-40B4-BE49-F238E27FC236}">
                    <a16:creationId xmlns:a16="http://schemas.microsoft.com/office/drawing/2014/main" id="{4BC0BE8A-FF3C-4ECE-A369-DA98B4EDAB21}"/>
                  </a:ext>
                </a:extLst>
              </p:cNvPr>
              <p:cNvCxnSpPr/>
              <p:nvPr/>
            </p:nvCxnSpPr>
            <p:spPr>
              <a:xfrm>
                <a:off x="7700559" y="5081535"/>
                <a:ext cx="0" cy="413468"/>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grpSp>
      <p:sp>
        <p:nvSpPr>
          <p:cNvPr id="77" name="Oval 76">
            <a:extLst>
              <a:ext uri="{FF2B5EF4-FFF2-40B4-BE49-F238E27FC236}">
                <a16:creationId xmlns:a16="http://schemas.microsoft.com/office/drawing/2014/main" id="{1F52E5CA-7427-4FA0-BDE6-B64989A9C76E}"/>
              </a:ext>
            </a:extLst>
          </p:cNvPr>
          <p:cNvSpPr/>
          <p:nvPr/>
        </p:nvSpPr>
        <p:spPr>
          <a:xfrm>
            <a:off x="9172604" y="2994215"/>
            <a:ext cx="168591" cy="175047"/>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00" dirty="0">
              <a:solidFill>
                <a:schemeClr val="bg1"/>
              </a:solidFill>
            </a:endParaRPr>
          </a:p>
        </p:txBody>
      </p:sp>
      <p:sp>
        <p:nvSpPr>
          <p:cNvPr id="78" name="Oval 77">
            <a:extLst>
              <a:ext uri="{FF2B5EF4-FFF2-40B4-BE49-F238E27FC236}">
                <a16:creationId xmlns:a16="http://schemas.microsoft.com/office/drawing/2014/main" id="{9F955048-8654-461C-95F2-AD3A9C48343F}"/>
              </a:ext>
            </a:extLst>
          </p:cNvPr>
          <p:cNvSpPr/>
          <p:nvPr/>
        </p:nvSpPr>
        <p:spPr>
          <a:xfrm>
            <a:off x="9172422" y="3155182"/>
            <a:ext cx="168591" cy="175047"/>
          </a:xfrm>
          <a:prstGeom prst="ellipse">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1A164C5C-A14C-4BD9-9E0D-BD19902B30E2}"/>
              </a:ext>
            </a:extLst>
          </p:cNvPr>
          <p:cNvSpPr/>
          <p:nvPr/>
        </p:nvSpPr>
        <p:spPr>
          <a:xfrm>
            <a:off x="9172240" y="3322286"/>
            <a:ext cx="168591" cy="175047"/>
          </a:xfrm>
          <a:prstGeom prst="ellipse">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031C6DA5-E618-4541-BFB1-01293F0C1A23}"/>
              </a:ext>
            </a:extLst>
          </p:cNvPr>
          <p:cNvSpPr/>
          <p:nvPr/>
        </p:nvSpPr>
        <p:spPr>
          <a:xfrm>
            <a:off x="9172058" y="3483253"/>
            <a:ext cx="168591" cy="175047"/>
          </a:xfrm>
          <a:prstGeom prst="ellipse">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B9B16F42-2188-45BD-A95D-432077455A8E}"/>
              </a:ext>
            </a:extLst>
          </p:cNvPr>
          <p:cNvSpPr/>
          <p:nvPr/>
        </p:nvSpPr>
        <p:spPr>
          <a:xfrm>
            <a:off x="9171876" y="3656494"/>
            <a:ext cx="168591" cy="175047"/>
          </a:xfrm>
          <a:prstGeom prst="ellipse">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1CAC2A8D-FC0B-476B-A4C8-3A784228415C}"/>
              </a:ext>
            </a:extLst>
          </p:cNvPr>
          <p:cNvSpPr/>
          <p:nvPr/>
        </p:nvSpPr>
        <p:spPr>
          <a:xfrm>
            <a:off x="9171694" y="3835872"/>
            <a:ext cx="168591" cy="175047"/>
          </a:xfrm>
          <a:prstGeom prst="ellipse">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1AE4DCAC-2B6C-4186-A1E7-788A8557BE1B}"/>
              </a:ext>
            </a:extLst>
          </p:cNvPr>
          <p:cNvSpPr/>
          <p:nvPr/>
        </p:nvSpPr>
        <p:spPr>
          <a:xfrm>
            <a:off x="9171512" y="4002976"/>
            <a:ext cx="168591" cy="175047"/>
          </a:xfrm>
          <a:prstGeom prst="ellipse">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084FE4A1-BC32-49B1-B405-74AF4DB278F3}"/>
              </a:ext>
            </a:extLst>
          </p:cNvPr>
          <p:cNvSpPr/>
          <p:nvPr/>
        </p:nvSpPr>
        <p:spPr bwMode="auto">
          <a:xfrm>
            <a:off x="8755498" y="3546724"/>
            <a:ext cx="259762" cy="230885"/>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C00000"/>
              </a:solidFill>
              <a:latin typeface="Arial" charset="0"/>
            </a:endParaRPr>
          </a:p>
        </p:txBody>
      </p:sp>
      <p:sp>
        <p:nvSpPr>
          <p:cNvPr id="104" name="Rectangle 103">
            <a:extLst>
              <a:ext uri="{FF2B5EF4-FFF2-40B4-BE49-F238E27FC236}">
                <a16:creationId xmlns:a16="http://schemas.microsoft.com/office/drawing/2014/main" id="{5F1F6C3E-729A-475B-9E3B-79C00558953B}"/>
              </a:ext>
            </a:extLst>
          </p:cNvPr>
          <p:cNvSpPr/>
          <p:nvPr/>
        </p:nvSpPr>
        <p:spPr>
          <a:xfrm>
            <a:off x="7341050" y="3458741"/>
            <a:ext cx="317961" cy="413468"/>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426E6535-4252-4499-A925-1388CD817571}"/>
              </a:ext>
            </a:extLst>
          </p:cNvPr>
          <p:cNvSpPr/>
          <p:nvPr/>
        </p:nvSpPr>
        <p:spPr>
          <a:xfrm>
            <a:off x="7339478" y="3465848"/>
            <a:ext cx="317961" cy="413468"/>
          </a:xfrm>
          <a:prstGeom prst="rect">
            <a:avLst/>
          </a:prstGeom>
          <a:solidFill>
            <a:srgbClr val="C0000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2E623B42-4EC2-4F62-8F37-B7993F724A61}"/>
              </a:ext>
            </a:extLst>
          </p:cNvPr>
          <p:cNvSpPr/>
          <p:nvPr/>
        </p:nvSpPr>
        <p:spPr>
          <a:xfrm>
            <a:off x="9447685" y="2913623"/>
            <a:ext cx="317961" cy="41346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ounded Rectangle 84">
            <a:extLst>
              <a:ext uri="{FF2B5EF4-FFF2-40B4-BE49-F238E27FC236}">
                <a16:creationId xmlns:a16="http://schemas.microsoft.com/office/drawing/2014/main" id="{245A8531-43DD-3340-A18D-FD0C47A86779}"/>
              </a:ext>
            </a:extLst>
          </p:cNvPr>
          <p:cNvSpPr/>
          <p:nvPr/>
        </p:nvSpPr>
        <p:spPr>
          <a:xfrm>
            <a:off x="127533" y="3221971"/>
            <a:ext cx="2153670"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tangle 86">
            <a:extLst>
              <a:ext uri="{FF2B5EF4-FFF2-40B4-BE49-F238E27FC236}">
                <a16:creationId xmlns:a16="http://schemas.microsoft.com/office/drawing/2014/main" id="{E0595EAE-99D9-A443-A46C-C6992D7DBD93}"/>
              </a:ext>
            </a:extLst>
          </p:cNvPr>
          <p:cNvSpPr/>
          <p:nvPr/>
        </p:nvSpPr>
        <p:spPr>
          <a:xfrm>
            <a:off x="222444" y="3301470"/>
            <a:ext cx="817095" cy="52542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TCP</a:t>
            </a:r>
          </a:p>
        </p:txBody>
      </p:sp>
      <p:cxnSp>
        <p:nvCxnSpPr>
          <p:cNvPr id="89" name="Straight Arrow Connector 88">
            <a:extLst>
              <a:ext uri="{FF2B5EF4-FFF2-40B4-BE49-F238E27FC236}">
                <a16:creationId xmlns:a16="http://schemas.microsoft.com/office/drawing/2014/main" id="{78D396C6-805D-674D-91B6-5D6BFFFB69C1}"/>
              </a:ext>
            </a:extLst>
          </p:cNvPr>
          <p:cNvCxnSpPr>
            <a:cxnSpLocks/>
            <a:stCxn id="87" idx="3"/>
            <a:endCxn id="91" idx="1"/>
          </p:cNvCxnSpPr>
          <p:nvPr/>
        </p:nvCxnSpPr>
        <p:spPr>
          <a:xfrm>
            <a:off x="1039539" y="3564184"/>
            <a:ext cx="110329" cy="50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F195E066-2835-6E40-80F8-55D11E85BAD0}"/>
              </a:ext>
            </a:extLst>
          </p:cNvPr>
          <p:cNvCxnSpPr>
            <a:cxnSpLocks/>
            <a:stCxn id="91" idx="3"/>
          </p:cNvCxnSpPr>
          <p:nvPr/>
        </p:nvCxnSpPr>
        <p:spPr>
          <a:xfrm>
            <a:off x="2237689" y="3569235"/>
            <a:ext cx="435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1" name="Rounded Rectangle 90">
            <a:extLst>
              <a:ext uri="{FF2B5EF4-FFF2-40B4-BE49-F238E27FC236}">
                <a16:creationId xmlns:a16="http://schemas.microsoft.com/office/drawing/2014/main" id="{17134AA1-DF8F-F84F-9ED2-049751F48DB1}"/>
              </a:ext>
            </a:extLst>
          </p:cNvPr>
          <p:cNvSpPr/>
          <p:nvPr/>
        </p:nvSpPr>
        <p:spPr>
          <a:xfrm>
            <a:off x="1149868" y="3301470"/>
            <a:ext cx="1087820" cy="535529"/>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AE5CD2F7-308E-124F-A748-DBB7651C1E85}"/>
              </a:ext>
            </a:extLst>
          </p:cNvPr>
          <p:cNvSpPr txBox="1"/>
          <p:nvPr/>
        </p:nvSpPr>
        <p:spPr>
          <a:xfrm>
            <a:off x="1141387" y="3250246"/>
            <a:ext cx="361766" cy="461665"/>
          </a:xfrm>
          <a:prstGeom prst="rect">
            <a:avLst/>
          </a:prstGeom>
          <a:noFill/>
        </p:spPr>
        <p:txBody>
          <a:bodyPr wrap="none" rtlCol="0">
            <a:spAutoFit/>
          </a:bodyPr>
          <a:lstStyle/>
          <a:p>
            <a:pPr algn="ctr"/>
            <a:r>
              <a:rPr lang="en-US" sz="1200" dirty="0">
                <a:solidFill>
                  <a:schemeClr val="bg1"/>
                </a:solidFill>
              </a:rPr>
              <a:t>EQ</a:t>
            </a:r>
          </a:p>
          <a:p>
            <a:pPr algn="ctr"/>
            <a:r>
              <a:rPr lang="en-US" sz="1200" dirty="0">
                <a:solidFill>
                  <a:schemeClr val="bg1"/>
                </a:solidFill>
              </a:rPr>
              <a:t>IF</a:t>
            </a:r>
          </a:p>
        </p:txBody>
      </p:sp>
      <p:sp>
        <p:nvSpPr>
          <p:cNvPr id="110" name="Rectangle 109">
            <a:extLst>
              <a:ext uri="{FF2B5EF4-FFF2-40B4-BE49-F238E27FC236}">
                <a16:creationId xmlns:a16="http://schemas.microsoft.com/office/drawing/2014/main" id="{C255D0A9-2370-D74D-9627-577550C0C8BD}"/>
              </a:ext>
            </a:extLst>
          </p:cNvPr>
          <p:cNvSpPr/>
          <p:nvPr/>
        </p:nvSpPr>
        <p:spPr>
          <a:xfrm>
            <a:off x="1479473" y="3355544"/>
            <a:ext cx="134696" cy="4475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4C902662-5B00-C44F-A6C3-88263E8B5396}"/>
              </a:ext>
            </a:extLst>
          </p:cNvPr>
          <p:cNvSpPr/>
          <p:nvPr/>
        </p:nvSpPr>
        <p:spPr>
          <a:xfrm>
            <a:off x="1626296" y="3355544"/>
            <a:ext cx="134696" cy="447586"/>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F125F1F1-E9F7-5747-9E2C-C90BF83163E2}"/>
              </a:ext>
            </a:extLst>
          </p:cNvPr>
          <p:cNvSpPr/>
          <p:nvPr/>
        </p:nvSpPr>
        <p:spPr>
          <a:xfrm>
            <a:off x="1773118" y="3355544"/>
            <a:ext cx="134696" cy="447586"/>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3A462A28-4AE4-954C-9B33-76F2C3C23946}"/>
              </a:ext>
            </a:extLst>
          </p:cNvPr>
          <p:cNvSpPr/>
          <p:nvPr/>
        </p:nvSpPr>
        <p:spPr>
          <a:xfrm>
            <a:off x="1919941" y="3355544"/>
            <a:ext cx="134696" cy="447586"/>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8BD9598A-9E73-704E-AF2A-B575396F8806}"/>
              </a:ext>
            </a:extLst>
          </p:cNvPr>
          <p:cNvSpPr/>
          <p:nvPr/>
        </p:nvSpPr>
        <p:spPr>
          <a:xfrm>
            <a:off x="2066764" y="3355544"/>
            <a:ext cx="134696" cy="447586"/>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a:extLst>
              <a:ext uri="{FF2B5EF4-FFF2-40B4-BE49-F238E27FC236}">
                <a16:creationId xmlns:a16="http://schemas.microsoft.com/office/drawing/2014/main" id="{24E00BD2-1F1A-4342-B93A-381A2F8AC025}"/>
              </a:ext>
            </a:extLst>
          </p:cNvPr>
          <p:cNvSpPr/>
          <p:nvPr/>
        </p:nvSpPr>
        <p:spPr bwMode="auto">
          <a:xfrm>
            <a:off x="1962717" y="4706928"/>
            <a:ext cx="259762" cy="230885"/>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116" name="Rounded Rectangle 115">
            <a:extLst>
              <a:ext uri="{FF2B5EF4-FFF2-40B4-BE49-F238E27FC236}">
                <a16:creationId xmlns:a16="http://schemas.microsoft.com/office/drawing/2014/main" id="{67B57405-4CC6-F741-A2FD-9D590F953C5F}"/>
              </a:ext>
            </a:extLst>
          </p:cNvPr>
          <p:cNvSpPr/>
          <p:nvPr/>
        </p:nvSpPr>
        <p:spPr>
          <a:xfrm>
            <a:off x="127533" y="4474527"/>
            <a:ext cx="2153670"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4AD8FCF2-18BB-E44F-99E7-2B2F7922F367}"/>
              </a:ext>
            </a:extLst>
          </p:cNvPr>
          <p:cNvSpPr/>
          <p:nvPr/>
        </p:nvSpPr>
        <p:spPr>
          <a:xfrm>
            <a:off x="222444" y="4554026"/>
            <a:ext cx="817095" cy="52542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TCP</a:t>
            </a:r>
          </a:p>
        </p:txBody>
      </p:sp>
      <p:cxnSp>
        <p:nvCxnSpPr>
          <p:cNvPr id="118" name="Straight Arrow Connector 117">
            <a:extLst>
              <a:ext uri="{FF2B5EF4-FFF2-40B4-BE49-F238E27FC236}">
                <a16:creationId xmlns:a16="http://schemas.microsoft.com/office/drawing/2014/main" id="{0A76C617-FF4A-1240-9FD7-51FEB22465F0}"/>
              </a:ext>
            </a:extLst>
          </p:cNvPr>
          <p:cNvCxnSpPr>
            <a:cxnSpLocks/>
            <a:stCxn id="117" idx="3"/>
            <a:endCxn id="120" idx="1"/>
          </p:cNvCxnSpPr>
          <p:nvPr/>
        </p:nvCxnSpPr>
        <p:spPr>
          <a:xfrm>
            <a:off x="1039539" y="4816740"/>
            <a:ext cx="110329" cy="50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9561D03C-8523-C344-B060-F02AA15027C1}"/>
              </a:ext>
            </a:extLst>
          </p:cNvPr>
          <p:cNvCxnSpPr>
            <a:cxnSpLocks/>
            <a:stCxn id="120" idx="3"/>
          </p:cNvCxnSpPr>
          <p:nvPr/>
        </p:nvCxnSpPr>
        <p:spPr>
          <a:xfrm>
            <a:off x="2237689" y="4821791"/>
            <a:ext cx="435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0" name="Rounded Rectangle 119">
            <a:extLst>
              <a:ext uri="{FF2B5EF4-FFF2-40B4-BE49-F238E27FC236}">
                <a16:creationId xmlns:a16="http://schemas.microsoft.com/office/drawing/2014/main" id="{CD5D86B2-A41E-F54C-BB69-D3DD2FF16410}"/>
              </a:ext>
            </a:extLst>
          </p:cNvPr>
          <p:cNvSpPr/>
          <p:nvPr/>
        </p:nvSpPr>
        <p:spPr>
          <a:xfrm>
            <a:off x="1149868" y="4554026"/>
            <a:ext cx="1087820" cy="535529"/>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a:extLst>
              <a:ext uri="{FF2B5EF4-FFF2-40B4-BE49-F238E27FC236}">
                <a16:creationId xmlns:a16="http://schemas.microsoft.com/office/drawing/2014/main" id="{245437B6-0660-BE47-ABFC-45F5E82432C9}"/>
              </a:ext>
            </a:extLst>
          </p:cNvPr>
          <p:cNvSpPr txBox="1"/>
          <p:nvPr/>
        </p:nvSpPr>
        <p:spPr>
          <a:xfrm>
            <a:off x="1141387" y="4502802"/>
            <a:ext cx="361766" cy="461665"/>
          </a:xfrm>
          <a:prstGeom prst="rect">
            <a:avLst/>
          </a:prstGeom>
          <a:noFill/>
        </p:spPr>
        <p:txBody>
          <a:bodyPr wrap="none" rtlCol="0">
            <a:spAutoFit/>
          </a:bodyPr>
          <a:lstStyle/>
          <a:p>
            <a:pPr algn="ctr"/>
            <a:r>
              <a:rPr lang="en-US" sz="1200" dirty="0">
                <a:solidFill>
                  <a:schemeClr val="bg1"/>
                </a:solidFill>
              </a:rPr>
              <a:t>EQ</a:t>
            </a:r>
          </a:p>
          <a:p>
            <a:pPr algn="ctr"/>
            <a:r>
              <a:rPr lang="en-US" sz="1200" dirty="0">
                <a:solidFill>
                  <a:schemeClr val="bg1"/>
                </a:solidFill>
              </a:rPr>
              <a:t>IF</a:t>
            </a:r>
          </a:p>
        </p:txBody>
      </p:sp>
      <p:sp>
        <p:nvSpPr>
          <p:cNvPr id="123" name="Rectangle 122">
            <a:extLst>
              <a:ext uri="{FF2B5EF4-FFF2-40B4-BE49-F238E27FC236}">
                <a16:creationId xmlns:a16="http://schemas.microsoft.com/office/drawing/2014/main" id="{55D0E2BE-F4E4-1448-AC15-E53DA92CD40C}"/>
              </a:ext>
            </a:extLst>
          </p:cNvPr>
          <p:cNvSpPr/>
          <p:nvPr/>
        </p:nvSpPr>
        <p:spPr>
          <a:xfrm>
            <a:off x="1479473" y="4608100"/>
            <a:ext cx="134696" cy="4475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837438EE-F8DD-D349-A21A-0F8287ECDA8E}"/>
              </a:ext>
            </a:extLst>
          </p:cNvPr>
          <p:cNvSpPr/>
          <p:nvPr/>
        </p:nvSpPr>
        <p:spPr>
          <a:xfrm>
            <a:off x="1626296" y="4608100"/>
            <a:ext cx="134696" cy="447586"/>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E08CDCBD-48FC-3549-A93F-6F3C1A6E3617}"/>
              </a:ext>
            </a:extLst>
          </p:cNvPr>
          <p:cNvSpPr/>
          <p:nvPr/>
        </p:nvSpPr>
        <p:spPr>
          <a:xfrm>
            <a:off x="1773118" y="4608100"/>
            <a:ext cx="134696" cy="447586"/>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732C9AA1-2DA0-C549-8F7C-DF3523E0A4E3}"/>
              </a:ext>
            </a:extLst>
          </p:cNvPr>
          <p:cNvSpPr/>
          <p:nvPr/>
        </p:nvSpPr>
        <p:spPr>
          <a:xfrm>
            <a:off x="1919941" y="4608100"/>
            <a:ext cx="134696" cy="447586"/>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B45B4F27-B2F7-AF4D-9766-BE4E66AE99B3}"/>
              </a:ext>
            </a:extLst>
          </p:cNvPr>
          <p:cNvSpPr/>
          <p:nvPr/>
        </p:nvSpPr>
        <p:spPr>
          <a:xfrm>
            <a:off x="2066764" y="4608100"/>
            <a:ext cx="134696" cy="447586"/>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5B898185-FB8B-984F-9EF0-1324167E30D2}"/>
              </a:ext>
            </a:extLst>
          </p:cNvPr>
          <p:cNvSpPr/>
          <p:nvPr/>
        </p:nvSpPr>
        <p:spPr bwMode="auto">
          <a:xfrm>
            <a:off x="1901673" y="2256944"/>
            <a:ext cx="259762" cy="230885"/>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129" name="Rounded Rectangle 128">
            <a:extLst>
              <a:ext uri="{FF2B5EF4-FFF2-40B4-BE49-F238E27FC236}">
                <a16:creationId xmlns:a16="http://schemas.microsoft.com/office/drawing/2014/main" id="{D008EE9A-8A66-DC45-AAE8-B762684BB64F}"/>
              </a:ext>
            </a:extLst>
          </p:cNvPr>
          <p:cNvSpPr/>
          <p:nvPr/>
        </p:nvSpPr>
        <p:spPr>
          <a:xfrm>
            <a:off x="66489" y="2024543"/>
            <a:ext cx="2153670"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Rectangle 129">
            <a:extLst>
              <a:ext uri="{FF2B5EF4-FFF2-40B4-BE49-F238E27FC236}">
                <a16:creationId xmlns:a16="http://schemas.microsoft.com/office/drawing/2014/main" id="{DDE01C70-E675-AD45-A32E-6BD8AB0E1485}"/>
              </a:ext>
            </a:extLst>
          </p:cNvPr>
          <p:cNvSpPr/>
          <p:nvPr/>
        </p:nvSpPr>
        <p:spPr>
          <a:xfrm>
            <a:off x="161400" y="2104042"/>
            <a:ext cx="817095" cy="5254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RDMA</a:t>
            </a:r>
          </a:p>
        </p:txBody>
      </p:sp>
      <p:cxnSp>
        <p:nvCxnSpPr>
          <p:cNvPr id="131" name="Straight Arrow Connector 130">
            <a:extLst>
              <a:ext uri="{FF2B5EF4-FFF2-40B4-BE49-F238E27FC236}">
                <a16:creationId xmlns:a16="http://schemas.microsoft.com/office/drawing/2014/main" id="{55B7800F-DE0B-E341-AE7B-EF45474D3BA0}"/>
              </a:ext>
            </a:extLst>
          </p:cNvPr>
          <p:cNvCxnSpPr>
            <a:cxnSpLocks/>
            <a:stCxn id="130" idx="3"/>
            <a:endCxn id="133" idx="1"/>
          </p:cNvCxnSpPr>
          <p:nvPr/>
        </p:nvCxnSpPr>
        <p:spPr>
          <a:xfrm>
            <a:off x="978495" y="2366756"/>
            <a:ext cx="110329" cy="50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a:extLst>
              <a:ext uri="{FF2B5EF4-FFF2-40B4-BE49-F238E27FC236}">
                <a16:creationId xmlns:a16="http://schemas.microsoft.com/office/drawing/2014/main" id="{C9E6705B-189A-7C4C-AE6F-1BF0B11004A0}"/>
              </a:ext>
            </a:extLst>
          </p:cNvPr>
          <p:cNvCxnSpPr>
            <a:cxnSpLocks/>
            <a:stCxn id="133" idx="3"/>
          </p:cNvCxnSpPr>
          <p:nvPr/>
        </p:nvCxnSpPr>
        <p:spPr>
          <a:xfrm>
            <a:off x="2176645" y="2371807"/>
            <a:ext cx="435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3" name="Rounded Rectangle 132">
            <a:extLst>
              <a:ext uri="{FF2B5EF4-FFF2-40B4-BE49-F238E27FC236}">
                <a16:creationId xmlns:a16="http://schemas.microsoft.com/office/drawing/2014/main" id="{F5DFC8C6-6DF6-D34A-B5F2-2CCE419F353B}"/>
              </a:ext>
            </a:extLst>
          </p:cNvPr>
          <p:cNvSpPr/>
          <p:nvPr/>
        </p:nvSpPr>
        <p:spPr>
          <a:xfrm>
            <a:off x="1088824" y="2104042"/>
            <a:ext cx="1087820" cy="535529"/>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TextBox 133">
            <a:extLst>
              <a:ext uri="{FF2B5EF4-FFF2-40B4-BE49-F238E27FC236}">
                <a16:creationId xmlns:a16="http://schemas.microsoft.com/office/drawing/2014/main" id="{49031D1F-9FD3-1445-9876-BC536E12CC44}"/>
              </a:ext>
            </a:extLst>
          </p:cNvPr>
          <p:cNvSpPr txBox="1"/>
          <p:nvPr/>
        </p:nvSpPr>
        <p:spPr>
          <a:xfrm>
            <a:off x="1080343" y="2052818"/>
            <a:ext cx="361766" cy="461665"/>
          </a:xfrm>
          <a:prstGeom prst="rect">
            <a:avLst/>
          </a:prstGeom>
          <a:noFill/>
        </p:spPr>
        <p:txBody>
          <a:bodyPr wrap="none" rtlCol="0">
            <a:spAutoFit/>
          </a:bodyPr>
          <a:lstStyle/>
          <a:p>
            <a:pPr algn="ctr"/>
            <a:r>
              <a:rPr lang="en-US" sz="1200" dirty="0">
                <a:solidFill>
                  <a:schemeClr val="bg1"/>
                </a:solidFill>
              </a:rPr>
              <a:t>EQ</a:t>
            </a:r>
          </a:p>
          <a:p>
            <a:pPr algn="ctr"/>
            <a:r>
              <a:rPr lang="en-US" sz="1200" dirty="0">
                <a:solidFill>
                  <a:schemeClr val="bg1"/>
                </a:solidFill>
              </a:rPr>
              <a:t>IF</a:t>
            </a:r>
          </a:p>
        </p:txBody>
      </p:sp>
      <p:grpSp>
        <p:nvGrpSpPr>
          <p:cNvPr id="135" name="Group 134">
            <a:extLst>
              <a:ext uri="{FF2B5EF4-FFF2-40B4-BE49-F238E27FC236}">
                <a16:creationId xmlns:a16="http://schemas.microsoft.com/office/drawing/2014/main" id="{E0E2A0DF-0BD8-E141-968C-B16D1F45F62D}"/>
              </a:ext>
            </a:extLst>
          </p:cNvPr>
          <p:cNvGrpSpPr/>
          <p:nvPr/>
        </p:nvGrpSpPr>
        <p:grpSpPr>
          <a:xfrm>
            <a:off x="1418429" y="2158116"/>
            <a:ext cx="721987" cy="447586"/>
            <a:chOff x="2662616" y="3069167"/>
            <a:chExt cx="591766" cy="330200"/>
          </a:xfrm>
        </p:grpSpPr>
        <p:sp>
          <p:nvSpPr>
            <p:cNvPr id="136" name="Rectangle 135">
              <a:extLst>
                <a:ext uri="{FF2B5EF4-FFF2-40B4-BE49-F238E27FC236}">
                  <a16:creationId xmlns:a16="http://schemas.microsoft.com/office/drawing/2014/main" id="{81FB8ACD-B561-D64F-8A35-2C4C87546FA5}"/>
                </a:ext>
              </a:extLst>
            </p:cNvPr>
            <p:cNvSpPr/>
            <p:nvPr/>
          </p:nvSpPr>
          <p:spPr>
            <a:xfrm>
              <a:off x="2662616"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2032CA6A-7688-144E-BB09-9DCD0B7B7BF8}"/>
                </a:ext>
              </a:extLst>
            </p:cNvPr>
            <p:cNvSpPr/>
            <p:nvPr/>
          </p:nvSpPr>
          <p:spPr>
            <a:xfrm>
              <a:off x="2782957"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5645B1E7-B9E6-6040-9889-953CD62EB2C3}"/>
                </a:ext>
              </a:extLst>
            </p:cNvPr>
            <p:cNvSpPr/>
            <p:nvPr/>
          </p:nvSpPr>
          <p:spPr>
            <a:xfrm>
              <a:off x="2903298"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486A0849-C345-0141-82DE-45811FE2610D}"/>
                </a:ext>
              </a:extLst>
            </p:cNvPr>
            <p:cNvSpPr/>
            <p:nvPr/>
          </p:nvSpPr>
          <p:spPr>
            <a:xfrm>
              <a:off x="3023639"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B65ACB0C-B3E3-C846-BD5C-581D0B91FD5A}"/>
                </a:ext>
              </a:extLst>
            </p:cNvPr>
            <p:cNvSpPr/>
            <p:nvPr/>
          </p:nvSpPr>
          <p:spPr>
            <a:xfrm>
              <a:off x="3143980"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A703F2A5-77E5-FE42-AF53-CBE428B40A19}"/>
              </a:ext>
            </a:extLst>
          </p:cNvPr>
          <p:cNvSpPr txBox="1"/>
          <p:nvPr/>
        </p:nvSpPr>
        <p:spPr>
          <a:xfrm>
            <a:off x="8882070" y="4274102"/>
            <a:ext cx="1213794" cy="369332"/>
          </a:xfrm>
          <a:prstGeom prst="rect">
            <a:avLst/>
          </a:prstGeom>
          <a:noFill/>
        </p:spPr>
        <p:txBody>
          <a:bodyPr wrap="none" rtlCol="0">
            <a:spAutoFit/>
          </a:bodyPr>
          <a:lstStyle/>
          <a:p>
            <a:r>
              <a:rPr lang="en-GB" dirty="0"/>
              <a:t>Pull Queue</a:t>
            </a:r>
          </a:p>
        </p:txBody>
      </p:sp>
      <p:sp>
        <p:nvSpPr>
          <p:cNvPr id="142" name="Rounded Rectangle 141">
            <a:extLst>
              <a:ext uri="{FF2B5EF4-FFF2-40B4-BE49-F238E27FC236}">
                <a16:creationId xmlns:a16="http://schemas.microsoft.com/office/drawing/2014/main" id="{8D90549A-3E1C-4248-8A0A-AF8450CE57AF}"/>
              </a:ext>
            </a:extLst>
          </p:cNvPr>
          <p:cNvSpPr/>
          <p:nvPr/>
        </p:nvSpPr>
        <p:spPr>
          <a:xfrm>
            <a:off x="9530532" y="3341665"/>
            <a:ext cx="1277224" cy="8288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4" name="Group 143">
            <a:extLst>
              <a:ext uri="{FF2B5EF4-FFF2-40B4-BE49-F238E27FC236}">
                <a16:creationId xmlns:a16="http://schemas.microsoft.com/office/drawing/2014/main" id="{5D1F38BA-42A8-2840-B940-2203FAE39CB0}"/>
              </a:ext>
            </a:extLst>
          </p:cNvPr>
          <p:cNvGrpSpPr/>
          <p:nvPr/>
        </p:nvGrpSpPr>
        <p:grpSpPr>
          <a:xfrm>
            <a:off x="9930298" y="3365181"/>
            <a:ext cx="802138" cy="239197"/>
            <a:chOff x="5757530" y="3069167"/>
            <a:chExt cx="591766" cy="330200"/>
          </a:xfrm>
        </p:grpSpPr>
        <p:sp>
          <p:nvSpPr>
            <p:cNvPr id="145" name="Rectangle 144">
              <a:extLst>
                <a:ext uri="{FF2B5EF4-FFF2-40B4-BE49-F238E27FC236}">
                  <a16:creationId xmlns:a16="http://schemas.microsoft.com/office/drawing/2014/main" id="{B1A53109-9964-874C-AC8B-CEC80C572619}"/>
                </a:ext>
              </a:extLst>
            </p:cNvPr>
            <p:cNvSpPr/>
            <p:nvPr/>
          </p:nvSpPr>
          <p:spPr>
            <a:xfrm>
              <a:off x="5757530"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F68946F-843F-6947-8DAE-55CE75879E21}"/>
                </a:ext>
              </a:extLst>
            </p:cNvPr>
            <p:cNvSpPr/>
            <p:nvPr/>
          </p:nvSpPr>
          <p:spPr>
            <a:xfrm>
              <a:off x="5877871"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146">
              <a:extLst>
                <a:ext uri="{FF2B5EF4-FFF2-40B4-BE49-F238E27FC236}">
                  <a16:creationId xmlns:a16="http://schemas.microsoft.com/office/drawing/2014/main" id="{9F910470-51E8-AE4E-8D8B-EF070CB885B1}"/>
                </a:ext>
              </a:extLst>
            </p:cNvPr>
            <p:cNvSpPr/>
            <p:nvPr/>
          </p:nvSpPr>
          <p:spPr>
            <a:xfrm>
              <a:off x="5998212"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a:extLst>
                <a:ext uri="{FF2B5EF4-FFF2-40B4-BE49-F238E27FC236}">
                  <a16:creationId xmlns:a16="http://schemas.microsoft.com/office/drawing/2014/main" id="{B893133B-F06B-F748-920E-4B0E827657A6}"/>
                </a:ext>
              </a:extLst>
            </p:cNvPr>
            <p:cNvSpPr/>
            <p:nvPr/>
          </p:nvSpPr>
          <p:spPr>
            <a:xfrm>
              <a:off x="6118553"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a:extLst>
                <a:ext uri="{FF2B5EF4-FFF2-40B4-BE49-F238E27FC236}">
                  <a16:creationId xmlns:a16="http://schemas.microsoft.com/office/drawing/2014/main" id="{EEDFAA57-A29E-D24B-8265-4A20917BCC78}"/>
                </a:ext>
              </a:extLst>
            </p:cNvPr>
            <p:cNvSpPr/>
            <p:nvPr/>
          </p:nvSpPr>
          <p:spPr>
            <a:xfrm>
              <a:off x="6238894"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0" name="Group 149">
            <a:extLst>
              <a:ext uri="{FF2B5EF4-FFF2-40B4-BE49-F238E27FC236}">
                <a16:creationId xmlns:a16="http://schemas.microsoft.com/office/drawing/2014/main" id="{3761D36C-4EA6-CD40-84DA-EC3D81DCBCA5}"/>
              </a:ext>
            </a:extLst>
          </p:cNvPr>
          <p:cNvGrpSpPr/>
          <p:nvPr/>
        </p:nvGrpSpPr>
        <p:grpSpPr>
          <a:xfrm>
            <a:off x="9927640" y="3626020"/>
            <a:ext cx="802138" cy="229532"/>
            <a:chOff x="6789168" y="3069167"/>
            <a:chExt cx="591766" cy="330200"/>
          </a:xfrm>
        </p:grpSpPr>
        <p:sp>
          <p:nvSpPr>
            <p:cNvPr id="151" name="Rectangle 150">
              <a:extLst>
                <a:ext uri="{FF2B5EF4-FFF2-40B4-BE49-F238E27FC236}">
                  <a16:creationId xmlns:a16="http://schemas.microsoft.com/office/drawing/2014/main" id="{180B6722-2CF5-BB49-A238-E6224E440497}"/>
                </a:ext>
              </a:extLst>
            </p:cNvPr>
            <p:cNvSpPr/>
            <p:nvPr/>
          </p:nvSpPr>
          <p:spPr>
            <a:xfrm>
              <a:off x="6789168"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a:extLst>
                <a:ext uri="{FF2B5EF4-FFF2-40B4-BE49-F238E27FC236}">
                  <a16:creationId xmlns:a16="http://schemas.microsoft.com/office/drawing/2014/main" id="{5D455B50-91E9-CC48-89A2-CD930E31F1A5}"/>
                </a:ext>
              </a:extLst>
            </p:cNvPr>
            <p:cNvSpPr/>
            <p:nvPr/>
          </p:nvSpPr>
          <p:spPr>
            <a:xfrm>
              <a:off x="6909509"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a:extLst>
                <a:ext uri="{FF2B5EF4-FFF2-40B4-BE49-F238E27FC236}">
                  <a16:creationId xmlns:a16="http://schemas.microsoft.com/office/drawing/2014/main" id="{38A5DC1E-B4D5-AF48-9F67-B3505CCCD3DE}"/>
                </a:ext>
              </a:extLst>
            </p:cNvPr>
            <p:cNvSpPr/>
            <p:nvPr/>
          </p:nvSpPr>
          <p:spPr>
            <a:xfrm>
              <a:off x="7029850"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a:extLst>
                <a:ext uri="{FF2B5EF4-FFF2-40B4-BE49-F238E27FC236}">
                  <a16:creationId xmlns:a16="http://schemas.microsoft.com/office/drawing/2014/main" id="{6AD4124D-47FD-1D4F-9F86-EAC6070FEE7B}"/>
                </a:ext>
              </a:extLst>
            </p:cNvPr>
            <p:cNvSpPr/>
            <p:nvPr/>
          </p:nvSpPr>
          <p:spPr>
            <a:xfrm>
              <a:off x="7150191"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a:extLst>
                <a:ext uri="{FF2B5EF4-FFF2-40B4-BE49-F238E27FC236}">
                  <a16:creationId xmlns:a16="http://schemas.microsoft.com/office/drawing/2014/main" id="{76EB051B-5611-E644-869E-4BE84D961E26}"/>
                </a:ext>
              </a:extLst>
            </p:cNvPr>
            <p:cNvSpPr/>
            <p:nvPr/>
          </p:nvSpPr>
          <p:spPr>
            <a:xfrm>
              <a:off x="7270532"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7" name="TextBox 156">
            <a:extLst>
              <a:ext uri="{FF2B5EF4-FFF2-40B4-BE49-F238E27FC236}">
                <a16:creationId xmlns:a16="http://schemas.microsoft.com/office/drawing/2014/main" id="{B638E3E2-604C-564F-8FC6-7C76BF5FD372}"/>
              </a:ext>
            </a:extLst>
          </p:cNvPr>
          <p:cNvSpPr txBox="1"/>
          <p:nvPr/>
        </p:nvSpPr>
        <p:spPr>
          <a:xfrm>
            <a:off x="9488967" y="3521866"/>
            <a:ext cx="519750" cy="461665"/>
          </a:xfrm>
          <a:prstGeom prst="rect">
            <a:avLst/>
          </a:prstGeom>
          <a:noFill/>
        </p:spPr>
        <p:txBody>
          <a:bodyPr wrap="square" rtlCol="0">
            <a:spAutoFit/>
          </a:bodyPr>
          <a:lstStyle/>
          <a:p>
            <a:pPr algn="ctr"/>
            <a:r>
              <a:rPr lang="en-US" sz="1200" dirty="0">
                <a:solidFill>
                  <a:schemeClr val="bg1"/>
                </a:solidFill>
              </a:rPr>
              <a:t>EQ</a:t>
            </a:r>
          </a:p>
          <a:p>
            <a:pPr algn="ctr"/>
            <a:r>
              <a:rPr lang="en-US" sz="1200" dirty="0">
                <a:solidFill>
                  <a:schemeClr val="bg1"/>
                </a:solidFill>
              </a:rPr>
              <a:t>IF</a:t>
            </a:r>
          </a:p>
        </p:txBody>
      </p:sp>
      <p:sp>
        <p:nvSpPr>
          <p:cNvPr id="158" name="Rectangle 157">
            <a:extLst>
              <a:ext uri="{FF2B5EF4-FFF2-40B4-BE49-F238E27FC236}">
                <a16:creationId xmlns:a16="http://schemas.microsoft.com/office/drawing/2014/main" id="{D462734E-95F3-214D-B12F-00A5577917BA}"/>
              </a:ext>
            </a:extLst>
          </p:cNvPr>
          <p:cNvSpPr/>
          <p:nvPr/>
        </p:nvSpPr>
        <p:spPr>
          <a:xfrm>
            <a:off x="10899497" y="3458564"/>
            <a:ext cx="1037381" cy="255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TCP</a:t>
            </a:r>
          </a:p>
        </p:txBody>
      </p:sp>
      <p:sp>
        <p:nvSpPr>
          <p:cNvPr id="159" name="Rectangle 158">
            <a:extLst>
              <a:ext uri="{FF2B5EF4-FFF2-40B4-BE49-F238E27FC236}">
                <a16:creationId xmlns:a16="http://schemas.microsoft.com/office/drawing/2014/main" id="{58F225B0-E69F-4748-8511-8283E6F6FD97}"/>
              </a:ext>
            </a:extLst>
          </p:cNvPr>
          <p:cNvSpPr/>
          <p:nvPr/>
        </p:nvSpPr>
        <p:spPr>
          <a:xfrm>
            <a:off x="10898899" y="3748736"/>
            <a:ext cx="1037381" cy="264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RDMA</a:t>
            </a:r>
          </a:p>
        </p:txBody>
      </p:sp>
      <p:sp>
        <p:nvSpPr>
          <p:cNvPr id="143" name="Rectangle 142">
            <a:extLst>
              <a:ext uri="{FF2B5EF4-FFF2-40B4-BE49-F238E27FC236}">
                <a16:creationId xmlns:a16="http://schemas.microsoft.com/office/drawing/2014/main" id="{763180DD-647E-E943-BAF6-7B00DECA2D04}"/>
              </a:ext>
            </a:extLst>
          </p:cNvPr>
          <p:cNvSpPr/>
          <p:nvPr/>
        </p:nvSpPr>
        <p:spPr>
          <a:xfrm>
            <a:off x="1992670" y="2168388"/>
            <a:ext cx="134696" cy="44758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05E1C56C-588E-0147-81E0-F4193B4536C4}"/>
              </a:ext>
            </a:extLst>
          </p:cNvPr>
          <p:cNvSpPr>
            <a:spLocks noGrp="1"/>
          </p:cNvSpPr>
          <p:nvPr>
            <p:ph type="sldNum" sz="quarter" idx="12"/>
          </p:nvPr>
        </p:nvSpPr>
        <p:spPr/>
        <p:txBody>
          <a:bodyPr/>
          <a:lstStyle/>
          <a:p>
            <a:fld id="{B1BB7663-3ADD-2249-8069-6FDC7EF13D3C}" type="slidenum">
              <a:rPr lang="en-GB" smtClean="0"/>
              <a:t>13</a:t>
            </a:fld>
            <a:endParaRPr lang="en-GB"/>
          </a:p>
        </p:txBody>
      </p:sp>
      <p:grpSp>
        <p:nvGrpSpPr>
          <p:cNvPr id="166" name="Group 165">
            <a:extLst>
              <a:ext uri="{FF2B5EF4-FFF2-40B4-BE49-F238E27FC236}">
                <a16:creationId xmlns:a16="http://schemas.microsoft.com/office/drawing/2014/main" id="{EA10506A-D3DC-7947-8F19-D41FD9A863F4}"/>
              </a:ext>
            </a:extLst>
          </p:cNvPr>
          <p:cNvGrpSpPr/>
          <p:nvPr/>
        </p:nvGrpSpPr>
        <p:grpSpPr>
          <a:xfrm>
            <a:off x="9928515" y="3882920"/>
            <a:ext cx="802138" cy="229532"/>
            <a:chOff x="6789168" y="3069167"/>
            <a:chExt cx="591766" cy="330200"/>
          </a:xfrm>
        </p:grpSpPr>
        <p:sp>
          <p:nvSpPr>
            <p:cNvPr id="167" name="Rectangle 166">
              <a:extLst>
                <a:ext uri="{FF2B5EF4-FFF2-40B4-BE49-F238E27FC236}">
                  <a16:creationId xmlns:a16="http://schemas.microsoft.com/office/drawing/2014/main" id="{87F1A2C2-29A1-034E-B551-C804BC1AAACE}"/>
                </a:ext>
              </a:extLst>
            </p:cNvPr>
            <p:cNvSpPr/>
            <p:nvPr/>
          </p:nvSpPr>
          <p:spPr>
            <a:xfrm>
              <a:off x="6789168"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a:extLst>
                <a:ext uri="{FF2B5EF4-FFF2-40B4-BE49-F238E27FC236}">
                  <a16:creationId xmlns:a16="http://schemas.microsoft.com/office/drawing/2014/main" id="{5DE5EB12-94C5-D847-8A17-6FC8E12C0727}"/>
                </a:ext>
              </a:extLst>
            </p:cNvPr>
            <p:cNvSpPr/>
            <p:nvPr/>
          </p:nvSpPr>
          <p:spPr>
            <a:xfrm>
              <a:off x="6909509"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a:extLst>
                <a:ext uri="{FF2B5EF4-FFF2-40B4-BE49-F238E27FC236}">
                  <a16:creationId xmlns:a16="http://schemas.microsoft.com/office/drawing/2014/main" id="{32334210-FF93-6F48-8EE2-4D05F14CF9C3}"/>
                </a:ext>
              </a:extLst>
            </p:cNvPr>
            <p:cNvSpPr/>
            <p:nvPr/>
          </p:nvSpPr>
          <p:spPr>
            <a:xfrm>
              <a:off x="7029850"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a:extLst>
                <a:ext uri="{FF2B5EF4-FFF2-40B4-BE49-F238E27FC236}">
                  <a16:creationId xmlns:a16="http://schemas.microsoft.com/office/drawing/2014/main" id="{E1C719BC-CE0A-4247-8032-74947A49E462}"/>
                </a:ext>
              </a:extLst>
            </p:cNvPr>
            <p:cNvSpPr/>
            <p:nvPr/>
          </p:nvSpPr>
          <p:spPr>
            <a:xfrm>
              <a:off x="7150191"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a:extLst>
                <a:ext uri="{FF2B5EF4-FFF2-40B4-BE49-F238E27FC236}">
                  <a16:creationId xmlns:a16="http://schemas.microsoft.com/office/drawing/2014/main" id="{BBAF6B56-0CF3-6847-B57B-FA285386AD23}"/>
                </a:ext>
              </a:extLst>
            </p:cNvPr>
            <p:cNvSpPr/>
            <p:nvPr/>
          </p:nvSpPr>
          <p:spPr>
            <a:xfrm>
              <a:off x="7270532"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2" name="Rounded Rectangle 161">
            <a:extLst>
              <a:ext uri="{FF2B5EF4-FFF2-40B4-BE49-F238E27FC236}">
                <a16:creationId xmlns:a16="http://schemas.microsoft.com/office/drawing/2014/main" id="{42A0D979-64FC-E14B-BFBC-8DF2D3E627B1}"/>
              </a:ext>
            </a:extLst>
          </p:cNvPr>
          <p:cNvSpPr/>
          <p:nvPr/>
        </p:nvSpPr>
        <p:spPr>
          <a:xfrm>
            <a:off x="9036738" y="2938561"/>
            <a:ext cx="472040" cy="1326174"/>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 name="Rectangle 163">
            <a:extLst>
              <a:ext uri="{FF2B5EF4-FFF2-40B4-BE49-F238E27FC236}">
                <a16:creationId xmlns:a16="http://schemas.microsoft.com/office/drawing/2014/main" id="{53B7DC20-8B4B-F44F-A9A6-03EF0827D762}"/>
              </a:ext>
            </a:extLst>
          </p:cNvPr>
          <p:cNvSpPr/>
          <p:nvPr/>
        </p:nvSpPr>
        <p:spPr>
          <a:xfrm>
            <a:off x="7333360" y="3454683"/>
            <a:ext cx="317961" cy="413468"/>
          </a:xfrm>
          <a:prstGeom prst="rect">
            <a:avLst/>
          </a:prstGeom>
          <a:solidFill>
            <a:schemeClr val="accent1">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Content Placeholder 2">
            <a:extLst>
              <a:ext uri="{FF2B5EF4-FFF2-40B4-BE49-F238E27FC236}">
                <a16:creationId xmlns:a16="http://schemas.microsoft.com/office/drawing/2014/main" id="{ABB66EAD-F8CA-6D4D-B417-0EDA95D0207D}"/>
              </a:ext>
            </a:extLst>
          </p:cNvPr>
          <p:cNvSpPr>
            <a:spLocks noGrp="1"/>
          </p:cNvSpPr>
          <p:nvPr>
            <p:ph idx="1"/>
          </p:nvPr>
        </p:nvSpPr>
        <p:spPr>
          <a:xfrm>
            <a:off x="120861" y="2051824"/>
            <a:ext cx="12017807" cy="3137839"/>
          </a:xfrm>
          <a:solidFill>
            <a:schemeClr val="bg2">
              <a:lumMod val="25000"/>
            </a:schemeClr>
          </a:solidFill>
        </p:spPr>
        <p:style>
          <a:lnRef idx="2">
            <a:schemeClr val="dk1">
              <a:shade val="50000"/>
            </a:schemeClr>
          </a:lnRef>
          <a:fillRef idx="1">
            <a:schemeClr val="dk1"/>
          </a:fillRef>
          <a:effectRef idx="0">
            <a:schemeClr val="dk1"/>
          </a:effectRef>
          <a:fontRef idx="minor">
            <a:schemeClr val="lt1"/>
          </a:fontRef>
        </p:style>
        <p:txBody>
          <a:bodyPr>
            <a:normAutofit/>
          </a:bodyPr>
          <a:lstStyle/>
          <a:p>
            <a:pPr marL="0" indent="0">
              <a:buNone/>
            </a:pPr>
            <a:r>
              <a:rPr lang="en-GB" dirty="0"/>
              <a:t>Trimming support available:</a:t>
            </a:r>
          </a:p>
          <a:p>
            <a:r>
              <a:rPr lang="en-GB" dirty="0"/>
              <a:t>Intel Tofino (full support) – with meters, deflect-on-drop and local feedback.</a:t>
            </a:r>
          </a:p>
          <a:p>
            <a:r>
              <a:rPr lang="en-GB" dirty="0"/>
              <a:t>Nvidia Spectrum2 and Broadcom Trident 4 – with Deflect on Drop.</a:t>
            </a:r>
          </a:p>
          <a:p>
            <a:pPr marL="0" indent="0">
              <a:buNone/>
            </a:pPr>
            <a:endParaRPr lang="en-GB" dirty="0"/>
          </a:p>
          <a:p>
            <a:pPr marL="0" indent="0">
              <a:buNone/>
            </a:pPr>
            <a:r>
              <a:rPr lang="en-GB" dirty="0"/>
              <a:t>Buffers for trimming networks: </a:t>
            </a:r>
          </a:p>
          <a:p>
            <a:r>
              <a:rPr lang="en-GB" dirty="0"/>
              <a:t>12 packet buffers / port sufficient for max throughput</a:t>
            </a:r>
          </a:p>
          <a:p>
            <a:endParaRPr lang="en-GB" dirty="0"/>
          </a:p>
        </p:txBody>
      </p:sp>
    </p:spTree>
    <p:extLst>
      <p:ext uri="{BB962C8B-B14F-4D97-AF65-F5344CB8AC3E}">
        <p14:creationId xmlns:p14="http://schemas.microsoft.com/office/powerpoint/2010/main" val="4171062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additive="base">
                                        <p:cTn id="7" dur="1000" fill="hold"/>
                                        <p:tgtEl>
                                          <p:spTgt spid="64"/>
                                        </p:tgtEl>
                                        <p:attrNameLst>
                                          <p:attrName>ppt_x</p:attrName>
                                        </p:attrNameLst>
                                      </p:cBhvr>
                                      <p:tavLst>
                                        <p:tav tm="0">
                                          <p:val>
                                            <p:strVal val="0-#ppt_w/2"/>
                                          </p:val>
                                        </p:tav>
                                        <p:tav tm="100000">
                                          <p:val>
                                            <p:strVal val="#ppt_x"/>
                                          </p:val>
                                        </p:tav>
                                      </p:tavLst>
                                    </p:anim>
                                    <p:anim calcmode="lin" valueType="num">
                                      <p:cBhvr additive="base">
                                        <p:cTn id="8" dur="1000" fill="hold"/>
                                        <p:tgtEl>
                                          <p:spTgt spid="64"/>
                                        </p:tgtEl>
                                        <p:attrNameLst>
                                          <p:attrName>ppt_y</p:attrName>
                                        </p:attrNameLst>
                                      </p:cBhvr>
                                      <p:tavLst>
                                        <p:tav tm="0">
                                          <p:val>
                                            <p:strVal val="#ppt_y"/>
                                          </p:val>
                                        </p:tav>
                                        <p:tav tm="100000">
                                          <p:val>
                                            <p:strVal val="#ppt_y"/>
                                          </p:val>
                                        </p:tav>
                                      </p:tavLst>
                                    </p:anim>
                                  </p:childTnLst>
                                </p:cTn>
                              </p:par>
                              <p:par>
                                <p:cTn id="9" presetID="2" presetClass="entr" presetSubtype="8" fill="hold" grpId="4" nodeType="withEffect">
                                  <p:stCondLst>
                                    <p:cond delay="0"/>
                                  </p:stCondLst>
                                  <p:childTnLst>
                                    <p:set>
                                      <p:cBhvr>
                                        <p:cTn id="10" dur="1" fill="hold">
                                          <p:stCondLst>
                                            <p:cond delay="0"/>
                                          </p:stCondLst>
                                        </p:cTn>
                                        <p:tgtEl>
                                          <p:spTgt spid="66"/>
                                        </p:tgtEl>
                                        <p:attrNameLst>
                                          <p:attrName>style.visibility</p:attrName>
                                        </p:attrNameLst>
                                      </p:cBhvr>
                                      <p:to>
                                        <p:strVal val="visible"/>
                                      </p:to>
                                    </p:set>
                                    <p:anim calcmode="lin" valueType="num">
                                      <p:cBhvr additive="base">
                                        <p:cTn id="11" dur="1000" fill="hold"/>
                                        <p:tgtEl>
                                          <p:spTgt spid="66"/>
                                        </p:tgtEl>
                                        <p:attrNameLst>
                                          <p:attrName>ppt_x</p:attrName>
                                        </p:attrNameLst>
                                      </p:cBhvr>
                                      <p:tavLst>
                                        <p:tav tm="0">
                                          <p:val>
                                            <p:strVal val="0-#ppt_w/2"/>
                                          </p:val>
                                        </p:tav>
                                        <p:tav tm="100000">
                                          <p:val>
                                            <p:strVal val="#ppt_x"/>
                                          </p:val>
                                        </p:tav>
                                      </p:tavLst>
                                    </p:anim>
                                    <p:anim calcmode="lin" valueType="num">
                                      <p:cBhvr additive="base">
                                        <p:cTn id="12" dur="1000" fill="hold"/>
                                        <p:tgtEl>
                                          <p:spTgt spid="66"/>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xit" presetSubtype="2" fill="hold" nodeType="clickEffect">
                                  <p:stCondLst>
                                    <p:cond delay="0"/>
                                  </p:stCondLst>
                                  <p:childTnLst>
                                    <p:anim calcmode="lin" valueType="num">
                                      <p:cBhvr additive="base">
                                        <p:cTn id="16" dur="2000"/>
                                        <p:tgtEl>
                                          <p:spTgt spid="64"/>
                                        </p:tgtEl>
                                        <p:attrNameLst>
                                          <p:attrName>ppt_x</p:attrName>
                                        </p:attrNameLst>
                                      </p:cBhvr>
                                      <p:tavLst>
                                        <p:tav tm="0">
                                          <p:val>
                                            <p:strVal val="ppt_x"/>
                                          </p:val>
                                        </p:tav>
                                        <p:tav tm="100000">
                                          <p:val>
                                            <p:strVal val="1+ppt_w/2"/>
                                          </p:val>
                                        </p:tav>
                                      </p:tavLst>
                                    </p:anim>
                                    <p:anim calcmode="lin" valueType="num">
                                      <p:cBhvr additive="base">
                                        <p:cTn id="17" dur="2000"/>
                                        <p:tgtEl>
                                          <p:spTgt spid="64"/>
                                        </p:tgtEl>
                                        <p:attrNameLst>
                                          <p:attrName>ppt_y</p:attrName>
                                        </p:attrNameLst>
                                      </p:cBhvr>
                                      <p:tavLst>
                                        <p:tav tm="0">
                                          <p:val>
                                            <p:strVal val="ppt_y"/>
                                          </p:val>
                                        </p:tav>
                                        <p:tav tm="100000">
                                          <p:val>
                                            <p:strVal val="ppt_y"/>
                                          </p:val>
                                        </p:tav>
                                      </p:tavLst>
                                    </p:anim>
                                    <p:set>
                                      <p:cBhvr>
                                        <p:cTn id="18" dur="1" fill="hold">
                                          <p:stCondLst>
                                            <p:cond delay="1999"/>
                                          </p:stCondLst>
                                        </p:cTn>
                                        <p:tgtEl>
                                          <p:spTgt spid="64"/>
                                        </p:tgtEl>
                                        <p:attrNameLst>
                                          <p:attrName>style.visibility</p:attrName>
                                        </p:attrNameLst>
                                      </p:cBhvr>
                                      <p:to>
                                        <p:strVal val="hidden"/>
                                      </p:to>
                                    </p:set>
                                  </p:childTnLst>
                                </p:cTn>
                              </p:par>
                              <p:par>
                                <p:cTn id="19" presetID="2" presetClass="exit" presetSubtype="2" fill="hold" grpId="1" nodeType="withEffect">
                                  <p:stCondLst>
                                    <p:cond delay="0"/>
                                  </p:stCondLst>
                                  <p:childTnLst>
                                    <p:anim calcmode="lin" valueType="num">
                                      <p:cBhvr additive="base">
                                        <p:cTn id="20" dur="1000"/>
                                        <p:tgtEl>
                                          <p:spTgt spid="66"/>
                                        </p:tgtEl>
                                        <p:attrNameLst>
                                          <p:attrName>ppt_x</p:attrName>
                                        </p:attrNameLst>
                                      </p:cBhvr>
                                      <p:tavLst>
                                        <p:tav tm="0">
                                          <p:val>
                                            <p:strVal val="ppt_x"/>
                                          </p:val>
                                        </p:tav>
                                        <p:tav tm="100000">
                                          <p:val>
                                            <p:strVal val="1+ppt_w/2"/>
                                          </p:val>
                                        </p:tav>
                                      </p:tavLst>
                                    </p:anim>
                                    <p:anim calcmode="lin" valueType="num">
                                      <p:cBhvr additive="base">
                                        <p:cTn id="21" dur="1000"/>
                                        <p:tgtEl>
                                          <p:spTgt spid="66"/>
                                        </p:tgtEl>
                                        <p:attrNameLst>
                                          <p:attrName>ppt_y</p:attrName>
                                        </p:attrNameLst>
                                      </p:cBhvr>
                                      <p:tavLst>
                                        <p:tav tm="0">
                                          <p:val>
                                            <p:strVal val="ppt_y"/>
                                          </p:val>
                                        </p:tav>
                                        <p:tav tm="100000">
                                          <p:val>
                                            <p:strVal val="ppt_y"/>
                                          </p:val>
                                        </p:tav>
                                      </p:tavLst>
                                    </p:anim>
                                    <p:set>
                                      <p:cBhvr>
                                        <p:cTn id="22" dur="1" fill="hold">
                                          <p:stCondLst>
                                            <p:cond delay="999"/>
                                          </p:stCondLst>
                                        </p:cTn>
                                        <p:tgtEl>
                                          <p:spTgt spid="66"/>
                                        </p:tgtEl>
                                        <p:attrNameLst>
                                          <p:attrName>style.visibility</p:attrName>
                                        </p:attrNameLst>
                                      </p:cBhvr>
                                      <p:to>
                                        <p:strVal val="hidden"/>
                                      </p:to>
                                    </p:set>
                                  </p:childTnLst>
                                </p:cTn>
                              </p:par>
                              <p:par>
                                <p:cTn id="23" presetID="22" presetClass="entr" presetSubtype="2" fill="hold" nodeType="withEffect">
                                  <p:stCondLst>
                                    <p:cond delay="0"/>
                                  </p:stCondLst>
                                  <p:childTnLst>
                                    <p:set>
                                      <p:cBhvr>
                                        <p:cTn id="24" dur="1" fill="hold">
                                          <p:stCondLst>
                                            <p:cond delay="0"/>
                                          </p:stCondLst>
                                        </p:cTn>
                                        <p:tgtEl>
                                          <p:spTgt spid="65"/>
                                        </p:tgtEl>
                                        <p:attrNameLst>
                                          <p:attrName>style.visibility</p:attrName>
                                        </p:attrNameLst>
                                      </p:cBhvr>
                                      <p:to>
                                        <p:strVal val="visible"/>
                                      </p:to>
                                    </p:set>
                                    <p:animEffect transition="in" filter="wipe(right)">
                                      <p:cBhvr>
                                        <p:cTn id="25" dur="1000"/>
                                        <p:tgtEl>
                                          <p:spTgt spid="65"/>
                                        </p:tgtEl>
                                      </p:cBhvr>
                                    </p:animEffect>
                                  </p:childTnLst>
                                </p:cTn>
                              </p:par>
                              <p:par>
                                <p:cTn id="26" presetID="22" presetClass="entr" presetSubtype="2" fill="hold"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right)">
                                      <p:cBhvr>
                                        <p:cTn id="28" dur="1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xit" presetSubtype="2" fill="hold" nodeType="clickEffect">
                                  <p:stCondLst>
                                    <p:cond delay="0"/>
                                  </p:stCondLst>
                                  <p:childTnLst>
                                    <p:animEffect transition="out" filter="wipe(right)">
                                      <p:cBhvr>
                                        <p:cTn id="32" dur="1000"/>
                                        <p:tgtEl>
                                          <p:spTgt spid="19"/>
                                        </p:tgtEl>
                                      </p:cBhvr>
                                    </p:animEffect>
                                    <p:set>
                                      <p:cBhvr>
                                        <p:cTn id="33" dur="1" fill="hold">
                                          <p:stCondLst>
                                            <p:cond delay="999"/>
                                          </p:stCondLst>
                                        </p:cTn>
                                        <p:tgtEl>
                                          <p:spTgt spid="19"/>
                                        </p:tgtEl>
                                        <p:attrNameLst>
                                          <p:attrName>style.visibility</p:attrName>
                                        </p:attrNameLst>
                                      </p:cBhvr>
                                      <p:to>
                                        <p:strVal val="hidden"/>
                                      </p:to>
                                    </p:set>
                                  </p:childTnLst>
                                </p:cTn>
                              </p:par>
                              <p:par>
                                <p:cTn id="34" presetID="22" presetClass="exit" presetSubtype="4" fill="hold" grpId="0" nodeType="withEffect">
                                  <p:stCondLst>
                                    <p:cond delay="0"/>
                                  </p:stCondLst>
                                  <p:childTnLst>
                                    <p:animEffect transition="out" filter="wipe(down)">
                                      <p:cBhvr>
                                        <p:cTn id="35" dur="1000"/>
                                        <p:tgtEl>
                                          <p:spTgt spid="162"/>
                                        </p:tgtEl>
                                      </p:cBhvr>
                                    </p:animEffect>
                                    <p:set>
                                      <p:cBhvr>
                                        <p:cTn id="36" dur="1" fill="hold">
                                          <p:stCondLst>
                                            <p:cond delay="999"/>
                                          </p:stCondLst>
                                        </p:cTn>
                                        <p:tgtEl>
                                          <p:spTgt spid="162"/>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0" presetClass="path" presetSubtype="0" accel="50000" decel="50000" fill="hold" grpId="0" nodeType="clickEffect">
                                  <p:stCondLst>
                                    <p:cond delay="0"/>
                                  </p:stCondLst>
                                  <p:childTnLst>
                                    <p:animMotion origin="layout" path="M 0 0 L 0 0 C -0.00886 0.00138 -0.01406 0.00092 -0.0224 0.01111 C -0.02435 0.01342 -0.02474 0.01851 -0.02591 0.02222 C -0.02708 0.03148 -0.028 0.03703 -0.02865 0.04606 C -0.02969 0.05925 -0.02865 0.06967 -0.03672 0.07939 C -0.04076 0.08402 -0.0461 0.08495 -0.05091 0.08564 L -0.0849 0.0905 L -0.1099 0.08402 C -0.11732 0.08194 -0.12474 0.07893 -0.13216 0.07777 C -0.13464 0.07731 -0.18555 0.07453 -0.18581 0.07453 C -0.21953 0.07986 -0.2237 0.08333 -0.2625 0.07453 C -0.27292 0.07222 -0.28281 0.06597 -0.29284 0.0618 C -0.31471 0.04004 -0.32083 0.04004 -0.3349 -0.00163 C -0.34076 -0.01945 -0.33971 -0.04491 -0.34831 -0.0588 C -0.35156 -0.06413 -0.35417 -0.07084 -0.35807 -0.07477 C -0.36133 -0.07778 -0.39336 -0.10625 -0.40625 -0.1095 C -0.4211 -0.1132 -0.43607 -0.11482 -0.45091 -0.1176 C -0.4599 -0.12292 -0.45716 -0.12153 -0.475 -0.12547 C -0.48971 -0.12871 -0.50404 -0.12917 -0.51875 -0.1301 L -0.57318 -0.12709 C -0.58034 -0.12663 -0.58386 -0.12778 -0.58932 -0.12385 C -0.58998 -0.12338 -0.5905 -0.12292 -0.59102 -0.12223 L -0.59102 -0.12223 " pathEditMode="relative" ptsTypes="AAAAAAAAAAAAAAAAAAAAAAAA">
                                      <p:cBhvr>
                                        <p:cTn id="40" dur="1000" fill="hold"/>
                                        <p:tgtEl>
                                          <p:spTgt spid="77"/>
                                        </p:tgtEl>
                                        <p:attrNameLst>
                                          <p:attrName>ppt_x</p:attrName>
                                          <p:attrName>ppt_y</p:attrName>
                                        </p:attrNameLst>
                                      </p:cBhvr>
                                    </p:animMotion>
                                  </p:childTnLst>
                                </p:cTn>
                              </p:par>
                            </p:childTnLst>
                          </p:cTn>
                        </p:par>
                        <p:par>
                          <p:cTn id="41" fill="hold">
                            <p:stCondLst>
                              <p:cond delay="1000"/>
                            </p:stCondLst>
                            <p:childTnLst>
                              <p:par>
                                <p:cTn id="42" presetID="22" presetClass="entr" presetSubtype="8" fill="hold" grpId="0" nodeType="afterEffect">
                                  <p:stCondLst>
                                    <p:cond delay="0"/>
                                  </p:stCondLst>
                                  <p:childTnLst>
                                    <p:set>
                                      <p:cBhvr>
                                        <p:cTn id="43" dur="1" fill="hold">
                                          <p:stCondLst>
                                            <p:cond delay="0"/>
                                          </p:stCondLst>
                                        </p:cTn>
                                        <p:tgtEl>
                                          <p:spTgt spid="104"/>
                                        </p:tgtEl>
                                        <p:attrNameLst>
                                          <p:attrName>style.visibility</p:attrName>
                                        </p:attrNameLst>
                                      </p:cBhvr>
                                      <p:to>
                                        <p:strVal val="visible"/>
                                      </p:to>
                                    </p:set>
                                    <p:animEffect transition="in" filter="wipe(left)">
                                      <p:cBhvr>
                                        <p:cTn id="44" dur="2000"/>
                                        <p:tgtEl>
                                          <p:spTgt spid="104"/>
                                        </p:tgtEl>
                                      </p:cBhvr>
                                    </p:animEffect>
                                  </p:childTnLst>
                                </p:cTn>
                              </p:par>
                              <p:par>
                                <p:cTn id="45" presetID="2" presetClass="entr" presetSubtype="8" fill="hold" grpId="2" nodeType="withEffect">
                                  <p:stCondLst>
                                    <p:cond delay="250"/>
                                  </p:stCondLst>
                                  <p:childTnLst>
                                    <p:set>
                                      <p:cBhvr>
                                        <p:cTn id="46" dur="1" fill="hold">
                                          <p:stCondLst>
                                            <p:cond delay="0"/>
                                          </p:stCondLst>
                                        </p:cTn>
                                        <p:tgtEl>
                                          <p:spTgt spid="66"/>
                                        </p:tgtEl>
                                        <p:attrNameLst>
                                          <p:attrName>style.visibility</p:attrName>
                                        </p:attrNameLst>
                                      </p:cBhvr>
                                      <p:to>
                                        <p:strVal val="visible"/>
                                      </p:to>
                                    </p:set>
                                    <p:anim calcmode="lin" valueType="num">
                                      <p:cBhvr additive="base">
                                        <p:cTn id="47" dur="500" fill="hold"/>
                                        <p:tgtEl>
                                          <p:spTgt spid="66"/>
                                        </p:tgtEl>
                                        <p:attrNameLst>
                                          <p:attrName>ppt_x</p:attrName>
                                        </p:attrNameLst>
                                      </p:cBhvr>
                                      <p:tavLst>
                                        <p:tav tm="0">
                                          <p:val>
                                            <p:strVal val="0-#ppt_w/2"/>
                                          </p:val>
                                        </p:tav>
                                        <p:tav tm="100000">
                                          <p:val>
                                            <p:strVal val="#ppt_x"/>
                                          </p:val>
                                        </p:tav>
                                      </p:tavLst>
                                    </p:anim>
                                    <p:anim calcmode="lin" valueType="num">
                                      <p:cBhvr additive="base">
                                        <p:cTn id="48" dur="500" fill="hold"/>
                                        <p:tgtEl>
                                          <p:spTgt spid="66"/>
                                        </p:tgtEl>
                                        <p:attrNameLst>
                                          <p:attrName>ppt_y</p:attrName>
                                        </p:attrNameLst>
                                      </p:cBhvr>
                                      <p:tavLst>
                                        <p:tav tm="0">
                                          <p:val>
                                            <p:strVal val="#ppt_y"/>
                                          </p:val>
                                        </p:tav>
                                        <p:tav tm="100000">
                                          <p:val>
                                            <p:strVal val="#ppt_y"/>
                                          </p:val>
                                        </p:tav>
                                      </p:tavLst>
                                    </p:anim>
                                  </p:childTnLst>
                                </p:cTn>
                              </p:par>
                            </p:childTnLst>
                          </p:cTn>
                        </p:par>
                        <p:par>
                          <p:cTn id="49" fill="hold">
                            <p:stCondLst>
                              <p:cond delay="3000"/>
                            </p:stCondLst>
                            <p:childTnLst>
                              <p:par>
                                <p:cTn id="50" presetID="1" presetClass="exit" presetSubtype="0" fill="hold" grpId="3" nodeType="afterEffect">
                                  <p:stCondLst>
                                    <p:cond delay="0"/>
                                  </p:stCondLst>
                                  <p:childTnLst>
                                    <p:set>
                                      <p:cBhvr>
                                        <p:cTn id="51" dur="1" fill="hold">
                                          <p:stCondLst>
                                            <p:cond delay="0"/>
                                          </p:stCondLst>
                                        </p:cTn>
                                        <p:tgtEl>
                                          <p:spTgt spid="66"/>
                                        </p:tgtEl>
                                        <p:attrNameLst>
                                          <p:attrName>style.visibility</p:attrName>
                                        </p:attrNameLst>
                                      </p:cBhvr>
                                      <p:to>
                                        <p:strVal val="hidden"/>
                                      </p:to>
                                    </p:set>
                                  </p:childTnLst>
                                </p:cTn>
                              </p:par>
                            </p:childTnLst>
                          </p:cTn>
                        </p:par>
                        <p:par>
                          <p:cTn id="52" fill="hold">
                            <p:stCondLst>
                              <p:cond delay="3000"/>
                            </p:stCondLst>
                            <p:childTnLst>
                              <p:par>
                                <p:cTn id="53" presetID="1" presetClass="entr" presetSubtype="0" fill="hold" grpId="0" nodeType="afterEffect">
                                  <p:stCondLst>
                                    <p:cond delay="0"/>
                                  </p:stCondLst>
                                  <p:childTnLst>
                                    <p:set>
                                      <p:cBhvr>
                                        <p:cTn id="54" dur="1" fill="hold">
                                          <p:stCondLst>
                                            <p:cond delay="0"/>
                                          </p:stCondLst>
                                        </p:cTn>
                                        <p:tgtEl>
                                          <p:spTgt spid="10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6"/>
                                        </p:tgtEl>
                                        <p:attrNameLst>
                                          <p:attrName>style.visibility</p:attrName>
                                        </p:attrNameLst>
                                      </p:cBhvr>
                                      <p:to>
                                        <p:strVal val="visible"/>
                                      </p:to>
                                    </p:set>
                                  </p:childTnLst>
                                </p:cTn>
                              </p:par>
                            </p:childTnLst>
                          </p:cTn>
                        </p:par>
                        <p:par>
                          <p:cTn id="57" fill="hold">
                            <p:stCondLst>
                              <p:cond delay="3000"/>
                            </p:stCondLst>
                            <p:childTnLst>
                              <p:par>
                                <p:cTn id="58" presetID="0" presetClass="path" presetSubtype="0" accel="50000" decel="50000" fill="hold" grpId="0" nodeType="afterEffect">
                                  <p:stCondLst>
                                    <p:cond delay="0"/>
                                  </p:stCondLst>
                                  <p:childTnLst>
                                    <p:animMotion origin="layout" path="M 0 0 L 0 0 C -0.0026 0.00092 -0.00533 0.00139 -0.00794 0.00301 C -0.00872 0.00347 -0.00898 0.00555 -0.00976 0.00625 C -0.01054 0.00717 -0.01158 0.0074 -0.0125 0.00787 C -0.01302 0.00879 -0.01367 0.00995 -0.01419 0.01111 C -0.01484 0.0125 -0.01523 0.01435 -0.01601 0.01574 C -0.01679 0.01713 -0.01783 0.01782 -0.01875 0.01898 C -0.01992 0.02222 -0.02161 0.02477 -0.02226 0.02847 C -0.02343 0.03472 -0.02252 0.03217 -0.025 0.03657 C -0.02526 0.03796 -0.02539 0.03981 -0.02578 0.0412 C -0.02695 0.04467 -0.03072 0.04768 -0.03203 0.04907 C -0.03385 0.05115 -0.03554 0.05393 -0.0375 0.05555 C -0.03867 0.05671 -0.03984 0.0574 -0.04101 0.05879 C -0.04283 0.06064 -0.0444 0.06342 -0.04635 0.06504 L -0.05885 0.07615 C -0.06002 0.07731 -0.06132 0.07801 -0.0625 0.07939 C -0.06328 0.08055 -0.06419 0.08171 -0.0651 0.08264 C -0.06731 0.08449 -0.07109 0.08518 -0.07317 0.08588 C -0.07877 0.08472 -0.0845 0.08426 -0.0901 0.08264 C -0.0914 0.08217 -0.09244 0.08032 -0.09375 0.07939 C -0.09479 0.0787 -0.09609 0.07847 -0.09726 0.07777 C -0.1 0.07639 -0.1026 0.0743 -0.10533 0.07314 C -0.10976 0.07106 -0.10768 0.07222 -0.11158 0.0699 C -0.1263 0.0743 -0.1108 0.06921 -0.11966 0.07314 C -0.12109 0.07361 -0.12265 0.07407 -0.12408 0.07453 C -0.125 0.075 -0.12578 0.07592 -0.12669 0.07615 C -0.13203 0.07824 -0.13632 0.07824 -0.14192 0.07939 C -0.14427 0.07986 -0.14674 0.08055 -0.14908 0.08102 C -0.16458 0.08055 -0.18007 0.08055 -0.19557 0.07939 C -0.19974 0.07916 -0.20377 0.07708 -0.20807 0.07615 C -0.21341 0.075 -0.21875 0.0743 -0.22408 0.07314 C -0.23059 0.07152 -0.23711 0.06875 -0.24375 0.06828 L -0.26341 0.06666 C -0.26901 0.0662 -0.27474 0.06527 -0.28033 0.06504 L -0.33841 0.06342 C -0.34453 0.06273 -0.35507 0.0618 -0.36158 0.06041 C -0.36158 0.06041 -0.37721 0.05625 -0.38033 0.05555 C -0.38242 0.05509 -0.3845 0.05416 -0.38658 0.05393 L -0.39817 0.05231 C -0.41289 0.05069 -0.41132 0.05139 -0.42408 0.04907 C -0.45182 0.04444 -0.41927 0.05 -0.43658 0.04606 C -0.43958 0.04537 -0.44257 0.0449 -0.44557 0.04444 C -0.46328 0.03657 -0.44479 0.04421 -0.49205 0.0412 C -0.4944 0.04097 -0.49674 0.04027 -0.49908 0.03958 L -0.56341 0.0412 C -0.56432 0.0412 -0.56523 0.04282 -0.56614 0.04282 C -0.56966 0.04282 -0.5733 0.04166 -0.57682 0.0412 L -0.58033 0.03958 L -0.58033 0.03958 " pathEditMode="relative" ptsTypes="AAAAAAAAAAAAAAAAAAAAAAAAAAAAAAAAAAAAAAAAAAAAAAAAAA">
                                      <p:cBhvr>
                                        <p:cTn id="59" dur="2000" fill="hold"/>
                                        <p:tgtEl>
                                          <p:spTgt spid="78"/>
                                        </p:tgtEl>
                                        <p:attrNameLst>
                                          <p:attrName>ppt_x</p:attrName>
                                          <p:attrName>ppt_y</p:attrName>
                                        </p:attrNameLst>
                                      </p:cBhvr>
                                    </p:animMotion>
                                  </p:childTnLst>
                                </p:cTn>
                              </p:par>
                            </p:childTnLst>
                          </p:cTn>
                        </p:par>
                        <p:par>
                          <p:cTn id="60" fill="hold">
                            <p:stCondLst>
                              <p:cond delay="5000"/>
                            </p:stCondLst>
                            <p:childTnLst>
                              <p:par>
                                <p:cTn id="61" presetID="2" presetClass="entr" presetSubtype="8" fill="hold" grpId="3" nodeType="afterEffect">
                                  <p:stCondLst>
                                    <p:cond delay="0"/>
                                  </p:stCondLst>
                                  <p:childTnLst>
                                    <p:set>
                                      <p:cBhvr>
                                        <p:cTn id="62" dur="1" fill="hold">
                                          <p:stCondLst>
                                            <p:cond delay="0"/>
                                          </p:stCondLst>
                                        </p:cTn>
                                        <p:tgtEl>
                                          <p:spTgt spid="163"/>
                                        </p:tgtEl>
                                        <p:attrNameLst>
                                          <p:attrName>style.visibility</p:attrName>
                                        </p:attrNameLst>
                                      </p:cBhvr>
                                      <p:to>
                                        <p:strVal val="visible"/>
                                      </p:to>
                                    </p:set>
                                    <p:anim calcmode="lin" valueType="num">
                                      <p:cBhvr additive="base">
                                        <p:cTn id="63" dur="1000" fill="hold"/>
                                        <p:tgtEl>
                                          <p:spTgt spid="163"/>
                                        </p:tgtEl>
                                        <p:attrNameLst>
                                          <p:attrName>ppt_x</p:attrName>
                                        </p:attrNameLst>
                                      </p:cBhvr>
                                      <p:tavLst>
                                        <p:tav tm="0">
                                          <p:val>
                                            <p:strVal val="0-#ppt_w/2"/>
                                          </p:val>
                                        </p:tav>
                                        <p:tav tm="100000">
                                          <p:val>
                                            <p:strVal val="#ppt_x"/>
                                          </p:val>
                                        </p:tav>
                                      </p:tavLst>
                                    </p:anim>
                                    <p:anim calcmode="lin" valueType="num">
                                      <p:cBhvr additive="base">
                                        <p:cTn id="64" dur="1000" fill="hold"/>
                                        <p:tgtEl>
                                          <p:spTgt spid="163"/>
                                        </p:tgtEl>
                                        <p:attrNameLst>
                                          <p:attrName>ppt_y</p:attrName>
                                        </p:attrNameLst>
                                      </p:cBhvr>
                                      <p:tavLst>
                                        <p:tav tm="0">
                                          <p:val>
                                            <p:strVal val="#ppt_y"/>
                                          </p:val>
                                        </p:tav>
                                        <p:tav tm="100000">
                                          <p:val>
                                            <p:strVal val="#ppt_y"/>
                                          </p:val>
                                        </p:tav>
                                      </p:tavLst>
                                    </p:anim>
                                  </p:childTnLst>
                                </p:cTn>
                              </p:par>
                              <p:par>
                                <p:cTn id="65" presetID="0" presetClass="path" presetSubtype="0" accel="50000" decel="50000" fill="hold" grpId="1" nodeType="withEffect">
                                  <p:stCondLst>
                                    <p:cond delay="0"/>
                                  </p:stCondLst>
                                  <p:childTnLst>
                                    <p:animMotion origin="layout" path="M -0.00091 -0.00324 L -0.00091 -0.00301 C 0.0017 -0.00278 0.0043 -0.00209 0.00704 -0.00186 C 0.01355 -0.00093 0.0267 3.33333E-6 0.0267 0.00023 " pathEditMode="relative" rAng="0" ptsTypes="AAAA">
                                      <p:cBhvr>
                                        <p:cTn id="66" dur="2000" fill="hold"/>
                                        <p:tgtEl>
                                          <p:spTgt spid="105"/>
                                        </p:tgtEl>
                                        <p:attrNameLst>
                                          <p:attrName>ppt_x</p:attrName>
                                          <p:attrName>ppt_y</p:attrName>
                                        </p:attrNameLst>
                                      </p:cBhvr>
                                      <p:rCtr x="1380" y="162"/>
                                    </p:animMotion>
                                  </p:childTnLst>
                                </p:cTn>
                              </p:par>
                            </p:childTnLst>
                          </p:cTn>
                        </p:par>
                        <p:par>
                          <p:cTn id="67" fill="hold">
                            <p:stCondLst>
                              <p:cond delay="7000"/>
                            </p:stCondLst>
                            <p:childTnLst>
                              <p:par>
                                <p:cTn id="68" presetID="2" presetClass="exit" presetSubtype="2" fill="hold" grpId="0" nodeType="afterEffect">
                                  <p:stCondLst>
                                    <p:cond delay="0"/>
                                  </p:stCondLst>
                                  <p:childTnLst>
                                    <p:anim calcmode="lin" valueType="num">
                                      <p:cBhvr additive="base">
                                        <p:cTn id="69" dur="1000"/>
                                        <p:tgtEl>
                                          <p:spTgt spid="163"/>
                                        </p:tgtEl>
                                        <p:attrNameLst>
                                          <p:attrName>ppt_x</p:attrName>
                                        </p:attrNameLst>
                                      </p:cBhvr>
                                      <p:tavLst>
                                        <p:tav tm="0">
                                          <p:val>
                                            <p:strVal val="ppt_x"/>
                                          </p:val>
                                        </p:tav>
                                        <p:tav tm="100000">
                                          <p:val>
                                            <p:strVal val="1+ppt_w/2"/>
                                          </p:val>
                                        </p:tav>
                                      </p:tavLst>
                                    </p:anim>
                                    <p:anim calcmode="lin" valueType="num">
                                      <p:cBhvr additive="base">
                                        <p:cTn id="70" dur="1000"/>
                                        <p:tgtEl>
                                          <p:spTgt spid="163"/>
                                        </p:tgtEl>
                                        <p:attrNameLst>
                                          <p:attrName>ppt_y</p:attrName>
                                        </p:attrNameLst>
                                      </p:cBhvr>
                                      <p:tavLst>
                                        <p:tav tm="0">
                                          <p:val>
                                            <p:strVal val="ppt_y"/>
                                          </p:val>
                                        </p:tav>
                                        <p:tav tm="100000">
                                          <p:val>
                                            <p:strVal val="ppt_y"/>
                                          </p:val>
                                        </p:tav>
                                      </p:tavLst>
                                    </p:anim>
                                    <p:set>
                                      <p:cBhvr>
                                        <p:cTn id="71" dur="1" fill="hold">
                                          <p:stCondLst>
                                            <p:cond delay="999"/>
                                          </p:stCondLst>
                                        </p:cTn>
                                        <p:tgtEl>
                                          <p:spTgt spid="163"/>
                                        </p:tgtEl>
                                        <p:attrNameLst>
                                          <p:attrName>style.visibility</p:attrName>
                                        </p:attrNameLst>
                                      </p:cBhvr>
                                      <p:to>
                                        <p:strVal val="hidden"/>
                                      </p:to>
                                    </p:set>
                                  </p:childTnLst>
                                </p:cTn>
                              </p:par>
                              <p:par>
                                <p:cTn id="72" presetID="1" presetClass="entr" presetSubtype="0" fill="hold" grpId="0" nodeType="withEffect">
                                  <p:stCondLst>
                                    <p:cond delay="0"/>
                                  </p:stCondLst>
                                  <p:childTnLst>
                                    <p:set>
                                      <p:cBhvr>
                                        <p:cTn id="73" dur="1" fill="hold">
                                          <p:stCondLst>
                                            <p:cond delay="0"/>
                                          </p:stCondLst>
                                        </p:cTn>
                                        <p:tgtEl>
                                          <p:spTgt spid="164"/>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84">
                                            <p:bg/>
                                          </p:spTgt>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84">
                                            <p:txEl>
                                              <p:pRg st="0" end="0"/>
                                            </p:txEl>
                                          </p:spTgt>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84">
                                            <p:txEl>
                                              <p:pRg st="1" end="1"/>
                                            </p:txEl>
                                          </p:spTgt>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84">
                                            <p:txEl>
                                              <p:pRg st="2" end="2"/>
                                            </p:txEl>
                                          </p:spTgt>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84">
                                            <p:txEl>
                                              <p:pRg st="4" end="4"/>
                                            </p:txEl>
                                          </p:spTgt>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8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animBg="1"/>
      <p:bldP spid="163" grpId="3" animBg="1"/>
      <p:bldP spid="66" grpId="1" animBg="1"/>
      <p:bldP spid="66" grpId="2" animBg="1"/>
      <p:bldP spid="66" grpId="3" animBg="1"/>
      <p:bldP spid="66" grpId="4" animBg="1"/>
      <p:bldP spid="77" grpId="0" animBg="1"/>
      <p:bldP spid="78" grpId="0" animBg="1"/>
      <p:bldP spid="104" grpId="0" animBg="1"/>
      <p:bldP spid="105" grpId="0" animBg="1"/>
      <p:bldP spid="105" grpId="1" animBg="1"/>
      <p:bldP spid="106" grpId="0" animBg="1"/>
      <p:bldP spid="162" grpId="0" animBg="1"/>
      <p:bldP spid="164" grpId="0" animBg="1"/>
      <p:bldP spid="84"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ounded Rectangle 140">
            <a:extLst>
              <a:ext uri="{FF2B5EF4-FFF2-40B4-BE49-F238E27FC236}">
                <a16:creationId xmlns:a16="http://schemas.microsoft.com/office/drawing/2014/main" id="{870B9958-3EBE-E940-88C2-F700C7B4DA2C}"/>
              </a:ext>
            </a:extLst>
          </p:cNvPr>
          <p:cNvSpPr/>
          <p:nvPr/>
        </p:nvSpPr>
        <p:spPr>
          <a:xfrm>
            <a:off x="8787844" y="2848537"/>
            <a:ext cx="3276624" cy="1759561"/>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Oval 77">
            <a:extLst>
              <a:ext uri="{FF2B5EF4-FFF2-40B4-BE49-F238E27FC236}">
                <a16:creationId xmlns:a16="http://schemas.microsoft.com/office/drawing/2014/main" id="{9F955048-8654-461C-95F2-AD3A9C48343F}"/>
              </a:ext>
            </a:extLst>
          </p:cNvPr>
          <p:cNvSpPr/>
          <p:nvPr/>
        </p:nvSpPr>
        <p:spPr>
          <a:xfrm>
            <a:off x="9172422" y="3155182"/>
            <a:ext cx="168591" cy="175047"/>
          </a:xfrm>
          <a:prstGeom prst="ellipse">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ounded Rectangle 84">
            <a:extLst>
              <a:ext uri="{FF2B5EF4-FFF2-40B4-BE49-F238E27FC236}">
                <a16:creationId xmlns:a16="http://schemas.microsoft.com/office/drawing/2014/main" id="{245A8531-43DD-3340-A18D-FD0C47A86779}"/>
              </a:ext>
            </a:extLst>
          </p:cNvPr>
          <p:cNvSpPr/>
          <p:nvPr/>
        </p:nvSpPr>
        <p:spPr>
          <a:xfrm>
            <a:off x="127533" y="3221971"/>
            <a:ext cx="2153670"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ounded Rectangle 90">
            <a:extLst>
              <a:ext uri="{FF2B5EF4-FFF2-40B4-BE49-F238E27FC236}">
                <a16:creationId xmlns:a16="http://schemas.microsoft.com/office/drawing/2014/main" id="{17134AA1-DF8F-F84F-9ED2-049751F48DB1}"/>
              </a:ext>
            </a:extLst>
          </p:cNvPr>
          <p:cNvSpPr/>
          <p:nvPr/>
        </p:nvSpPr>
        <p:spPr>
          <a:xfrm>
            <a:off x="1149868" y="3301470"/>
            <a:ext cx="1087820" cy="535529"/>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a:extLst>
              <a:ext uri="{FF2B5EF4-FFF2-40B4-BE49-F238E27FC236}">
                <a16:creationId xmlns:a16="http://schemas.microsoft.com/office/drawing/2014/main" id="{AD5F3FF3-50BD-BD4E-996E-10614BCFFF0F}"/>
              </a:ext>
            </a:extLst>
          </p:cNvPr>
          <p:cNvSpPr/>
          <p:nvPr/>
        </p:nvSpPr>
        <p:spPr>
          <a:xfrm>
            <a:off x="2080790" y="3360453"/>
            <a:ext cx="134696" cy="4475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8C96BE-4CA1-43DE-BD26-AA9E20C8EE61}"/>
              </a:ext>
            </a:extLst>
          </p:cNvPr>
          <p:cNvSpPr>
            <a:spLocks noGrp="1"/>
          </p:cNvSpPr>
          <p:nvPr>
            <p:ph type="title"/>
          </p:nvPr>
        </p:nvSpPr>
        <p:spPr/>
        <p:txBody>
          <a:bodyPr/>
          <a:lstStyle/>
          <a:p>
            <a:r>
              <a:rPr lang="en-US" dirty="0"/>
              <a:t>RTS backend (1RMA) – no switch support.</a:t>
            </a:r>
          </a:p>
        </p:txBody>
      </p:sp>
      <p:sp>
        <p:nvSpPr>
          <p:cNvPr id="4" name="Rectangle 3">
            <a:extLst>
              <a:ext uri="{FF2B5EF4-FFF2-40B4-BE49-F238E27FC236}">
                <a16:creationId xmlns:a16="http://schemas.microsoft.com/office/drawing/2014/main" id="{3701CEA0-6AE5-49C7-9B25-BCB5281CB9A8}"/>
              </a:ext>
            </a:extLst>
          </p:cNvPr>
          <p:cNvSpPr/>
          <p:nvPr/>
        </p:nvSpPr>
        <p:spPr bwMode="auto">
          <a:xfrm>
            <a:off x="4376148" y="1871395"/>
            <a:ext cx="3590962" cy="3562272"/>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grpSp>
        <p:nvGrpSpPr>
          <p:cNvPr id="9" name="Group 8">
            <a:extLst>
              <a:ext uri="{FF2B5EF4-FFF2-40B4-BE49-F238E27FC236}">
                <a16:creationId xmlns:a16="http://schemas.microsoft.com/office/drawing/2014/main" id="{70FAF1BC-5B82-49B7-AF51-D9E0556D9933}"/>
              </a:ext>
            </a:extLst>
          </p:cNvPr>
          <p:cNvGrpSpPr/>
          <p:nvPr/>
        </p:nvGrpSpPr>
        <p:grpSpPr>
          <a:xfrm>
            <a:off x="7335168" y="3460677"/>
            <a:ext cx="631939" cy="413468"/>
            <a:chOff x="7259541" y="4015409"/>
            <a:chExt cx="631939" cy="413468"/>
          </a:xfrm>
        </p:grpSpPr>
        <p:sp>
          <p:nvSpPr>
            <p:cNvPr id="5" name="Rectangle 4">
              <a:extLst>
                <a:ext uri="{FF2B5EF4-FFF2-40B4-BE49-F238E27FC236}">
                  <a16:creationId xmlns:a16="http://schemas.microsoft.com/office/drawing/2014/main" id="{FCFDA2D3-DF97-4847-AEEE-E84DA441A9FB}"/>
                </a:ext>
              </a:extLst>
            </p:cNvPr>
            <p:cNvSpPr/>
            <p:nvPr/>
          </p:nvSpPr>
          <p:spPr>
            <a:xfrm>
              <a:off x="7259541" y="4015409"/>
              <a:ext cx="631939" cy="4134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86A554A7-1A4E-42E6-AD49-54B645524D53}"/>
                </a:ext>
              </a:extLst>
            </p:cNvPr>
            <p:cNvCxnSpPr>
              <a:stCxn id="5" idx="0"/>
              <a:endCxn id="5" idx="2"/>
            </p:cNvCxnSpPr>
            <p:nvPr/>
          </p:nvCxnSpPr>
          <p:spPr>
            <a:xfrm>
              <a:off x="7575511" y="4015409"/>
              <a:ext cx="0" cy="413468"/>
            </a:xfrm>
            <a:prstGeom prst="line">
              <a:avLst/>
            </a:prstGeom>
          </p:spPr>
          <p:style>
            <a:lnRef idx="1">
              <a:schemeClr val="dk1"/>
            </a:lnRef>
            <a:fillRef idx="0">
              <a:schemeClr val="dk1"/>
            </a:fillRef>
            <a:effectRef idx="0">
              <a:schemeClr val="dk1"/>
            </a:effectRef>
            <a:fontRef idx="minor">
              <a:schemeClr val="tx1"/>
            </a:fontRef>
          </p:style>
        </p:cxnSp>
      </p:grpSp>
      <p:cxnSp>
        <p:nvCxnSpPr>
          <p:cNvPr id="10" name="Straight Connector 9">
            <a:extLst>
              <a:ext uri="{FF2B5EF4-FFF2-40B4-BE49-F238E27FC236}">
                <a16:creationId xmlns:a16="http://schemas.microsoft.com/office/drawing/2014/main" id="{C8D737D8-08C6-406D-8722-6051169CC4F5}"/>
              </a:ext>
            </a:extLst>
          </p:cNvPr>
          <p:cNvCxnSpPr>
            <a:cxnSpLocks/>
          </p:cNvCxnSpPr>
          <p:nvPr/>
        </p:nvCxnSpPr>
        <p:spPr bwMode="auto">
          <a:xfrm>
            <a:off x="7967107" y="3652531"/>
            <a:ext cx="79134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0" name="Straight Connector 29">
            <a:extLst>
              <a:ext uri="{FF2B5EF4-FFF2-40B4-BE49-F238E27FC236}">
                <a16:creationId xmlns:a16="http://schemas.microsoft.com/office/drawing/2014/main" id="{AE47172A-6A65-4D70-A857-B9C573233C7F}"/>
              </a:ext>
            </a:extLst>
          </p:cNvPr>
          <p:cNvCxnSpPr>
            <a:cxnSpLocks/>
          </p:cNvCxnSpPr>
          <p:nvPr/>
        </p:nvCxnSpPr>
        <p:spPr bwMode="auto">
          <a:xfrm>
            <a:off x="2222479" y="3584246"/>
            <a:ext cx="2153669"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2" name="Oval 31">
            <a:extLst>
              <a:ext uri="{FF2B5EF4-FFF2-40B4-BE49-F238E27FC236}">
                <a16:creationId xmlns:a16="http://schemas.microsoft.com/office/drawing/2014/main" id="{6353FE4B-78EB-49B4-8779-F0BAEE88FF2E}"/>
              </a:ext>
            </a:extLst>
          </p:cNvPr>
          <p:cNvSpPr/>
          <p:nvPr/>
        </p:nvSpPr>
        <p:spPr bwMode="auto">
          <a:xfrm>
            <a:off x="1972658" y="4703842"/>
            <a:ext cx="259762" cy="230885"/>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cxnSp>
        <p:nvCxnSpPr>
          <p:cNvPr id="33" name="Straight Connector 32">
            <a:extLst>
              <a:ext uri="{FF2B5EF4-FFF2-40B4-BE49-F238E27FC236}">
                <a16:creationId xmlns:a16="http://schemas.microsoft.com/office/drawing/2014/main" id="{4DDFE2DD-B26F-4F4D-8BF0-BD7736D85DD1}"/>
              </a:ext>
            </a:extLst>
          </p:cNvPr>
          <p:cNvCxnSpPr>
            <a:cxnSpLocks/>
          </p:cNvCxnSpPr>
          <p:nvPr/>
        </p:nvCxnSpPr>
        <p:spPr bwMode="auto">
          <a:xfrm>
            <a:off x="2232420" y="4819285"/>
            <a:ext cx="2153669"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4" name="Oval 33">
            <a:extLst>
              <a:ext uri="{FF2B5EF4-FFF2-40B4-BE49-F238E27FC236}">
                <a16:creationId xmlns:a16="http://schemas.microsoft.com/office/drawing/2014/main" id="{5D61D2A4-0FF5-43D8-80EB-2BFB39CB2F6E}"/>
              </a:ext>
            </a:extLst>
          </p:cNvPr>
          <p:cNvSpPr/>
          <p:nvPr/>
        </p:nvSpPr>
        <p:spPr bwMode="auto">
          <a:xfrm>
            <a:off x="1952393" y="2257827"/>
            <a:ext cx="259762" cy="230885"/>
          </a:xfrm>
          <a:prstGeom prst="ellipse">
            <a:avLst/>
          </a:prstGeom>
          <a:solidFill>
            <a:srgbClr val="C00000"/>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C00000"/>
              </a:solidFill>
              <a:latin typeface="Arial" charset="0"/>
            </a:endParaRPr>
          </a:p>
        </p:txBody>
      </p:sp>
      <p:cxnSp>
        <p:nvCxnSpPr>
          <p:cNvPr id="35" name="Straight Connector 34">
            <a:extLst>
              <a:ext uri="{FF2B5EF4-FFF2-40B4-BE49-F238E27FC236}">
                <a16:creationId xmlns:a16="http://schemas.microsoft.com/office/drawing/2014/main" id="{86F5348D-CC59-469A-A463-7A5AA6FD8C06}"/>
              </a:ext>
            </a:extLst>
          </p:cNvPr>
          <p:cNvCxnSpPr>
            <a:cxnSpLocks/>
          </p:cNvCxnSpPr>
          <p:nvPr/>
        </p:nvCxnSpPr>
        <p:spPr bwMode="auto">
          <a:xfrm>
            <a:off x="2212155" y="2387701"/>
            <a:ext cx="2153669"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77" name="Oval 76">
            <a:extLst>
              <a:ext uri="{FF2B5EF4-FFF2-40B4-BE49-F238E27FC236}">
                <a16:creationId xmlns:a16="http://schemas.microsoft.com/office/drawing/2014/main" id="{1F52E5CA-7427-4FA0-BDE6-B64989A9C76E}"/>
              </a:ext>
            </a:extLst>
          </p:cNvPr>
          <p:cNvSpPr/>
          <p:nvPr/>
        </p:nvSpPr>
        <p:spPr>
          <a:xfrm>
            <a:off x="9172604" y="2994215"/>
            <a:ext cx="168591" cy="175047"/>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00" dirty="0">
              <a:solidFill>
                <a:schemeClr val="bg1"/>
              </a:solidFill>
            </a:endParaRPr>
          </a:p>
        </p:txBody>
      </p:sp>
      <p:sp>
        <p:nvSpPr>
          <p:cNvPr id="79" name="Oval 78">
            <a:extLst>
              <a:ext uri="{FF2B5EF4-FFF2-40B4-BE49-F238E27FC236}">
                <a16:creationId xmlns:a16="http://schemas.microsoft.com/office/drawing/2014/main" id="{1A164C5C-A14C-4BD9-9E0D-BD19902B30E2}"/>
              </a:ext>
            </a:extLst>
          </p:cNvPr>
          <p:cNvSpPr/>
          <p:nvPr/>
        </p:nvSpPr>
        <p:spPr>
          <a:xfrm>
            <a:off x="9172240" y="3322286"/>
            <a:ext cx="168591" cy="175047"/>
          </a:xfrm>
          <a:prstGeom prst="ellipse">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031C6DA5-E618-4541-BFB1-01293F0C1A23}"/>
              </a:ext>
            </a:extLst>
          </p:cNvPr>
          <p:cNvSpPr/>
          <p:nvPr/>
        </p:nvSpPr>
        <p:spPr>
          <a:xfrm>
            <a:off x="9172058" y="3483253"/>
            <a:ext cx="168591" cy="175047"/>
          </a:xfrm>
          <a:prstGeom prst="ellipse">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B9B16F42-2188-45BD-A95D-432077455A8E}"/>
              </a:ext>
            </a:extLst>
          </p:cNvPr>
          <p:cNvSpPr/>
          <p:nvPr/>
        </p:nvSpPr>
        <p:spPr>
          <a:xfrm>
            <a:off x="9171876" y="3656494"/>
            <a:ext cx="168591" cy="175047"/>
          </a:xfrm>
          <a:prstGeom prst="ellipse">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1CAC2A8D-FC0B-476B-A4C8-3A784228415C}"/>
              </a:ext>
            </a:extLst>
          </p:cNvPr>
          <p:cNvSpPr/>
          <p:nvPr/>
        </p:nvSpPr>
        <p:spPr>
          <a:xfrm>
            <a:off x="9171694" y="3835872"/>
            <a:ext cx="168591" cy="175047"/>
          </a:xfrm>
          <a:prstGeom prst="ellipse">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1AE4DCAC-2B6C-4186-A1E7-788A8557BE1B}"/>
              </a:ext>
            </a:extLst>
          </p:cNvPr>
          <p:cNvSpPr/>
          <p:nvPr/>
        </p:nvSpPr>
        <p:spPr>
          <a:xfrm>
            <a:off x="9171512" y="4002976"/>
            <a:ext cx="168591" cy="175047"/>
          </a:xfrm>
          <a:prstGeom prst="ellipse">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084FE4A1-BC32-49B1-B405-74AF4DB278F3}"/>
              </a:ext>
            </a:extLst>
          </p:cNvPr>
          <p:cNvSpPr/>
          <p:nvPr/>
        </p:nvSpPr>
        <p:spPr bwMode="auto">
          <a:xfrm>
            <a:off x="8755498" y="3546724"/>
            <a:ext cx="259762" cy="230885"/>
          </a:xfrm>
          <a:prstGeom prst="ellips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C00000"/>
              </a:solidFill>
              <a:latin typeface="Arial" charset="0"/>
            </a:endParaRPr>
          </a:p>
        </p:txBody>
      </p:sp>
      <p:sp>
        <p:nvSpPr>
          <p:cNvPr id="106" name="Rectangle 105">
            <a:extLst>
              <a:ext uri="{FF2B5EF4-FFF2-40B4-BE49-F238E27FC236}">
                <a16:creationId xmlns:a16="http://schemas.microsoft.com/office/drawing/2014/main" id="{2E623B42-4EC2-4F62-8F37-B7993F724A61}"/>
              </a:ext>
            </a:extLst>
          </p:cNvPr>
          <p:cNvSpPr/>
          <p:nvPr/>
        </p:nvSpPr>
        <p:spPr>
          <a:xfrm>
            <a:off x="9447685" y="2913623"/>
            <a:ext cx="317961" cy="41346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E0595EAE-99D9-A443-A46C-C6992D7DBD93}"/>
              </a:ext>
            </a:extLst>
          </p:cNvPr>
          <p:cNvSpPr/>
          <p:nvPr/>
        </p:nvSpPr>
        <p:spPr>
          <a:xfrm>
            <a:off x="222444" y="3301470"/>
            <a:ext cx="817095" cy="52542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TCP</a:t>
            </a:r>
          </a:p>
        </p:txBody>
      </p:sp>
      <p:cxnSp>
        <p:nvCxnSpPr>
          <p:cNvPr id="89" name="Straight Arrow Connector 88">
            <a:extLst>
              <a:ext uri="{FF2B5EF4-FFF2-40B4-BE49-F238E27FC236}">
                <a16:creationId xmlns:a16="http://schemas.microsoft.com/office/drawing/2014/main" id="{78D396C6-805D-674D-91B6-5D6BFFFB69C1}"/>
              </a:ext>
            </a:extLst>
          </p:cNvPr>
          <p:cNvCxnSpPr>
            <a:cxnSpLocks/>
            <a:stCxn id="87" idx="3"/>
            <a:endCxn id="91" idx="1"/>
          </p:cNvCxnSpPr>
          <p:nvPr/>
        </p:nvCxnSpPr>
        <p:spPr>
          <a:xfrm>
            <a:off x="1039539" y="3564184"/>
            <a:ext cx="110329" cy="50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F195E066-2835-6E40-80F8-55D11E85BAD0}"/>
              </a:ext>
            </a:extLst>
          </p:cNvPr>
          <p:cNvCxnSpPr>
            <a:cxnSpLocks/>
            <a:stCxn id="91" idx="3"/>
          </p:cNvCxnSpPr>
          <p:nvPr/>
        </p:nvCxnSpPr>
        <p:spPr>
          <a:xfrm>
            <a:off x="2237689" y="3569235"/>
            <a:ext cx="435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AE5CD2F7-308E-124F-A748-DBB7651C1E85}"/>
              </a:ext>
            </a:extLst>
          </p:cNvPr>
          <p:cNvSpPr txBox="1"/>
          <p:nvPr/>
        </p:nvSpPr>
        <p:spPr>
          <a:xfrm>
            <a:off x="1141387" y="3250246"/>
            <a:ext cx="361766" cy="461665"/>
          </a:xfrm>
          <a:prstGeom prst="rect">
            <a:avLst/>
          </a:prstGeom>
          <a:noFill/>
        </p:spPr>
        <p:txBody>
          <a:bodyPr wrap="none" rtlCol="0">
            <a:spAutoFit/>
          </a:bodyPr>
          <a:lstStyle/>
          <a:p>
            <a:pPr algn="ctr"/>
            <a:r>
              <a:rPr lang="en-US" sz="1200" dirty="0">
                <a:solidFill>
                  <a:schemeClr val="bg1"/>
                </a:solidFill>
              </a:rPr>
              <a:t>EQ</a:t>
            </a:r>
          </a:p>
          <a:p>
            <a:pPr algn="ctr"/>
            <a:r>
              <a:rPr lang="en-US" sz="1200" dirty="0">
                <a:solidFill>
                  <a:schemeClr val="bg1"/>
                </a:solidFill>
              </a:rPr>
              <a:t>IF</a:t>
            </a:r>
          </a:p>
        </p:txBody>
      </p:sp>
      <p:sp>
        <p:nvSpPr>
          <p:cNvPr id="110" name="Rectangle 109">
            <a:extLst>
              <a:ext uri="{FF2B5EF4-FFF2-40B4-BE49-F238E27FC236}">
                <a16:creationId xmlns:a16="http://schemas.microsoft.com/office/drawing/2014/main" id="{C255D0A9-2370-D74D-9627-577550C0C8BD}"/>
              </a:ext>
            </a:extLst>
          </p:cNvPr>
          <p:cNvSpPr/>
          <p:nvPr/>
        </p:nvSpPr>
        <p:spPr>
          <a:xfrm>
            <a:off x="1479473" y="3355544"/>
            <a:ext cx="134696" cy="4475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4C902662-5B00-C44F-A6C3-88263E8B5396}"/>
              </a:ext>
            </a:extLst>
          </p:cNvPr>
          <p:cNvSpPr/>
          <p:nvPr/>
        </p:nvSpPr>
        <p:spPr>
          <a:xfrm>
            <a:off x="1626296" y="3355544"/>
            <a:ext cx="134696" cy="447586"/>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F125F1F1-E9F7-5747-9E2C-C90BF83163E2}"/>
              </a:ext>
            </a:extLst>
          </p:cNvPr>
          <p:cNvSpPr/>
          <p:nvPr/>
        </p:nvSpPr>
        <p:spPr>
          <a:xfrm>
            <a:off x="1773118" y="3355544"/>
            <a:ext cx="134696" cy="447586"/>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3A462A28-4AE4-954C-9B33-76F2C3C23946}"/>
              </a:ext>
            </a:extLst>
          </p:cNvPr>
          <p:cNvSpPr/>
          <p:nvPr/>
        </p:nvSpPr>
        <p:spPr>
          <a:xfrm>
            <a:off x="1919941" y="3355544"/>
            <a:ext cx="134696" cy="447586"/>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8BD9598A-9E73-704E-AF2A-B575396F8806}"/>
              </a:ext>
            </a:extLst>
          </p:cNvPr>
          <p:cNvSpPr/>
          <p:nvPr/>
        </p:nvSpPr>
        <p:spPr>
          <a:xfrm>
            <a:off x="2077153" y="3353115"/>
            <a:ext cx="134696" cy="447586"/>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a:extLst>
              <a:ext uri="{FF2B5EF4-FFF2-40B4-BE49-F238E27FC236}">
                <a16:creationId xmlns:a16="http://schemas.microsoft.com/office/drawing/2014/main" id="{24E00BD2-1F1A-4342-B93A-381A2F8AC025}"/>
              </a:ext>
            </a:extLst>
          </p:cNvPr>
          <p:cNvSpPr/>
          <p:nvPr/>
        </p:nvSpPr>
        <p:spPr bwMode="auto">
          <a:xfrm>
            <a:off x="1962717" y="4706928"/>
            <a:ext cx="259762" cy="230885"/>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116" name="Rounded Rectangle 115">
            <a:extLst>
              <a:ext uri="{FF2B5EF4-FFF2-40B4-BE49-F238E27FC236}">
                <a16:creationId xmlns:a16="http://schemas.microsoft.com/office/drawing/2014/main" id="{67B57405-4CC6-F741-A2FD-9D590F953C5F}"/>
              </a:ext>
            </a:extLst>
          </p:cNvPr>
          <p:cNvSpPr/>
          <p:nvPr/>
        </p:nvSpPr>
        <p:spPr>
          <a:xfrm>
            <a:off x="127533" y="4474527"/>
            <a:ext cx="2153670"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4AD8FCF2-18BB-E44F-99E7-2B2F7922F367}"/>
              </a:ext>
            </a:extLst>
          </p:cNvPr>
          <p:cNvSpPr/>
          <p:nvPr/>
        </p:nvSpPr>
        <p:spPr>
          <a:xfrm>
            <a:off x="222444" y="4554026"/>
            <a:ext cx="817095" cy="52542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TCP</a:t>
            </a:r>
          </a:p>
        </p:txBody>
      </p:sp>
      <p:cxnSp>
        <p:nvCxnSpPr>
          <p:cNvPr id="118" name="Straight Arrow Connector 117">
            <a:extLst>
              <a:ext uri="{FF2B5EF4-FFF2-40B4-BE49-F238E27FC236}">
                <a16:creationId xmlns:a16="http://schemas.microsoft.com/office/drawing/2014/main" id="{0A76C617-FF4A-1240-9FD7-51FEB22465F0}"/>
              </a:ext>
            </a:extLst>
          </p:cNvPr>
          <p:cNvCxnSpPr>
            <a:cxnSpLocks/>
            <a:stCxn id="117" idx="3"/>
            <a:endCxn id="120" idx="1"/>
          </p:cNvCxnSpPr>
          <p:nvPr/>
        </p:nvCxnSpPr>
        <p:spPr>
          <a:xfrm>
            <a:off x="1039539" y="4816740"/>
            <a:ext cx="110329" cy="50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9561D03C-8523-C344-B060-F02AA15027C1}"/>
              </a:ext>
            </a:extLst>
          </p:cNvPr>
          <p:cNvCxnSpPr>
            <a:cxnSpLocks/>
            <a:stCxn id="120" idx="3"/>
          </p:cNvCxnSpPr>
          <p:nvPr/>
        </p:nvCxnSpPr>
        <p:spPr>
          <a:xfrm>
            <a:off x="2237689" y="4821791"/>
            <a:ext cx="435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0" name="Rounded Rectangle 119">
            <a:extLst>
              <a:ext uri="{FF2B5EF4-FFF2-40B4-BE49-F238E27FC236}">
                <a16:creationId xmlns:a16="http://schemas.microsoft.com/office/drawing/2014/main" id="{CD5D86B2-A41E-F54C-BB69-D3DD2FF16410}"/>
              </a:ext>
            </a:extLst>
          </p:cNvPr>
          <p:cNvSpPr/>
          <p:nvPr/>
        </p:nvSpPr>
        <p:spPr>
          <a:xfrm>
            <a:off x="1149868" y="4554026"/>
            <a:ext cx="1087820" cy="535529"/>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a:extLst>
              <a:ext uri="{FF2B5EF4-FFF2-40B4-BE49-F238E27FC236}">
                <a16:creationId xmlns:a16="http://schemas.microsoft.com/office/drawing/2014/main" id="{245437B6-0660-BE47-ABFC-45F5E82432C9}"/>
              </a:ext>
            </a:extLst>
          </p:cNvPr>
          <p:cNvSpPr txBox="1"/>
          <p:nvPr/>
        </p:nvSpPr>
        <p:spPr>
          <a:xfrm>
            <a:off x="1141387" y="4502802"/>
            <a:ext cx="361766" cy="461665"/>
          </a:xfrm>
          <a:prstGeom prst="rect">
            <a:avLst/>
          </a:prstGeom>
          <a:noFill/>
        </p:spPr>
        <p:txBody>
          <a:bodyPr wrap="none" rtlCol="0">
            <a:spAutoFit/>
          </a:bodyPr>
          <a:lstStyle/>
          <a:p>
            <a:pPr algn="ctr"/>
            <a:r>
              <a:rPr lang="en-US" sz="1200" dirty="0">
                <a:solidFill>
                  <a:schemeClr val="bg1"/>
                </a:solidFill>
              </a:rPr>
              <a:t>EQ</a:t>
            </a:r>
          </a:p>
          <a:p>
            <a:pPr algn="ctr"/>
            <a:r>
              <a:rPr lang="en-US" sz="1200" dirty="0">
                <a:solidFill>
                  <a:schemeClr val="bg1"/>
                </a:solidFill>
              </a:rPr>
              <a:t>IF</a:t>
            </a:r>
          </a:p>
        </p:txBody>
      </p:sp>
      <p:sp>
        <p:nvSpPr>
          <p:cNvPr id="123" name="Rectangle 122">
            <a:extLst>
              <a:ext uri="{FF2B5EF4-FFF2-40B4-BE49-F238E27FC236}">
                <a16:creationId xmlns:a16="http://schemas.microsoft.com/office/drawing/2014/main" id="{55D0E2BE-F4E4-1448-AC15-E53DA92CD40C}"/>
              </a:ext>
            </a:extLst>
          </p:cNvPr>
          <p:cNvSpPr/>
          <p:nvPr/>
        </p:nvSpPr>
        <p:spPr>
          <a:xfrm>
            <a:off x="1479473" y="4608100"/>
            <a:ext cx="134696" cy="4475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837438EE-F8DD-D349-A21A-0F8287ECDA8E}"/>
              </a:ext>
            </a:extLst>
          </p:cNvPr>
          <p:cNvSpPr/>
          <p:nvPr/>
        </p:nvSpPr>
        <p:spPr>
          <a:xfrm>
            <a:off x="1626296" y="4608100"/>
            <a:ext cx="134696" cy="447586"/>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E08CDCBD-48FC-3549-A93F-6F3C1A6E3617}"/>
              </a:ext>
            </a:extLst>
          </p:cNvPr>
          <p:cNvSpPr/>
          <p:nvPr/>
        </p:nvSpPr>
        <p:spPr>
          <a:xfrm>
            <a:off x="1773118" y="4608100"/>
            <a:ext cx="134696" cy="447586"/>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a:extLst>
              <a:ext uri="{FF2B5EF4-FFF2-40B4-BE49-F238E27FC236}">
                <a16:creationId xmlns:a16="http://schemas.microsoft.com/office/drawing/2014/main" id="{7DEBEA8A-2351-5047-92BE-74CD48710700}"/>
              </a:ext>
            </a:extLst>
          </p:cNvPr>
          <p:cNvSpPr/>
          <p:nvPr/>
        </p:nvSpPr>
        <p:spPr>
          <a:xfrm>
            <a:off x="2057402" y="4614742"/>
            <a:ext cx="134696" cy="4475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732C9AA1-2DA0-C549-8F7C-DF3523E0A4E3}"/>
              </a:ext>
            </a:extLst>
          </p:cNvPr>
          <p:cNvSpPr/>
          <p:nvPr/>
        </p:nvSpPr>
        <p:spPr>
          <a:xfrm>
            <a:off x="1919941" y="4608100"/>
            <a:ext cx="134696" cy="447586"/>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B45B4F27-B2F7-AF4D-9766-BE4E66AE99B3}"/>
              </a:ext>
            </a:extLst>
          </p:cNvPr>
          <p:cNvSpPr/>
          <p:nvPr/>
        </p:nvSpPr>
        <p:spPr>
          <a:xfrm>
            <a:off x="2066764" y="4608100"/>
            <a:ext cx="134696" cy="447586"/>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5B898185-FB8B-984F-9EF0-1324167E30D2}"/>
              </a:ext>
            </a:extLst>
          </p:cNvPr>
          <p:cNvSpPr/>
          <p:nvPr/>
        </p:nvSpPr>
        <p:spPr bwMode="auto">
          <a:xfrm>
            <a:off x="1901673" y="2256944"/>
            <a:ext cx="259762" cy="230885"/>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129" name="Rounded Rectangle 128">
            <a:extLst>
              <a:ext uri="{FF2B5EF4-FFF2-40B4-BE49-F238E27FC236}">
                <a16:creationId xmlns:a16="http://schemas.microsoft.com/office/drawing/2014/main" id="{D008EE9A-8A66-DC45-AAE8-B762684BB64F}"/>
              </a:ext>
            </a:extLst>
          </p:cNvPr>
          <p:cNvSpPr/>
          <p:nvPr/>
        </p:nvSpPr>
        <p:spPr>
          <a:xfrm>
            <a:off x="66489" y="2024543"/>
            <a:ext cx="2153670"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Rectangle 129">
            <a:extLst>
              <a:ext uri="{FF2B5EF4-FFF2-40B4-BE49-F238E27FC236}">
                <a16:creationId xmlns:a16="http://schemas.microsoft.com/office/drawing/2014/main" id="{DDE01C70-E675-AD45-A32E-6BD8AB0E1485}"/>
              </a:ext>
            </a:extLst>
          </p:cNvPr>
          <p:cNvSpPr/>
          <p:nvPr/>
        </p:nvSpPr>
        <p:spPr>
          <a:xfrm>
            <a:off x="161400" y="2104042"/>
            <a:ext cx="817095" cy="52542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RDMA</a:t>
            </a:r>
          </a:p>
        </p:txBody>
      </p:sp>
      <p:cxnSp>
        <p:nvCxnSpPr>
          <p:cNvPr id="131" name="Straight Arrow Connector 130">
            <a:extLst>
              <a:ext uri="{FF2B5EF4-FFF2-40B4-BE49-F238E27FC236}">
                <a16:creationId xmlns:a16="http://schemas.microsoft.com/office/drawing/2014/main" id="{55B7800F-DE0B-E341-AE7B-EF45474D3BA0}"/>
              </a:ext>
            </a:extLst>
          </p:cNvPr>
          <p:cNvCxnSpPr>
            <a:cxnSpLocks/>
            <a:stCxn id="130" idx="3"/>
            <a:endCxn id="133" idx="1"/>
          </p:cNvCxnSpPr>
          <p:nvPr/>
        </p:nvCxnSpPr>
        <p:spPr>
          <a:xfrm>
            <a:off x="978495" y="2366756"/>
            <a:ext cx="110329" cy="50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a:extLst>
              <a:ext uri="{FF2B5EF4-FFF2-40B4-BE49-F238E27FC236}">
                <a16:creationId xmlns:a16="http://schemas.microsoft.com/office/drawing/2014/main" id="{C9E6705B-189A-7C4C-AE6F-1BF0B11004A0}"/>
              </a:ext>
            </a:extLst>
          </p:cNvPr>
          <p:cNvCxnSpPr>
            <a:cxnSpLocks/>
            <a:stCxn id="133" idx="3"/>
          </p:cNvCxnSpPr>
          <p:nvPr/>
        </p:nvCxnSpPr>
        <p:spPr>
          <a:xfrm>
            <a:off x="2176645" y="2371807"/>
            <a:ext cx="435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3" name="Rounded Rectangle 132">
            <a:extLst>
              <a:ext uri="{FF2B5EF4-FFF2-40B4-BE49-F238E27FC236}">
                <a16:creationId xmlns:a16="http://schemas.microsoft.com/office/drawing/2014/main" id="{F5DFC8C6-6DF6-D34A-B5F2-2CCE419F353B}"/>
              </a:ext>
            </a:extLst>
          </p:cNvPr>
          <p:cNvSpPr/>
          <p:nvPr/>
        </p:nvSpPr>
        <p:spPr>
          <a:xfrm>
            <a:off x="1088824" y="2104042"/>
            <a:ext cx="1087820" cy="535529"/>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TextBox 133">
            <a:extLst>
              <a:ext uri="{FF2B5EF4-FFF2-40B4-BE49-F238E27FC236}">
                <a16:creationId xmlns:a16="http://schemas.microsoft.com/office/drawing/2014/main" id="{49031D1F-9FD3-1445-9876-BC536E12CC44}"/>
              </a:ext>
            </a:extLst>
          </p:cNvPr>
          <p:cNvSpPr txBox="1"/>
          <p:nvPr/>
        </p:nvSpPr>
        <p:spPr>
          <a:xfrm>
            <a:off x="1080343" y="2052818"/>
            <a:ext cx="361766" cy="461665"/>
          </a:xfrm>
          <a:prstGeom prst="rect">
            <a:avLst/>
          </a:prstGeom>
          <a:noFill/>
        </p:spPr>
        <p:txBody>
          <a:bodyPr wrap="none" rtlCol="0">
            <a:spAutoFit/>
          </a:bodyPr>
          <a:lstStyle/>
          <a:p>
            <a:pPr algn="ctr"/>
            <a:r>
              <a:rPr lang="en-US" sz="1200" dirty="0">
                <a:solidFill>
                  <a:schemeClr val="bg1"/>
                </a:solidFill>
              </a:rPr>
              <a:t>EQ</a:t>
            </a:r>
          </a:p>
          <a:p>
            <a:pPr algn="ctr"/>
            <a:r>
              <a:rPr lang="en-US" sz="1200" dirty="0">
                <a:solidFill>
                  <a:schemeClr val="bg1"/>
                </a:solidFill>
              </a:rPr>
              <a:t>IF</a:t>
            </a:r>
          </a:p>
        </p:txBody>
      </p:sp>
      <p:grpSp>
        <p:nvGrpSpPr>
          <p:cNvPr id="135" name="Group 134">
            <a:extLst>
              <a:ext uri="{FF2B5EF4-FFF2-40B4-BE49-F238E27FC236}">
                <a16:creationId xmlns:a16="http://schemas.microsoft.com/office/drawing/2014/main" id="{E0E2A0DF-0BD8-E141-968C-B16D1F45F62D}"/>
              </a:ext>
            </a:extLst>
          </p:cNvPr>
          <p:cNvGrpSpPr/>
          <p:nvPr/>
        </p:nvGrpSpPr>
        <p:grpSpPr>
          <a:xfrm>
            <a:off x="1418429" y="2158116"/>
            <a:ext cx="721987" cy="447586"/>
            <a:chOff x="2662616" y="3069167"/>
            <a:chExt cx="591766" cy="330200"/>
          </a:xfrm>
        </p:grpSpPr>
        <p:sp>
          <p:nvSpPr>
            <p:cNvPr id="136" name="Rectangle 135">
              <a:extLst>
                <a:ext uri="{FF2B5EF4-FFF2-40B4-BE49-F238E27FC236}">
                  <a16:creationId xmlns:a16="http://schemas.microsoft.com/office/drawing/2014/main" id="{81FB8ACD-B561-D64F-8A35-2C4C87546FA5}"/>
                </a:ext>
              </a:extLst>
            </p:cNvPr>
            <p:cNvSpPr/>
            <p:nvPr/>
          </p:nvSpPr>
          <p:spPr>
            <a:xfrm>
              <a:off x="2662616"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2032CA6A-7688-144E-BB09-9DCD0B7B7BF8}"/>
                </a:ext>
              </a:extLst>
            </p:cNvPr>
            <p:cNvSpPr/>
            <p:nvPr/>
          </p:nvSpPr>
          <p:spPr>
            <a:xfrm>
              <a:off x="2782957"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5645B1E7-B9E6-6040-9889-953CD62EB2C3}"/>
                </a:ext>
              </a:extLst>
            </p:cNvPr>
            <p:cNvSpPr/>
            <p:nvPr/>
          </p:nvSpPr>
          <p:spPr>
            <a:xfrm>
              <a:off x="2903298"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486A0849-C345-0141-82DE-45811FE2610D}"/>
                </a:ext>
              </a:extLst>
            </p:cNvPr>
            <p:cNvSpPr/>
            <p:nvPr/>
          </p:nvSpPr>
          <p:spPr>
            <a:xfrm>
              <a:off x="3023639"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B65ACB0C-B3E3-C846-BD5C-581D0B91FD5A}"/>
                </a:ext>
              </a:extLst>
            </p:cNvPr>
            <p:cNvSpPr/>
            <p:nvPr/>
          </p:nvSpPr>
          <p:spPr>
            <a:xfrm>
              <a:off x="3143980"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A703F2A5-77E5-FE42-AF53-CBE428B40A19}"/>
              </a:ext>
            </a:extLst>
          </p:cNvPr>
          <p:cNvSpPr txBox="1"/>
          <p:nvPr/>
        </p:nvSpPr>
        <p:spPr>
          <a:xfrm>
            <a:off x="8882070" y="4274102"/>
            <a:ext cx="1213794" cy="369332"/>
          </a:xfrm>
          <a:prstGeom prst="rect">
            <a:avLst/>
          </a:prstGeom>
          <a:noFill/>
        </p:spPr>
        <p:txBody>
          <a:bodyPr wrap="none" rtlCol="0">
            <a:spAutoFit/>
          </a:bodyPr>
          <a:lstStyle/>
          <a:p>
            <a:r>
              <a:rPr lang="en-GB" dirty="0"/>
              <a:t>Pull Queue</a:t>
            </a:r>
          </a:p>
        </p:txBody>
      </p:sp>
      <p:sp>
        <p:nvSpPr>
          <p:cNvPr id="142" name="Rounded Rectangle 141">
            <a:extLst>
              <a:ext uri="{FF2B5EF4-FFF2-40B4-BE49-F238E27FC236}">
                <a16:creationId xmlns:a16="http://schemas.microsoft.com/office/drawing/2014/main" id="{8D90549A-3E1C-4248-8A0A-AF8450CE57AF}"/>
              </a:ext>
            </a:extLst>
          </p:cNvPr>
          <p:cNvSpPr/>
          <p:nvPr/>
        </p:nvSpPr>
        <p:spPr>
          <a:xfrm>
            <a:off x="9530532" y="3341665"/>
            <a:ext cx="1277224" cy="8288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4" name="Group 143">
            <a:extLst>
              <a:ext uri="{FF2B5EF4-FFF2-40B4-BE49-F238E27FC236}">
                <a16:creationId xmlns:a16="http://schemas.microsoft.com/office/drawing/2014/main" id="{5D1F38BA-42A8-2840-B940-2203FAE39CB0}"/>
              </a:ext>
            </a:extLst>
          </p:cNvPr>
          <p:cNvGrpSpPr/>
          <p:nvPr/>
        </p:nvGrpSpPr>
        <p:grpSpPr>
          <a:xfrm>
            <a:off x="9930298" y="3365181"/>
            <a:ext cx="802138" cy="239197"/>
            <a:chOff x="5757530" y="3069167"/>
            <a:chExt cx="591766" cy="330200"/>
          </a:xfrm>
        </p:grpSpPr>
        <p:sp>
          <p:nvSpPr>
            <p:cNvPr id="145" name="Rectangle 144">
              <a:extLst>
                <a:ext uri="{FF2B5EF4-FFF2-40B4-BE49-F238E27FC236}">
                  <a16:creationId xmlns:a16="http://schemas.microsoft.com/office/drawing/2014/main" id="{B1A53109-9964-874C-AC8B-CEC80C572619}"/>
                </a:ext>
              </a:extLst>
            </p:cNvPr>
            <p:cNvSpPr/>
            <p:nvPr/>
          </p:nvSpPr>
          <p:spPr>
            <a:xfrm>
              <a:off x="5757530"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F68946F-843F-6947-8DAE-55CE75879E21}"/>
                </a:ext>
              </a:extLst>
            </p:cNvPr>
            <p:cNvSpPr/>
            <p:nvPr/>
          </p:nvSpPr>
          <p:spPr>
            <a:xfrm>
              <a:off x="5877871"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146">
              <a:extLst>
                <a:ext uri="{FF2B5EF4-FFF2-40B4-BE49-F238E27FC236}">
                  <a16:creationId xmlns:a16="http://schemas.microsoft.com/office/drawing/2014/main" id="{9F910470-51E8-AE4E-8D8B-EF070CB885B1}"/>
                </a:ext>
              </a:extLst>
            </p:cNvPr>
            <p:cNvSpPr/>
            <p:nvPr/>
          </p:nvSpPr>
          <p:spPr>
            <a:xfrm>
              <a:off x="5998212"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a:extLst>
                <a:ext uri="{FF2B5EF4-FFF2-40B4-BE49-F238E27FC236}">
                  <a16:creationId xmlns:a16="http://schemas.microsoft.com/office/drawing/2014/main" id="{B893133B-F06B-F748-920E-4B0E827657A6}"/>
                </a:ext>
              </a:extLst>
            </p:cNvPr>
            <p:cNvSpPr/>
            <p:nvPr/>
          </p:nvSpPr>
          <p:spPr>
            <a:xfrm>
              <a:off x="6118553"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a:extLst>
                <a:ext uri="{FF2B5EF4-FFF2-40B4-BE49-F238E27FC236}">
                  <a16:creationId xmlns:a16="http://schemas.microsoft.com/office/drawing/2014/main" id="{EEDFAA57-A29E-D24B-8265-4A20917BCC78}"/>
                </a:ext>
              </a:extLst>
            </p:cNvPr>
            <p:cNvSpPr/>
            <p:nvPr/>
          </p:nvSpPr>
          <p:spPr>
            <a:xfrm>
              <a:off x="6238894"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0" name="Group 149">
            <a:extLst>
              <a:ext uri="{FF2B5EF4-FFF2-40B4-BE49-F238E27FC236}">
                <a16:creationId xmlns:a16="http://schemas.microsoft.com/office/drawing/2014/main" id="{3761D36C-4EA6-CD40-84DA-EC3D81DCBCA5}"/>
              </a:ext>
            </a:extLst>
          </p:cNvPr>
          <p:cNvGrpSpPr/>
          <p:nvPr/>
        </p:nvGrpSpPr>
        <p:grpSpPr>
          <a:xfrm>
            <a:off x="9927640" y="3626020"/>
            <a:ext cx="802138" cy="229532"/>
            <a:chOff x="6789168" y="3069167"/>
            <a:chExt cx="591766" cy="330200"/>
          </a:xfrm>
        </p:grpSpPr>
        <p:sp>
          <p:nvSpPr>
            <p:cNvPr id="151" name="Rectangle 150">
              <a:extLst>
                <a:ext uri="{FF2B5EF4-FFF2-40B4-BE49-F238E27FC236}">
                  <a16:creationId xmlns:a16="http://schemas.microsoft.com/office/drawing/2014/main" id="{180B6722-2CF5-BB49-A238-E6224E440497}"/>
                </a:ext>
              </a:extLst>
            </p:cNvPr>
            <p:cNvSpPr/>
            <p:nvPr/>
          </p:nvSpPr>
          <p:spPr>
            <a:xfrm>
              <a:off x="6789168"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a:extLst>
                <a:ext uri="{FF2B5EF4-FFF2-40B4-BE49-F238E27FC236}">
                  <a16:creationId xmlns:a16="http://schemas.microsoft.com/office/drawing/2014/main" id="{5D455B50-91E9-CC48-89A2-CD930E31F1A5}"/>
                </a:ext>
              </a:extLst>
            </p:cNvPr>
            <p:cNvSpPr/>
            <p:nvPr/>
          </p:nvSpPr>
          <p:spPr>
            <a:xfrm>
              <a:off x="6909509"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a:extLst>
                <a:ext uri="{FF2B5EF4-FFF2-40B4-BE49-F238E27FC236}">
                  <a16:creationId xmlns:a16="http://schemas.microsoft.com/office/drawing/2014/main" id="{38A5DC1E-B4D5-AF48-9F67-B3505CCCD3DE}"/>
                </a:ext>
              </a:extLst>
            </p:cNvPr>
            <p:cNvSpPr/>
            <p:nvPr/>
          </p:nvSpPr>
          <p:spPr>
            <a:xfrm>
              <a:off x="7029850"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a:extLst>
                <a:ext uri="{FF2B5EF4-FFF2-40B4-BE49-F238E27FC236}">
                  <a16:creationId xmlns:a16="http://schemas.microsoft.com/office/drawing/2014/main" id="{6AD4124D-47FD-1D4F-9F86-EAC6070FEE7B}"/>
                </a:ext>
              </a:extLst>
            </p:cNvPr>
            <p:cNvSpPr/>
            <p:nvPr/>
          </p:nvSpPr>
          <p:spPr>
            <a:xfrm>
              <a:off x="7150191"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a:extLst>
                <a:ext uri="{FF2B5EF4-FFF2-40B4-BE49-F238E27FC236}">
                  <a16:creationId xmlns:a16="http://schemas.microsoft.com/office/drawing/2014/main" id="{76EB051B-5611-E644-869E-4BE84D961E26}"/>
                </a:ext>
              </a:extLst>
            </p:cNvPr>
            <p:cNvSpPr/>
            <p:nvPr/>
          </p:nvSpPr>
          <p:spPr>
            <a:xfrm>
              <a:off x="7270532"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2" name="Rectangle 171">
            <a:extLst>
              <a:ext uri="{FF2B5EF4-FFF2-40B4-BE49-F238E27FC236}">
                <a16:creationId xmlns:a16="http://schemas.microsoft.com/office/drawing/2014/main" id="{AB450ABB-A8EF-D34C-BCA7-4E689C17BC76}"/>
              </a:ext>
            </a:extLst>
          </p:cNvPr>
          <p:cNvSpPr/>
          <p:nvPr/>
        </p:nvSpPr>
        <p:spPr>
          <a:xfrm>
            <a:off x="1667182" y="4583169"/>
            <a:ext cx="555282" cy="506386"/>
          </a:xfrm>
          <a:prstGeom prst="rect">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RTS</a:t>
            </a:r>
          </a:p>
          <a:p>
            <a:pPr algn="ctr"/>
            <a:r>
              <a:rPr lang="en-GB" b="1" dirty="0"/>
              <a:t>4</a:t>
            </a:r>
          </a:p>
        </p:txBody>
      </p:sp>
      <p:sp>
        <p:nvSpPr>
          <p:cNvPr id="157" name="TextBox 156">
            <a:extLst>
              <a:ext uri="{FF2B5EF4-FFF2-40B4-BE49-F238E27FC236}">
                <a16:creationId xmlns:a16="http://schemas.microsoft.com/office/drawing/2014/main" id="{B638E3E2-604C-564F-8FC6-7C76BF5FD372}"/>
              </a:ext>
            </a:extLst>
          </p:cNvPr>
          <p:cNvSpPr txBox="1"/>
          <p:nvPr/>
        </p:nvSpPr>
        <p:spPr>
          <a:xfrm>
            <a:off x="9488967" y="3521866"/>
            <a:ext cx="519750" cy="461665"/>
          </a:xfrm>
          <a:prstGeom prst="rect">
            <a:avLst/>
          </a:prstGeom>
          <a:noFill/>
        </p:spPr>
        <p:txBody>
          <a:bodyPr wrap="square" rtlCol="0">
            <a:spAutoFit/>
          </a:bodyPr>
          <a:lstStyle/>
          <a:p>
            <a:pPr algn="ctr"/>
            <a:r>
              <a:rPr lang="en-US" sz="1200" dirty="0">
                <a:solidFill>
                  <a:schemeClr val="bg1"/>
                </a:solidFill>
              </a:rPr>
              <a:t>EQ</a:t>
            </a:r>
          </a:p>
          <a:p>
            <a:pPr algn="ctr"/>
            <a:r>
              <a:rPr lang="en-US" sz="1200" dirty="0">
                <a:solidFill>
                  <a:schemeClr val="bg1"/>
                </a:solidFill>
              </a:rPr>
              <a:t>IF</a:t>
            </a:r>
          </a:p>
        </p:txBody>
      </p:sp>
      <p:sp>
        <p:nvSpPr>
          <p:cNvPr id="158" name="Rectangle 157">
            <a:extLst>
              <a:ext uri="{FF2B5EF4-FFF2-40B4-BE49-F238E27FC236}">
                <a16:creationId xmlns:a16="http://schemas.microsoft.com/office/drawing/2014/main" id="{D462734E-95F3-214D-B12F-00A5577917BA}"/>
              </a:ext>
            </a:extLst>
          </p:cNvPr>
          <p:cNvSpPr/>
          <p:nvPr/>
        </p:nvSpPr>
        <p:spPr>
          <a:xfrm>
            <a:off x="10899497" y="3458564"/>
            <a:ext cx="1037381" cy="255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TCP</a:t>
            </a:r>
          </a:p>
        </p:txBody>
      </p:sp>
      <p:sp>
        <p:nvSpPr>
          <p:cNvPr id="159" name="Rectangle 158">
            <a:extLst>
              <a:ext uri="{FF2B5EF4-FFF2-40B4-BE49-F238E27FC236}">
                <a16:creationId xmlns:a16="http://schemas.microsoft.com/office/drawing/2014/main" id="{58F225B0-E69F-4748-8511-8283E6F6FD97}"/>
              </a:ext>
            </a:extLst>
          </p:cNvPr>
          <p:cNvSpPr/>
          <p:nvPr/>
        </p:nvSpPr>
        <p:spPr>
          <a:xfrm>
            <a:off x="10898899" y="3748736"/>
            <a:ext cx="1037381" cy="264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RDMA</a:t>
            </a:r>
          </a:p>
        </p:txBody>
      </p:sp>
      <p:sp>
        <p:nvSpPr>
          <p:cNvPr id="143" name="Rectangle 142">
            <a:extLst>
              <a:ext uri="{FF2B5EF4-FFF2-40B4-BE49-F238E27FC236}">
                <a16:creationId xmlns:a16="http://schemas.microsoft.com/office/drawing/2014/main" id="{763180DD-647E-E943-BAF6-7B00DECA2D04}"/>
              </a:ext>
            </a:extLst>
          </p:cNvPr>
          <p:cNvSpPr/>
          <p:nvPr/>
        </p:nvSpPr>
        <p:spPr>
          <a:xfrm>
            <a:off x="1992670" y="2168388"/>
            <a:ext cx="134696" cy="44758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3" name="Group 172">
            <a:extLst>
              <a:ext uri="{FF2B5EF4-FFF2-40B4-BE49-F238E27FC236}">
                <a16:creationId xmlns:a16="http://schemas.microsoft.com/office/drawing/2014/main" id="{AA7FB619-B33C-5B4B-BE7C-6B1CC755EA5C}"/>
              </a:ext>
            </a:extLst>
          </p:cNvPr>
          <p:cNvGrpSpPr/>
          <p:nvPr/>
        </p:nvGrpSpPr>
        <p:grpSpPr>
          <a:xfrm>
            <a:off x="6697017" y="3460677"/>
            <a:ext cx="631939" cy="413468"/>
            <a:chOff x="7259541" y="4015409"/>
            <a:chExt cx="631939" cy="413468"/>
          </a:xfrm>
        </p:grpSpPr>
        <p:sp>
          <p:nvSpPr>
            <p:cNvPr id="174" name="Rectangle 173">
              <a:extLst>
                <a:ext uri="{FF2B5EF4-FFF2-40B4-BE49-F238E27FC236}">
                  <a16:creationId xmlns:a16="http://schemas.microsoft.com/office/drawing/2014/main" id="{FF15D82F-AC52-A546-80E4-F26DDC099D5C}"/>
                </a:ext>
              </a:extLst>
            </p:cNvPr>
            <p:cNvSpPr/>
            <p:nvPr/>
          </p:nvSpPr>
          <p:spPr>
            <a:xfrm>
              <a:off x="7259541" y="4015409"/>
              <a:ext cx="631939" cy="4134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5" name="Straight Connector 174">
              <a:extLst>
                <a:ext uri="{FF2B5EF4-FFF2-40B4-BE49-F238E27FC236}">
                  <a16:creationId xmlns:a16="http://schemas.microsoft.com/office/drawing/2014/main" id="{F7B4FA7E-CF62-DF43-B1FB-40FCA260F817}"/>
                </a:ext>
              </a:extLst>
            </p:cNvPr>
            <p:cNvCxnSpPr>
              <a:stCxn id="174" idx="0"/>
              <a:endCxn id="174" idx="2"/>
            </p:cNvCxnSpPr>
            <p:nvPr/>
          </p:nvCxnSpPr>
          <p:spPr>
            <a:xfrm>
              <a:off x="7575511" y="4015409"/>
              <a:ext cx="0" cy="413468"/>
            </a:xfrm>
            <a:prstGeom prst="line">
              <a:avLst/>
            </a:prstGeom>
          </p:spPr>
          <p:style>
            <a:lnRef idx="1">
              <a:schemeClr val="dk1"/>
            </a:lnRef>
            <a:fillRef idx="0">
              <a:schemeClr val="dk1"/>
            </a:fillRef>
            <a:effectRef idx="0">
              <a:schemeClr val="dk1"/>
            </a:effectRef>
            <a:fontRef idx="minor">
              <a:schemeClr val="tx1"/>
            </a:fontRef>
          </p:style>
        </p:cxnSp>
      </p:grpSp>
      <p:sp>
        <p:nvSpPr>
          <p:cNvPr id="3" name="Slide Number Placeholder 2">
            <a:extLst>
              <a:ext uri="{FF2B5EF4-FFF2-40B4-BE49-F238E27FC236}">
                <a16:creationId xmlns:a16="http://schemas.microsoft.com/office/drawing/2014/main" id="{05E1C56C-588E-0147-81E0-F4193B4536C4}"/>
              </a:ext>
            </a:extLst>
          </p:cNvPr>
          <p:cNvSpPr>
            <a:spLocks noGrp="1"/>
          </p:cNvSpPr>
          <p:nvPr>
            <p:ph type="sldNum" sz="quarter" idx="12"/>
          </p:nvPr>
        </p:nvSpPr>
        <p:spPr/>
        <p:txBody>
          <a:bodyPr/>
          <a:lstStyle/>
          <a:p>
            <a:fld id="{B1BB7663-3ADD-2249-8069-6FDC7EF13D3C}" type="slidenum">
              <a:rPr lang="en-GB" smtClean="0"/>
              <a:t>14</a:t>
            </a:fld>
            <a:endParaRPr lang="en-GB"/>
          </a:p>
        </p:txBody>
      </p:sp>
      <p:grpSp>
        <p:nvGrpSpPr>
          <p:cNvPr id="166" name="Group 165">
            <a:extLst>
              <a:ext uri="{FF2B5EF4-FFF2-40B4-BE49-F238E27FC236}">
                <a16:creationId xmlns:a16="http://schemas.microsoft.com/office/drawing/2014/main" id="{EA10506A-D3DC-7947-8F19-D41FD9A863F4}"/>
              </a:ext>
            </a:extLst>
          </p:cNvPr>
          <p:cNvGrpSpPr/>
          <p:nvPr/>
        </p:nvGrpSpPr>
        <p:grpSpPr>
          <a:xfrm>
            <a:off x="9928515" y="3882920"/>
            <a:ext cx="802138" cy="229532"/>
            <a:chOff x="6789168" y="3069167"/>
            <a:chExt cx="591766" cy="330200"/>
          </a:xfrm>
        </p:grpSpPr>
        <p:sp>
          <p:nvSpPr>
            <p:cNvPr id="167" name="Rectangle 166">
              <a:extLst>
                <a:ext uri="{FF2B5EF4-FFF2-40B4-BE49-F238E27FC236}">
                  <a16:creationId xmlns:a16="http://schemas.microsoft.com/office/drawing/2014/main" id="{87F1A2C2-29A1-034E-B551-C804BC1AAACE}"/>
                </a:ext>
              </a:extLst>
            </p:cNvPr>
            <p:cNvSpPr/>
            <p:nvPr/>
          </p:nvSpPr>
          <p:spPr>
            <a:xfrm>
              <a:off x="6789168"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a:extLst>
                <a:ext uri="{FF2B5EF4-FFF2-40B4-BE49-F238E27FC236}">
                  <a16:creationId xmlns:a16="http://schemas.microsoft.com/office/drawing/2014/main" id="{5DE5EB12-94C5-D847-8A17-6FC8E12C0727}"/>
                </a:ext>
              </a:extLst>
            </p:cNvPr>
            <p:cNvSpPr/>
            <p:nvPr/>
          </p:nvSpPr>
          <p:spPr>
            <a:xfrm>
              <a:off x="6909509"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a:extLst>
                <a:ext uri="{FF2B5EF4-FFF2-40B4-BE49-F238E27FC236}">
                  <a16:creationId xmlns:a16="http://schemas.microsoft.com/office/drawing/2014/main" id="{32334210-FF93-6F48-8EE2-4D05F14CF9C3}"/>
                </a:ext>
              </a:extLst>
            </p:cNvPr>
            <p:cNvSpPr/>
            <p:nvPr/>
          </p:nvSpPr>
          <p:spPr>
            <a:xfrm>
              <a:off x="7029850"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a:extLst>
                <a:ext uri="{FF2B5EF4-FFF2-40B4-BE49-F238E27FC236}">
                  <a16:creationId xmlns:a16="http://schemas.microsoft.com/office/drawing/2014/main" id="{E1C719BC-CE0A-4247-8032-74947A49E462}"/>
                </a:ext>
              </a:extLst>
            </p:cNvPr>
            <p:cNvSpPr/>
            <p:nvPr/>
          </p:nvSpPr>
          <p:spPr>
            <a:xfrm>
              <a:off x="7150191"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a:extLst>
                <a:ext uri="{FF2B5EF4-FFF2-40B4-BE49-F238E27FC236}">
                  <a16:creationId xmlns:a16="http://schemas.microsoft.com/office/drawing/2014/main" id="{BBAF6B56-0CF3-6847-B57B-FA285386AD23}"/>
                </a:ext>
              </a:extLst>
            </p:cNvPr>
            <p:cNvSpPr/>
            <p:nvPr/>
          </p:nvSpPr>
          <p:spPr>
            <a:xfrm>
              <a:off x="7270532" y="3069167"/>
              <a:ext cx="110402" cy="33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2" name="Rounded Rectangle 161">
            <a:extLst>
              <a:ext uri="{FF2B5EF4-FFF2-40B4-BE49-F238E27FC236}">
                <a16:creationId xmlns:a16="http://schemas.microsoft.com/office/drawing/2014/main" id="{42A0D979-64FC-E14B-BFBC-8DF2D3E627B1}"/>
              </a:ext>
            </a:extLst>
          </p:cNvPr>
          <p:cNvSpPr/>
          <p:nvPr/>
        </p:nvSpPr>
        <p:spPr>
          <a:xfrm>
            <a:off x="9011782" y="2921159"/>
            <a:ext cx="472040" cy="1326174"/>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Rectangle 164">
            <a:extLst>
              <a:ext uri="{FF2B5EF4-FFF2-40B4-BE49-F238E27FC236}">
                <a16:creationId xmlns:a16="http://schemas.microsoft.com/office/drawing/2014/main" id="{33B7B594-976D-DC42-BAB0-8ECB6D088968}"/>
              </a:ext>
            </a:extLst>
          </p:cNvPr>
          <p:cNvSpPr/>
          <p:nvPr/>
        </p:nvSpPr>
        <p:spPr>
          <a:xfrm>
            <a:off x="1660093" y="3310990"/>
            <a:ext cx="555282" cy="506386"/>
          </a:xfrm>
          <a:prstGeom prst="rect">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RTS</a:t>
            </a:r>
          </a:p>
          <a:p>
            <a:pPr algn="ctr"/>
            <a:r>
              <a:rPr lang="en-GB" b="1" dirty="0"/>
              <a:t>4</a:t>
            </a:r>
          </a:p>
        </p:txBody>
      </p:sp>
      <p:sp>
        <p:nvSpPr>
          <p:cNvPr id="6" name="Rectangle 5">
            <a:extLst>
              <a:ext uri="{FF2B5EF4-FFF2-40B4-BE49-F238E27FC236}">
                <a16:creationId xmlns:a16="http://schemas.microsoft.com/office/drawing/2014/main" id="{C96B00D6-3581-FA40-9D31-E6EFFE726680}"/>
              </a:ext>
            </a:extLst>
          </p:cNvPr>
          <p:cNvSpPr/>
          <p:nvPr/>
        </p:nvSpPr>
        <p:spPr>
          <a:xfrm>
            <a:off x="1593615" y="2125391"/>
            <a:ext cx="555282" cy="50638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RTS</a:t>
            </a:r>
          </a:p>
          <a:p>
            <a:pPr algn="ctr"/>
            <a:r>
              <a:rPr lang="en-GB" b="1" dirty="0"/>
              <a:t>1</a:t>
            </a:r>
          </a:p>
        </p:txBody>
      </p:sp>
    </p:spTree>
    <p:extLst>
      <p:ext uri="{BB962C8B-B14F-4D97-AF65-F5344CB8AC3E}">
        <p14:creationId xmlns:p14="http://schemas.microsoft.com/office/powerpoint/2010/main" val="428678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1" nodeType="clickEffect">
                                  <p:stCondLst>
                                    <p:cond delay="0"/>
                                  </p:stCondLst>
                                  <p:childTnLst>
                                    <p:animMotion origin="layout" path="M 4.375E-6 7.40741E-7 L 4.375E-6 0.00023 L 0.06809 0.00393 C 0.07981 0.00486 0.09153 0.00671 0.10338 0.00787 C 0.11197 0.0088 0.1207 0.00926 0.12942 0.00995 C 0.17187 0.00602 0.15963 0.00602 0.22721 0.01412 C 0.22994 0.01435 0.23242 0.01667 0.23515 0.01805 C 0.25091 0.04606 0.24908 0.04097 0.26471 0.0787 C 0.27617 0.10625 0.2414 0.04954 0.27942 0.11505 C 0.28606 0.12639 0.29362 0.13565 0.30104 0.14537 C 0.30195 0.14653 0.30338 0.14653 0.30442 0.14722 C 0.30638 0.14861 0.30833 0.14977 0.31015 0.15139 C 0.31849 0.15856 0.32578 0.17222 0.33515 0.17361 C 0.36471 0.17801 0.34427 0.1743 0.39648 0.18773 L 0.45559 0.18565 C 0.46276 0.18565 0.46992 0.18657 0.47721 0.18773 C 0.47838 0.18796 0.47942 0.18958 0.48059 0.18958 C 0.48932 0.19097 0.49804 0.19097 0.50664 0.19167 L 0.52721 0.19375 C 0.53203 0.19421 0.53697 0.1956 0.54192 0.19583 C 0.55364 0.1963 0.56536 0.19583 0.57708 0.19583 L 0.57708 0.19606 " pathEditMode="relative" rAng="0" ptsTypes="AAAAAAAAAAAAAAAAAAAAAA">
                                      <p:cBhvr>
                                        <p:cTn id="14" dur="2000" fill="hold"/>
                                        <p:tgtEl>
                                          <p:spTgt spid="6"/>
                                        </p:tgtEl>
                                        <p:attrNameLst>
                                          <p:attrName>ppt_x</p:attrName>
                                          <p:attrName>ppt_y</p:attrName>
                                        </p:attrNameLst>
                                      </p:cBhvr>
                                      <p:rCtr x="28854" y="9792"/>
                                    </p:animMotion>
                                  </p:childTnLst>
                                </p:cTn>
                              </p:par>
                              <p:par>
                                <p:cTn id="15" presetID="0" presetClass="path" presetSubtype="0" accel="50000" decel="50000" fill="hold" grpId="1" nodeType="withEffect">
                                  <p:stCondLst>
                                    <p:cond delay="0"/>
                                  </p:stCondLst>
                                  <p:childTnLst>
                                    <p:animMotion origin="layout" path="M -4.375E-6 4.07407E-6 L -4.375E-6 0.00023 C 0.03594 0.00347 0.04271 0.00463 0.09193 0.00393 C 0.1181 0.0037 0.14428 0.00138 0.17045 4.07407E-6 C 0.21472 0.00138 0.25899 0.00555 0.30339 0.00393 C 0.3405 0.00277 0.37761 -0.00602 0.41472 -0.00811 C 0.4254 -0.0088 0.43594 -0.00487 0.44649 -0.00417 C 0.46133 -0.00301 0.47605 -0.00278 0.49089 -0.00209 C 0.49844 0.00138 0.50586 0.00532 0.51355 0.0081 C 0.51915 0.00995 0.525 0.01064 0.5306 0.01203 C 0.5375 0.01388 0.54428 0.01551 0.55105 0.01805 C 0.55339 0.01898 0.55547 0.02176 0.55795 0.02222 C 0.57045 0.0243 0.58034 0.02407 0.59206 0.02407 L 0.59206 0.0243 " pathEditMode="relative" rAng="0" ptsTypes="AAAAAAAAAAAAAA">
                                      <p:cBhvr>
                                        <p:cTn id="16" dur="2000" fill="hold"/>
                                        <p:tgtEl>
                                          <p:spTgt spid="165"/>
                                        </p:tgtEl>
                                        <p:attrNameLst>
                                          <p:attrName>ppt_x</p:attrName>
                                          <p:attrName>ppt_y</p:attrName>
                                        </p:attrNameLst>
                                      </p:cBhvr>
                                      <p:rCtr x="29596" y="787"/>
                                    </p:animMotion>
                                  </p:childTnLst>
                                </p:cTn>
                              </p:par>
                              <p:par>
                                <p:cTn id="17" presetID="0" presetClass="path" presetSubtype="0" accel="50000" decel="50000" fill="hold" grpId="1" nodeType="withEffect">
                                  <p:stCondLst>
                                    <p:cond delay="0"/>
                                  </p:stCondLst>
                                  <p:childTnLst>
                                    <p:animMotion origin="layout" path="M 4.79167E-6 -2.59259E-6 L 4.79167E-6 0.00023 C 0.00377 0.0007 0.00755 0.00209 0.01132 0.00209 L 0.19531 -2.59259E-6 C 0.19726 -2.59259E-6 0.20143 -0.00301 0.20325 -0.00416 C 0.20481 -0.00486 0.20638 -0.00532 0.20781 -0.00602 C 0.20898 -0.00671 0.21015 -0.00764 0.21132 -0.0081 C 0.21276 -0.00879 0.21432 -0.00949 0.21575 -0.01018 C 0.21692 -0.01065 0.21809 -0.01157 0.21927 -0.01227 C 0.23125 -0.01828 0.21432 -0.00856 0.23059 -0.01828 C 0.23177 -0.01898 0.23294 -0.01921 0.23398 -0.02037 C 0.23554 -0.02153 0.2371 -0.02291 0.23854 -0.0243 C 0.23971 -0.02546 0.24075 -0.02731 0.24192 -0.02847 C 0.24296 -0.0294 0.24427 -0.02963 0.24531 -0.03032 C 0.26132 -0.04305 0.24583 -0.03102 0.25559 -0.04051 C 0.25859 -0.04328 0.26158 -0.04583 0.26471 -0.04861 C 0.26614 -0.05 0.26783 -0.05092 0.26927 -0.05254 L 0.27942 -0.06481 C 0.28059 -0.0662 0.28151 -0.06828 0.28281 -0.06875 L 0.28737 -0.07083 C 0.29153 -0.07569 0.29479 -0.07986 0.29987 -0.08287 C 0.30104 -0.08356 0.30221 -0.08403 0.30325 -0.08495 C 0.30481 -0.08611 0.30598 -0.08773 0.30781 -0.08912 C 0.30898 -0.08981 0.31015 -0.09028 0.31119 -0.09097 C 0.31276 -0.09213 0.31419 -0.09398 0.31562 -0.09514 C 0.31692 -0.09583 0.31796 -0.09606 0.31927 -0.09722 C 0.32031 -0.09815 0.32148 -0.1 0.32265 -0.10115 C 0.32408 -0.10254 0.32578 -0.1037 0.32721 -0.10509 C 0.32877 -0.10694 0.32994 -0.10926 0.33177 -0.11134 C 0.33281 -0.11273 0.33398 -0.11389 0.33515 -0.11528 C 0.33671 -0.11736 0.33815 -0.11944 0.33958 -0.12129 C 0.33958 -0.12106 0.34817 -0.13148 0.34987 -0.13356 L 0.35325 -0.1375 C 0.35612 -0.14097 0.35794 -0.14352 0.36119 -0.1456 C 0.36276 -0.14653 0.36432 -0.14699 0.36575 -0.14768 C 0.36692 -0.14815 0.36796 -0.14953 0.36914 -0.14977 C 0.37747 -0.15092 0.3858 -0.15092 0.39414 -0.15162 C 0.39804 -0.15231 0.40182 -0.15278 0.40559 -0.1537 C 0.40742 -0.15416 0.40937 -0.15532 0.41119 -0.15578 C 0.41432 -0.15648 0.41731 -0.15694 0.42031 -0.15787 C 0.42265 -0.15833 0.42487 -0.15926 0.42708 -0.15972 C 0.43398 -0.16134 0.44765 -0.16389 0.44765 -0.16365 L 0.50325 -0.1618 C 0.51393 -0.16134 0.52447 -0.15949 0.53502 -0.15972 C 0.54648 -0.16018 0.55442 -0.16273 0.56458 -0.16574 C 0.56809 -0.16528 0.57148 -0.16481 0.57487 -0.16389 C 0.57604 -0.16342 0.57708 -0.16203 0.57825 -0.1618 C 0.5832 -0.16134 0.58815 -0.1618 0.59309 -0.1618 L 0.59309 -0.16157 " pathEditMode="relative" rAng="0" ptsTypes="AAAAAAAAAAAAAAAAAAAAAAAAAAAAAAAAAAAAAAAAAAAAAAAAA">
                                      <p:cBhvr>
                                        <p:cTn id="18" dur="2000" fill="hold"/>
                                        <p:tgtEl>
                                          <p:spTgt spid="172"/>
                                        </p:tgtEl>
                                        <p:attrNameLst>
                                          <p:attrName>ppt_x</p:attrName>
                                          <p:attrName>ppt_y</p:attrName>
                                        </p:attrNameLst>
                                      </p:cBhvr>
                                      <p:rCtr x="29648" y="-8194"/>
                                    </p:animMotion>
                                  </p:childTnLst>
                                </p:cTn>
                              </p:par>
                            </p:childTnLst>
                          </p:cTn>
                        </p:par>
                        <p:par>
                          <p:cTn id="19" fill="hold">
                            <p:stCondLst>
                              <p:cond delay="2000"/>
                            </p:stCondLst>
                            <p:childTnLst>
                              <p:par>
                                <p:cTn id="20" presetID="9" presetClass="exit" presetSubtype="0" fill="hold" grpId="2" nodeType="afterEffect">
                                  <p:stCondLst>
                                    <p:cond delay="0"/>
                                  </p:stCondLst>
                                  <p:childTnLst>
                                    <p:animEffect transition="out" filter="dissolve">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par>
                                <p:cTn id="23" presetID="9" presetClass="exit" presetSubtype="0" fill="hold" grpId="2" nodeType="withEffect">
                                  <p:stCondLst>
                                    <p:cond delay="0"/>
                                  </p:stCondLst>
                                  <p:childTnLst>
                                    <p:animEffect transition="out" filter="dissolve">
                                      <p:cBhvr>
                                        <p:cTn id="24" dur="500"/>
                                        <p:tgtEl>
                                          <p:spTgt spid="165"/>
                                        </p:tgtEl>
                                      </p:cBhvr>
                                    </p:animEffect>
                                    <p:set>
                                      <p:cBhvr>
                                        <p:cTn id="25" dur="1" fill="hold">
                                          <p:stCondLst>
                                            <p:cond delay="499"/>
                                          </p:stCondLst>
                                        </p:cTn>
                                        <p:tgtEl>
                                          <p:spTgt spid="165"/>
                                        </p:tgtEl>
                                        <p:attrNameLst>
                                          <p:attrName>style.visibility</p:attrName>
                                        </p:attrNameLst>
                                      </p:cBhvr>
                                      <p:to>
                                        <p:strVal val="hidden"/>
                                      </p:to>
                                    </p:set>
                                  </p:childTnLst>
                                </p:cTn>
                              </p:par>
                              <p:par>
                                <p:cTn id="26" presetID="9" presetClass="exit" presetSubtype="0" fill="hold" grpId="2" nodeType="withEffect">
                                  <p:stCondLst>
                                    <p:cond delay="0"/>
                                  </p:stCondLst>
                                  <p:childTnLst>
                                    <p:animEffect transition="out" filter="dissolve">
                                      <p:cBhvr>
                                        <p:cTn id="27" dur="500"/>
                                        <p:tgtEl>
                                          <p:spTgt spid="172"/>
                                        </p:tgtEl>
                                      </p:cBhvr>
                                    </p:animEffect>
                                    <p:set>
                                      <p:cBhvr>
                                        <p:cTn id="28" dur="1" fill="hold">
                                          <p:stCondLst>
                                            <p:cond delay="499"/>
                                          </p:stCondLst>
                                        </p:cTn>
                                        <p:tgtEl>
                                          <p:spTgt spid="172"/>
                                        </p:tgtEl>
                                        <p:attrNameLst>
                                          <p:attrName>style.visibility</p:attrName>
                                        </p:attrNameLst>
                                      </p:cBhvr>
                                      <p:to>
                                        <p:strVal val="hidden"/>
                                      </p:to>
                                    </p:set>
                                  </p:childTnLst>
                                </p:cTn>
                              </p:par>
                              <p:par>
                                <p:cTn id="29" presetID="22" presetClass="exit" presetSubtype="4" fill="hold" grpId="0" nodeType="withEffect">
                                  <p:stCondLst>
                                    <p:cond delay="0"/>
                                  </p:stCondLst>
                                  <p:childTnLst>
                                    <p:animEffect transition="out" filter="wipe(down)">
                                      <p:cBhvr>
                                        <p:cTn id="30" dur="1000"/>
                                        <p:tgtEl>
                                          <p:spTgt spid="162"/>
                                        </p:tgtEl>
                                      </p:cBhvr>
                                    </p:animEffect>
                                    <p:set>
                                      <p:cBhvr>
                                        <p:cTn id="31" dur="1" fill="hold">
                                          <p:stCondLst>
                                            <p:cond delay="999"/>
                                          </p:stCondLst>
                                        </p:cTn>
                                        <p:tgtEl>
                                          <p:spTgt spid="162"/>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0" presetClass="path" presetSubtype="0" accel="50000" decel="50000" fill="hold" grpId="0" nodeType="clickEffect">
                                  <p:stCondLst>
                                    <p:cond delay="0"/>
                                  </p:stCondLst>
                                  <p:childTnLst>
                                    <p:animMotion origin="layout" path="M 0 0 L 0 0 C -0.00886 0.00138 -0.01406 0.00092 -0.0224 0.01111 C -0.02435 0.01342 -0.02474 0.01851 -0.02591 0.02222 C -0.02708 0.03148 -0.028 0.03703 -0.02865 0.04606 C -0.02969 0.05925 -0.02865 0.06967 -0.03672 0.07939 C -0.04076 0.08402 -0.0461 0.08495 -0.05091 0.08564 L -0.0849 0.0905 L -0.1099 0.08402 C -0.11732 0.08194 -0.12474 0.07893 -0.13216 0.07777 C -0.13464 0.07731 -0.18555 0.07453 -0.18581 0.07453 C -0.21953 0.07986 -0.2237 0.08333 -0.2625 0.07453 C -0.27292 0.07222 -0.28281 0.06597 -0.29284 0.0618 C -0.31471 0.04004 -0.32083 0.04004 -0.3349 -0.00163 C -0.34076 -0.01945 -0.33971 -0.04491 -0.34831 -0.0588 C -0.35156 -0.06413 -0.35417 -0.07084 -0.35807 -0.07477 C -0.36133 -0.07778 -0.39336 -0.10625 -0.40625 -0.1095 C -0.4211 -0.1132 -0.43607 -0.11482 -0.45091 -0.1176 C -0.4599 -0.12292 -0.45716 -0.12153 -0.475 -0.12547 C -0.48971 -0.12871 -0.50404 -0.12917 -0.51875 -0.1301 L -0.57318 -0.12709 C -0.58034 -0.12663 -0.58386 -0.12778 -0.58932 -0.12385 C -0.58998 -0.12338 -0.5905 -0.12292 -0.59102 -0.12223 L -0.59102 -0.12223 " pathEditMode="relative" ptsTypes="AAAAAAAAAAAAAAAAAAAAAAAA">
                                      <p:cBhvr>
                                        <p:cTn id="35" dur="2000" fill="hold"/>
                                        <p:tgtEl>
                                          <p:spTgt spid="77"/>
                                        </p:tgtEl>
                                        <p:attrNameLst>
                                          <p:attrName>ppt_x</p:attrName>
                                          <p:attrName>ppt_y</p:attrName>
                                        </p:attrNameLst>
                                      </p:cBhvr>
                                    </p:animMotion>
                                  </p:childTnLst>
                                </p:cTn>
                              </p:par>
                              <p:par>
                                <p:cTn id="36" presetID="0" presetClass="path" presetSubtype="0" accel="50000" decel="50000" fill="hold" grpId="0" nodeType="withEffect">
                                  <p:stCondLst>
                                    <p:cond delay="500"/>
                                  </p:stCondLst>
                                  <p:childTnLst>
                                    <p:animMotion origin="layout" path="M 0 0 L 0 0 C -0.0026 0.00092 -0.00533 0.00139 -0.00794 0.00301 C -0.00872 0.00347 -0.00898 0.00555 -0.00976 0.00625 C -0.01054 0.00717 -0.01158 0.0074 -0.0125 0.00787 C -0.01302 0.00879 -0.01367 0.00995 -0.01419 0.01111 C -0.01484 0.0125 -0.01523 0.01435 -0.01601 0.01574 C -0.01679 0.01713 -0.01783 0.01782 -0.01875 0.01898 C -0.01992 0.02222 -0.02161 0.02477 -0.02226 0.02847 C -0.02343 0.03472 -0.02252 0.03217 -0.025 0.03657 C -0.02526 0.03796 -0.02539 0.03981 -0.02578 0.0412 C -0.02695 0.04467 -0.03072 0.04768 -0.03203 0.04907 C -0.03385 0.05115 -0.03554 0.05393 -0.0375 0.05555 C -0.03867 0.05671 -0.03984 0.0574 -0.04101 0.05879 C -0.04283 0.06064 -0.0444 0.06342 -0.04635 0.06504 L -0.05885 0.07615 C -0.06002 0.07731 -0.06132 0.07801 -0.0625 0.07939 C -0.06328 0.08055 -0.06419 0.08171 -0.0651 0.08264 C -0.06731 0.08449 -0.07109 0.08518 -0.07317 0.08588 C -0.07877 0.08472 -0.0845 0.08426 -0.0901 0.08264 C -0.0914 0.08217 -0.09244 0.08032 -0.09375 0.07939 C -0.09479 0.0787 -0.09609 0.07847 -0.09726 0.07777 C -0.1 0.07639 -0.1026 0.0743 -0.10533 0.07314 C -0.10976 0.07106 -0.10768 0.07222 -0.11158 0.0699 C -0.1263 0.0743 -0.1108 0.06921 -0.11966 0.07314 C -0.12109 0.07361 -0.12265 0.07407 -0.12408 0.07453 C -0.125 0.075 -0.12578 0.07592 -0.12669 0.07615 C -0.13203 0.07824 -0.13632 0.07824 -0.14192 0.07939 C -0.14427 0.07986 -0.14674 0.08055 -0.14908 0.08102 C -0.16458 0.08055 -0.18007 0.08055 -0.19557 0.07939 C -0.19974 0.07916 -0.20377 0.07708 -0.20807 0.07615 C -0.21341 0.075 -0.21875 0.0743 -0.22408 0.07314 C -0.23059 0.07152 -0.23711 0.06875 -0.24375 0.06828 L -0.26341 0.06666 C -0.26901 0.0662 -0.27474 0.06527 -0.28033 0.06504 L -0.33841 0.06342 C -0.34453 0.06273 -0.35507 0.0618 -0.36158 0.06041 C -0.36158 0.06041 -0.37721 0.05625 -0.38033 0.05555 C -0.38242 0.05509 -0.3845 0.05416 -0.38658 0.05393 L -0.39817 0.05231 C -0.41289 0.05069 -0.41132 0.05139 -0.42408 0.04907 C -0.45182 0.04444 -0.41927 0.05 -0.43658 0.04606 C -0.43958 0.04537 -0.44257 0.0449 -0.44557 0.04444 C -0.46328 0.03657 -0.44479 0.04421 -0.49205 0.0412 C -0.4944 0.04097 -0.49674 0.04027 -0.49908 0.03958 L -0.56341 0.0412 C -0.56432 0.0412 -0.56523 0.04282 -0.56614 0.04282 C -0.56966 0.04282 -0.5733 0.04166 -0.57682 0.0412 L -0.58033 0.03958 L -0.58033 0.03958 " pathEditMode="relative" ptsTypes="AAAAAAAAAAAAAAAAAAAAAAAAAAAAAAAAAAAAAAAAAAAAAAAAAA">
                                      <p:cBhvr>
                                        <p:cTn id="37" dur="2000" fill="hold"/>
                                        <p:tgtEl>
                                          <p:spTgt spid="78"/>
                                        </p:tgtEl>
                                        <p:attrNameLst>
                                          <p:attrName>ppt_x</p:attrName>
                                          <p:attrName>ppt_y</p:attrName>
                                        </p:attrNameLst>
                                      </p:cBhvr>
                                    </p:animMotion>
                                  </p:childTnLst>
                                </p:cTn>
                              </p:par>
                              <p:par>
                                <p:cTn id="38" presetID="0" presetClass="path" presetSubtype="0" accel="50000" decel="50000" fill="hold" grpId="0" nodeType="withEffect">
                                  <p:stCondLst>
                                    <p:cond delay="1000"/>
                                  </p:stCondLst>
                                  <p:childTnLst>
                                    <p:animMotion origin="layout" path="M 0 0 L 0 0 C -0.00338 0.00046 -0.00677 0.00139 -0.01015 0.00185 C -0.01588 0.00278 -0.02148 0.00301 -0.02721 0.00393 C -0.02916 0.00417 -0.03099 0.00555 -0.03294 0.00602 C -0.03632 0.00671 -0.03971 0.00718 -0.04309 0.00787 C -0.04609 0.00856 -0.04921 0.00949 -0.05221 0.00995 C -0.05677 0.01088 -0.06132 0.01134 -0.06588 0.01204 C -0.09062 0.0162 -0.05794 0.0118 -0.09309 0.01597 C -0.09765 0.01736 -0.10221 0.01852 -0.10677 0.02014 L -0.1125 0.02222 C -0.11471 0.02292 -0.11692 0.02338 -0.11927 0.02407 C -0.12643 0.02639 -0.12395 0.02616 -0.13177 0.02824 C -0.13476 0.02893 -0.13776 0.02963 -0.14088 0.03009 C -0.1526 0.02963 -0.16432 0.0294 -0.17604 0.02824 C -0.17799 0.02801 -0.17981 0.02639 -0.18177 0.02616 C -0.19127 0.025 -0.20065 0.02477 -0.21015 0.02407 C -0.21432 0.02338 -0.21849 0.02338 -0.22265 0.02222 C -0.225 0.0213 -0.22721 0.01944 -0.22942 0.01805 C -0.23059 0.01736 -0.23177 0.01643 -0.23294 0.01597 L -0.23971 0.01412 C -0.24869 0.0088 -0.24414 0.01065 -0.25338 0.00787 C -0.25859 0.00856 -0.26406 0.00833 -0.26927 0.00995 C -0.27213 0.01088 -0.2763 0.01759 -0.27838 0.02014 C -0.28059 0.02292 -0.2832 0.02477 -0.28515 0.02824 C -0.28815 0.03333 -0.29049 0.03889 -0.29427 0.04236 C -0.29531 0.04329 -0.29648 0.04375 -0.29765 0.04444 C -0.30078 0.05 -0.30078 0.05069 -0.30455 0.0544 C -0.30599 0.05602 -0.30755 0.05694 -0.30898 0.05856 C -0.31106 0.06088 -0.31458 0.06643 -0.31705 0.06852 C -0.31809 0.06944 -0.31927 0.06991 -0.32044 0.0706 C -0.32122 0.07199 -0.32187 0.07361 -0.32265 0.07477 C -0.32487 0.07755 -0.3276 0.0794 -0.32955 0.08264 L -0.33515 0.09282 C -0.33554 0.0963 -0.33541 0.09977 -0.33632 0.10301 C -0.33776 0.1081 -0.34088 0.10949 -0.34309 0.11296 C -0.36119 0.14051 -0.33346 0.10208 -0.35338 0.12708 C -0.3569 0.13171 -0.36015 0.13657 -0.36354 0.14143 C -0.3651 0.14329 -0.36666 0.14537 -0.36809 0.14745 C -0.36966 0.14954 -0.37096 0.15185 -0.37265 0.15347 C -0.37421 0.15486 -0.37578 0.15602 -0.37721 0.15741 C -0.37838 0.1588 -0.37942 0.16042 -0.38059 0.16157 C -0.3845 0.16551 -0.38476 0.16528 -0.38854 0.16759 C -0.39401 0.17407 -0.39075 0.17083 -0.39882 0.17569 L -0.40898 0.18171 C -0.41015 0.18241 -0.41132 0.18333 -0.4125 0.1838 C -0.41393 0.18449 -0.41549 0.18495 -0.41705 0.18588 C -0.41927 0.18704 -0.42148 0.18843 -0.42382 0.18981 C -0.425 0.19051 -0.42604 0.19143 -0.42721 0.1919 C -0.42877 0.19259 -0.4302 0.19305 -0.43177 0.19398 C -0.43737 0.19676 -0.43867 0.19977 -0.44648 0.2 L -0.54882 0.20208 C -0.55898 0.20139 -0.56927 0.20116 -0.57955 0.2 C -0.58112 0.19977 -0.58398 0.19792 -0.58398 0.19792 L -0.58398 0.19792 " pathEditMode="relative" ptsTypes="AAAAAAAAAAAAAAAAAAAAAAAAAAAAAAAAAAAAAAAAAAAAAAAAAAAAAAA">
                                      <p:cBhvr>
                                        <p:cTn id="39" dur="2000" fill="hold"/>
                                        <p:tgtEl>
                                          <p:spTgt spid="79"/>
                                        </p:tgtEl>
                                        <p:attrNameLst>
                                          <p:attrName>ppt_x</p:attrName>
                                          <p:attrName>ppt_y</p:attrName>
                                        </p:attrNameLst>
                                      </p:cBhvr>
                                    </p:animMotion>
                                  </p:childTnLst>
                                </p:cTn>
                              </p:par>
                              <p:par>
                                <p:cTn id="40" presetID="0" presetClass="path" presetSubtype="0" accel="50000" decel="50000" fill="hold" grpId="0" nodeType="withEffect">
                                  <p:stCondLst>
                                    <p:cond delay="1500"/>
                                  </p:stCondLst>
                                  <p:childTnLst>
                                    <p:animMotion origin="layout" path="M 0 0 L 0 0 C 0.01901 0.0037 0.01797 0.00417 0.04648 0.00417 C 0.05378 0.00417 0.06094 0.00278 0.0681 0.00208 L 0.07487 0 C 0.07682 -0.00069 0.07865 -0.00139 0.0806 -0.00208 C 0.0832 -0.00278 0.08594 -0.00324 0.08854 -0.00393 C 0.0901 -0.0044 0.09154 -0.00556 0.0931 -0.00602 C 0.10703 -0.01088 0.09388 -0.00532 0.10443 -0.00995 C 0.11172 -0.00949 0.11888 -0.00926 0.12604 -0.0081 C 0.14935 -0.0044 0.1013 -0.00718 0.13854 -0.00393 C 0.15182 -0.00278 0.1651 -0.00278 0.17825 -0.00208 C 0.1957 0.00579 0.17851 -0.00116 0.22148 0.00208 C 0.22604 0.00232 0.2306 0.00347 0.23516 0.00417 C 0.2401 0.00556 0.24284 0.00625 0.24766 0.0081 C 0.24909 0.0088 0.25065 0.00926 0.25221 0.01019 C 0.25404 0.01134 0.25586 0.01319 0.25781 0.01412 C 0.26081 0.01574 0.26693 0.01829 0.26693 0.01829 C 0.27695 0.03009 0.26094 0.01181 0.27721 0.02639 C 0.27891 0.02778 0.28008 0.03056 0.28177 0.03241 C 0.28268 0.03333 0.28398 0.03333 0.28516 0.03426 C 0.28555 0.03472 0.29297 0.04259 0.29414 0.04444 C 0.29583 0.04699 0.297 0.05023 0.2987 0.05255 C 0.30013 0.0544 0.30195 0.05463 0.30325 0.05648 C 0.31471 0.07315 0.30794 0.06528 0.31471 0.0787 C 0.31953 0.08843 0.31901 0.08727 0.3237 0.09282 C 0.32578 0.10347 0.32357 0.09491 0.32825 0.10509 C 0.32917 0.10694 0.32995 0.10903 0.3306 0.11111 C 0.33112 0.11296 0.33099 0.11551 0.33164 0.11713 C 0.33372 0.12176 0.3362 0.12523 0.33854 0.12917 C 0.33971 0.13125 0.34101 0.13287 0.34193 0.13542 C 0.34271 0.13727 0.34323 0.13958 0.34414 0.14144 C 0.34518 0.14306 0.34661 0.14398 0.34766 0.14537 C 0.35833 0.16134 0.34062 0.13912 0.35781 0.15949 L 0.3612 0.16366 C 0.36237 0.16505 0.36341 0.1669 0.36458 0.16759 L 0.37148 0.17176 C 0.37266 0.17245 0.37383 0.17269 0.37487 0.17361 C 0.37891 0.17732 0.37891 0.17778 0.38281 0.17986 C 0.38437 0.18056 0.38581 0.18148 0.38737 0.18171 C 0.3957 0.18287 0.40404 0.1831 0.41237 0.1838 C 0.42005 0.18843 0.41055 0.1831 0.42266 0.18773 C 0.4237 0.18819 0.42487 0.18935 0.42604 0.18982 C 0.42747 0.19051 0.42904 0.1912 0.4306 0.1919 C 0.43437 0.19329 0.43815 0.19468 0.44193 0.19583 C 0.44661 0.19769 0.45065 0.19931 0.4556 0.2 C 0.46198 0.20093 0.46836 0.20139 0.47487 0.20208 L 0.51354 0.2 C 0.55846 0.19653 0.48633 0.19884 0.55325 0.19583 C 0.56081 0.1956 0.56836 0.19583 0.57604 0.19583 L 0.57604 0.19583 " pathEditMode="relative" ptsTypes="AAAAAAAAAAAAAAAAAAAAAAAAAAAAAAAAAAAAAAAAAAAAAAAAAAA">
                                      <p:cBhvr>
                                        <p:cTn id="41" dur="2000" fill="hold"/>
                                        <p:tgtEl>
                                          <p:spTgt spid="143"/>
                                        </p:tgtEl>
                                        <p:attrNameLst>
                                          <p:attrName>ppt_x</p:attrName>
                                          <p:attrName>ppt_y</p:attrName>
                                        </p:attrNameLst>
                                      </p:cBhvr>
                                    </p:animMotion>
                                  </p:childTnLst>
                                </p:cTn>
                              </p:par>
                              <p:par>
                                <p:cTn id="42" presetID="0" presetClass="path" presetSubtype="0" accel="50000" decel="50000" fill="hold" grpId="0" nodeType="withEffect">
                                  <p:stCondLst>
                                    <p:cond delay="2000"/>
                                  </p:stCondLst>
                                  <p:childTnLst>
                                    <p:animMotion origin="layout" path="M -1.25E-6 2.22222E-6 L -1.25E-6 0.00023 C 0.02787 0.00555 0.01966 0.00463 0.07044 0.00416 L 0.25794 2.22222E-6 L 0.27149 -0.00185 C 0.27487 -0.00255 0.27839 -0.00347 0.28177 -0.00394 L 0.30794 -0.00787 C 0.32878 -0.00741 0.34961 -0.00787 0.37044 -0.00602 C 0.37175 -0.00579 0.3724 -0.00209 0.37383 -0.00185 C 0.38516 2.22222E-6 0.39649 -0.0007 0.40794 2.22222E-6 L 0.42943 0.00416 C 0.43281 0.00486 0.44583 0.00787 0.44883 0.0081 C 0.45977 0.00926 0.4707 0.00926 0.48177 0.01018 L 0.52383 0.01412 C 0.52526 0.01481 0.53008 0.0169 0.53177 0.01828 C 0.53294 0.01921 0.53386 0.02129 0.53516 0.02222 C 0.53737 0.02407 0.53998 0.02384 0.54193 0.02639 C 0.54414 0.02893 0.5461 0.03194 0.54883 0.03241 C 0.56094 0.03449 0.56289 0.03449 0.57044 0.03449 L 0.57044 0.03472 " pathEditMode="relative" rAng="0" ptsTypes="AAAAAAAAAAAAAAAAAAAA">
                                      <p:cBhvr>
                                        <p:cTn id="43" dur="2000" fill="hold"/>
                                        <p:tgtEl>
                                          <p:spTgt spid="114"/>
                                        </p:tgtEl>
                                        <p:attrNameLst>
                                          <p:attrName>ppt_x</p:attrName>
                                          <p:attrName>ppt_y</p:attrName>
                                        </p:attrNameLst>
                                      </p:cBhvr>
                                      <p:rCtr x="28516" y="1343"/>
                                    </p:animMotion>
                                  </p:childTnLst>
                                </p:cTn>
                              </p:par>
                              <p:par>
                                <p:cTn id="44" presetID="0" presetClass="path" presetSubtype="0" accel="50000" decel="50000" fill="hold" grpId="0" nodeType="withEffect">
                                  <p:stCondLst>
                                    <p:cond delay="2500"/>
                                  </p:stCondLst>
                                  <p:childTnLst>
                                    <p:animMotion origin="layout" path="M 0 0 L 0 0 C 0.00378 0.00069 0.00755 0.00208 0.01133 0.00208 C 0.01263 0.00208 0.03321 -0.00162 0.03516 -0.00208 C 0.03854 -0.00278 0.04193 -0.00394 0.04544 -0.00417 C 0.07448 -0.00532 0.10365 -0.00532 0.13281 -0.00602 L 0.16589 -0.0081 C 0.19922 -0.01042 0.18112 -0.00718 0.19649 -0.01227 C 0.20274 -0.01412 0.20599 -0.01435 0.21237 -0.01829 C 0.21615 -0.02037 0.22044 -0.02245 0.22383 -0.02639 C 0.24336 -0.04954 0.2263 -0.02963 0.23633 -0.04445 C 0.24154 -0.05232 0.23815 -0.04421 0.2431 -0.05463 C 0.24427 -0.05718 0.24518 -0.06019 0.24649 -0.06273 C 0.2474 -0.06435 0.24883 -0.06505 0.24987 -0.06667 C 0.25117 -0.06852 0.25209 -0.07083 0.25326 -0.07269 C 0.2543 -0.07431 0.25573 -0.07523 0.25677 -0.07685 C 0.25912 -0.08056 0.26133 -0.08495 0.26354 -0.08889 L 0.2681 -0.09699 C 0.26927 -0.09907 0.27057 -0.1007 0.27149 -0.10301 C 0.27266 -0.10579 0.2737 -0.10857 0.27487 -0.11111 C 0.27982 -0.12153 0.27643 -0.11343 0.28177 -0.1213 C 0.28294 -0.12315 0.28386 -0.12546 0.28516 -0.12732 C 0.28724 -0.13032 0.28998 -0.13195 0.29193 -0.13542 C 0.29427 -0.13935 0.2961 -0.14421 0.2987 -0.14745 C 0.30677 -0.15695 0.29688 -0.14514 0.30677 -0.15764 C 0.30781 -0.15903 0.30912 -0.15995 0.31016 -0.16157 C 0.31133 -0.16343 0.31224 -0.16597 0.31354 -0.16759 C 0.31498 -0.16945 0.31667 -0.17014 0.3181 -0.17176 C 0.32162 -0.17523 0.32188 -0.17732 0.32604 -0.17986 C 0.32787 -0.18079 0.32982 -0.18102 0.33177 -0.18171 C 0.33321 -0.18241 0.33477 -0.1831 0.3362 -0.1838 C 0.33737 -0.18449 0.33854 -0.18519 0.33972 -0.18588 C 0.34453 -0.18843 0.34466 -0.18773 0.34987 -0.18982 C 0.35143 -0.19051 0.35287 -0.19167 0.35443 -0.1919 C 0.36094 -0.19306 0.38828 -0.1956 0.3931 -0.19583 L 0.44766 -0.19398 C 0.45065 -0.19375 0.45365 -0.19259 0.45664 -0.1919 L 0.46693 -0.18982 C 0.47227 -0.18866 0.47748 -0.18681 0.48281 -0.18588 C 0.48998 -0.18449 0.49727 -0.18357 0.50443 -0.18171 L 0.51237 -0.17986 C 0.51576 -0.17894 0.51914 -0.1787 0.52266 -0.17778 C 0.52448 -0.17732 0.52643 -0.17639 0.52826 -0.1757 C 0.53086 -0.175 0.54089 -0.17199 0.5431 -0.17176 C 0.55026 -0.17083 0.55742 -0.17037 0.56459 -0.16968 C 0.57188 -0.16551 0.56901 -0.16574 0.57266 -0.16574 L 0.57266 -0.16574 " pathEditMode="relative" ptsTypes="AAAAAAAAAAAAAAAAAAAAAAAAAAAAAAAAAAAAAAAAAAAAAAA">
                                      <p:cBhvr>
                                        <p:cTn id="45" dur="2000" fill="hold"/>
                                        <p:tgtEl>
                                          <p:spTgt spid="127"/>
                                        </p:tgtEl>
                                        <p:attrNameLst>
                                          <p:attrName>ppt_x</p:attrName>
                                          <p:attrName>ppt_y</p:attrName>
                                        </p:attrNameLst>
                                      </p:cBhvr>
                                    </p:animMotion>
                                  </p:childTnLst>
                                </p:cTn>
                              </p:par>
                            </p:childTnLst>
                          </p:cTn>
                        </p:par>
                        <p:par>
                          <p:cTn id="46" fill="hold">
                            <p:stCondLst>
                              <p:cond delay="4500"/>
                            </p:stCondLst>
                            <p:childTnLst>
                              <p:par>
                                <p:cTn id="47" presetID="1" presetClass="exit" presetSubtype="0" fill="hold" grpId="1" nodeType="afterEffect">
                                  <p:stCondLst>
                                    <p:cond delay="0"/>
                                  </p:stCondLst>
                                  <p:childTnLst>
                                    <p:set>
                                      <p:cBhvr>
                                        <p:cTn id="48" dur="1" fill="hold">
                                          <p:stCondLst>
                                            <p:cond delay="0"/>
                                          </p:stCondLst>
                                        </p:cTn>
                                        <p:tgtEl>
                                          <p:spTgt spid="143"/>
                                        </p:tgtEl>
                                        <p:attrNameLst>
                                          <p:attrName>style.visibility</p:attrName>
                                        </p:attrNameLst>
                                      </p:cBhvr>
                                      <p:to>
                                        <p:strVal val="hidden"/>
                                      </p:to>
                                    </p:set>
                                  </p:childTnLst>
                                </p:cTn>
                              </p:par>
                            </p:childTnLst>
                          </p:cTn>
                        </p:par>
                        <p:par>
                          <p:cTn id="49" fill="hold">
                            <p:stCondLst>
                              <p:cond delay="4500"/>
                            </p:stCondLst>
                            <p:childTnLst>
                              <p:par>
                                <p:cTn id="50" presetID="1" presetClass="exit" presetSubtype="0" fill="hold" grpId="1" nodeType="afterEffect">
                                  <p:stCondLst>
                                    <p:cond delay="0"/>
                                  </p:stCondLst>
                                  <p:childTnLst>
                                    <p:set>
                                      <p:cBhvr>
                                        <p:cTn id="51" dur="1" fill="hold">
                                          <p:stCondLst>
                                            <p:cond delay="0"/>
                                          </p:stCondLst>
                                        </p:cTn>
                                        <p:tgtEl>
                                          <p:spTgt spid="114"/>
                                        </p:tgtEl>
                                        <p:attrNameLst>
                                          <p:attrName>style.visibility</p:attrName>
                                        </p:attrNameLst>
                                      </p:cBhvr>
                                      <p:to>
                                        <p:strVal val="hidden"/>
                                      </p:to>
                                    </p:set>
                                  </p:childTnLst>
                                </p:cTn>
                              </p:par>
                              <p:par>
                                <p:cTn id="52" presetID="1" presetClass="exit" presetSubtype="0" fill="hold" grpId="1" nodeType="withEffect">
                                  <p:stCondLst>
                                    <p:cond delay="0"/>
                                  </p:stCondLst>
                                  <p:childTnLst>
                                    <p:set>
                                      <p:cBhvr>
                                        <p:cTn id="53" dur="1" fill="hold">
                                          <p:stCondLst>
                                            <p:cond delay="0"/>
                                          </p:stCondLst>
                                        </p:cTn>
                                        <p:tgtEl>
                                          <p:spTgt spid="1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77" grpId="0" animBg="1"/>
      <p:bldP spid="79" grpId="0" animBg="1"/>
      <p:bldP spid="114" grpId="0" animBg="1"/>
      <p:bldP spid="114" grpId="1" animBg="1"/>
      <p:bldP spid="127" grpId="0" animBg="1"/>
      <p:bldP spid="127" grpId="1" animBg="1"/>
      <p:bldP spid="172" grpId="0" animBg="1"/>
      <p:bldP spid="172" grpId="1" animBg="1"/>
      <p:bldP spid="172" grpId="2" animBg="1"/>
      <p:bldP spid="143" grpId="0" animBg="1"/>
      <p:bldP spid="143" grpId="1" animBg="1"/>
      <p:bldP spid="162" grpId="0" animBg="1"/>
      <p:bldP spid="165" grpId="0" animBg="1"/>
      <p:bldP spid="165" grpId="1" animBg="1"/>
      <p:bldP spid="165" grpId="2" animBg="1"/>
      <p:bldP spid="6" grpId="0" animBg="1"/>
      <p:bldP spid="6" grpId="1" animBg="1"/>
      <p:bldP spid="6" grpId="2"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4B913-2BFA-8A4A-891C-E974970F4BC2}"/>
              </a:ext>
            </a:extLst>
          </p:cNvPr>
          <p:cNvSpPr>
            <a:spLocks noGrp="1"/>
          </p:cNvSpPr>
          <p:nvPr>
            <p:ph type="title"/>
          </p:nvPr>
        </p:nvSpPr>
        <p:spPr/>
        <p:txBody>
          <a:bodyPr>
            <a:normAutofit/>
          </a:bodyPr>
          <a:lstStyle/>
          <a:p>
            <a:r>
              <a:rPr lang="en-GB" sz="5400" dirty="0">
                <a:solidFill>
                  <a:schemeClr val="bg1"/>
                </a:solidFill>
              </a:rPr>
              <a:t>EQDS building blocks</a:t>
            </a:r>
          </a:p>
        </p:txBody>
      </p:sp>
      <p:sp>
        <p:nvSpPr>
          <p:cNvPr id="3" name="Content Placeholder 2">
            <a:extLst>
              <a:ext uri="{FF2B5EF4-FFF2-40B4-BE49-F238E27FC236}">
                <a16:creationId xmlns:a16="http://schemas.microsoft.com/office/drawing/2014/main" id="{E1E36C05-FC0A-FC49-9BA0-4AB857B04D4B}"/>
              </a:ext>
            </a:extLst>
          </p:cNvPr>
          <p:cNvSpPr>
            <a:spLocks noGrp="1"/>
          </p:cNvSpPr>
          <p:nvPr>
            <p:ph idx="1"/>
          </p:nvPr>
        </p:nvSpPr>
        <p:spPr>
          <a:xfrm>
            <a:off x="838200" y="2203760"/>
            <a:ext cx="10515600" cy="4351338"/>
          </a:xfrm>
        </p:spPr>
        <p:txBody>
          <a:bodyPr>
            <a:normAutofit/>
          </a:bodyPr>
          <a:lstStyle/>
          <a:p>
            <a:pPr marL="514350" indent="-514350">
              <a:buFont typeface="+mj-lt"/>
              <a:buAutoNum type="arabicPeriod"/>
            </a:pPr>
            <a:r>
              <a:rPr lang="en-GB" sz="3600" dirty="0">
                <a:solidFill>
                  <a:schemeClr val="tx1">
                    <a:lumMod val="85000"/>
                    <a:lumOff val="15000"/>
                  </a:schemeClr>
                </a:solidFill>
              </a:rPr>
              <a:t>Receiver-driven network backend</a:t>
            </a:r>
          </a:p>
          <a:p>
            <a:pPr marL="514350" indent="-514350">
              <a:buFont typeface="+mj-lt"/>
              <a:buAutoNum type="arabicPeriod"/>
            </a:pPr>
            <a:endParaRPr lang="en-GB" sz="3600" dirty="0">
              <a:solidFill>
                <a:schemeClr val="bg1"/>
              </a:solidFill>
            </a:endParaRPr>
          </a:p>
          <a:p>
            <a:pPr marL="514350" indent="-514350">
              <a:buFont typeface="+mj-lt"/>
              <a:buAutoNum type="arabicPeriod"/>
            </a:pPr>
            <a:r>
              <a:rPr lang="en-GB" sz="3600" dirty="0">
                <a:solidFill>
                  <a:schemeClr val="bg1"/>
                </a:solidFill>
              </a:rPr>
              <a:t>An efficient tunnel protocol</a:t>
            </a:r>
          </a:p>
          <a:p>
            <a:pPr marL="514350" indent="-514350">
              <a:buFont typeface="+mj-lt"/>
              <a:buAutoNum type="arabicPeriod"/>
            </a:pPr>
            <a:endParaRPr lang="en-GB" sz="3600" dirty="0">
              <a:solidFill>
                <a:schemeClr val="bg1"/>
              </a:solidFill>
            </a:endParaRPr>
          </a:p>
          <a:p>
            <a:pPr marL="514350" indent="-514350">
              <a:buFont typeface="+mj-lt"/>
              <a:buAutoNum type="arabicPeriod"/>
            </a:pPr>
            <a:r>
              <a:rPr lang="en-GB" sz="3600" dirty="0">
                <a:solidFill>
                  <a:schemeClr val="bg1"/>
                </a:solidFill>
              </a:rPr>
              <a:t>A host API</a:t>
            </a:r>
          </a:p>
        </p:txBody>
      </p:sp>
      <p:sp>
        <p:nvSpPr>
          <p:cNvPr id="4" name="Slide Number Placeholder 3">
            <a:extLst>
              <a:ext uri="{FF2B5EF4-FFF2-40B4-BE49-F238E27FC236}">
                <a16:creationId xmlns:a16="http://schemas.microsoft.com/office/drawing/2014/main" id="{1CF50CE6-2F0F-4345-A177-96AF12E08DAE}"/>
              </a:ext>
            </a:extLst>
          </p:cNvPr>
          <p:cNvSpPr>
            <a:spLocks noGrp="1"/>
          </p:cNvSpPr>
          <p:nvPr>
            <p:ph type="sldNum" sz="quarter" idx="12"/>
          </p:nvPr>
        </p:nvSpPr>
        <p:spPr/>
        <p:txBody>
          <a:bodyPr/>
          <a:lstStyle/>
          <a:p>
            <a:fld id="{B1BB7663-3ADD-2249-8069-6FDC7EF13D3C}" type="slidenum">
              <a:rPr lang="en-GB" smtClean="0"/>
              <a:t>15</a:t>
            </a:fld>
            <a:endParaRPr lang="en-GB"/>
          </a:p>
        </p:txBody>
      </p:sp>
    </p:spTree>
    <p:extLst>
      <p:ext uri="{BB962C8B-B14F-4D97-AF65-F5344CB8AC3E}">
        <p14:creationId xmlns:p14="http://schemas.microsoft.com/office/powerpoint/2010/main" val="172331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4CF4653-B8F7-DB44-AF05-7503F5C6D830}"/>
              </a:ext>
            </a:extLst>
          </p:cNvPr>
          <p:cNvGrpSpPr/>
          <p:nvPr/>
        </p:nvGrpSpPr>
        <p:grpSpPr>
          <a:xfrm>
            <a:off x="933250" y="1203173"/>
            <a:ext cx="4442715" cy="2444216"/>
            <a:chOff x="933250" y="1203173"/>
            <a:chExt cx="4442715" cy="2444216"/>
          </a:xfrm>
        </p:grpSpPr>
        <p:grpSp>
          <p:nvGrpSpPr>
            <p:cNvPr id="7" name="Group 6">
              <a:extLst>
                <a:ext uri="{FF2B5EF4-FFF2-40B4-BE49-F238E27FC236}">
                  <a16:creationId xmlns:a16="http://schemas.microsoft.com/office/drawing/2014/main" id="{29FB9FDF-E5C6-B848-8AED-35E3679DF581}"/>
                </a:ext>
              </a:extLst>
            </p:cNvPr>
            <p:cNvGrpSpPr/>
            <p:nvPr/>
          </p:nvGrpSpPr>
          <p:grpSpPr>
            <a:xfrm>
              <a:off x="933250" y="1203173"/>
              <a:ext cx="4442715" cy="2444216"/>
              <a:chOff x="933250" y="1203173"/>
              <a:chExt cx="4442715" cy="2444216"/>
            </a:xfrm>
          </p:grpSpPr>
          <p:sp>
            <p:nvSpPr>
              <p:cNvPr id="112" name="Rectangle 111">
                <a:extLst>
                  <a:ext uri="{FF2B5EF4-FFF2-40B4-BE49-F238E27FC236}">
                    <a16:creationId xmlns:a16="http://schemas.microsoft.com/office/drawing/2014/main" id="{5A783040-28CB-1E47-B966-8B82E8C24A5B}"/>
                  </a:ext>
                </a:extLst>
              </p:cNvPr>
              <p:cNvSpPr/>
              <p:nvPr/>
            </p:nvSpPr>
            <p:spPr>
              <a:xfrm>
                <a:off x="1156926" y="1203173"/>
                <a:ext cx="3951993" cy="243481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2400"/>
              </a:p>
            </p:txBody>
          </p:sp>
          <p:sp>
            <p:nvSpPr>
              <p:cNvPr id="113" name="Rectangle 112">
                <a:extLst>
                  <a:ext uri="{FF2B5EF4-FFF2-40B4-BE49-F238E27FC236}">
                    <a16:creationId xmlns:a16="http://schemas.microsoft.com/office/drawing/2014/main" id="{E1635143-019F-FB4A-9D30-B9A5F0291CA4}"/>
                  </a:ext>
                </a:extLst>
              </p:cNvPr>
              <p:cNvSpPr/>
              <p:nvPr/>
            </p:nvSpPr>
            <p:spPr>
              <a:xfrm>
                <a:off x="1156926" y="2861983"/>
                <a:ext cx="3951993" cy="785406"/>
              </a:xfrm>
              <a:prstGeom prst="rect">
                <a:avLst/>
              </a:prstGeom>
              <a:solidFill>
                <a:schemeClr val="bg1">
                  <a:lumMod val="65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2400" dirty="0"/>
              </a:p>
            </p:txBody>
          </p:sp>
          <p:sp>
            <p:nvSpPr>
              <p:cNvPr id="114" name="TextBox 113">
                <a:extLst>
                  <a:ext uri="{FF2B5EF4-FFF2-40B4-BE49-F238E27FC236}">
                    <a16:creationId xmlns:a16="http://schemas.microsoft.com/office/drawing/2014/main" id="{DF208F03-C954-5647-B032-E57E4ED9BAAE}"/>
                  </a:ext>
                </a:extLst>
              </p:cNvPr>
              <p:cNvSpPr txBox="1"/>
              <p:nvPr/>
            </p:nvSpPr>
            <p:spPr>
              <a:xfrm>
                <a:off x="3337800" y="2169283"/>
                <a:ext cx="1249059" cy="584774"/>
              </a:xfrm>
              <a:prstGeom prst="rect">
                <a:avLst/>
              </a:prstGeom>
              <a:solidFill>
                <a:schemeClr val="accent6">
                  <a:lumMod val="60000"/>
                  <a:lumOff val="40000"/>
                </a:schemeClr>
              </a:solidFill>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en-GB" sz="3200" dirty="0"/>
                  <a:t>RDMA</a:t>
                </a:r>
              </a:p>
            </p:txBody>
          </p:sp>
          <p:sp>
            <p:nvSpPr>
              <p:cNvPr id="122" name="TextBox 121">
                <a:extLst>
                  <a:ext uri="{FF2B5EF4-FFF2-40B4-BE49-F238E27FC236}">
                    <a16:creationId xmlns:a16="http://schemas.microsoft.com/office/drawing/2014/main" id="{3D595246-2391-AE4F-BE5F-3ACF49A91FC7}"/>
                  </a:ext>
                </a:extLst>
              </p:cNvPr>
              <p:cNvSpPr txBox="1"/>
              <p:nvPr/>
            </p:nvSpPr>
            <p:spPr>
              <a:xfrm>
                <a:off x="1357853" y="2119688"/>
                <a:ext cx="1659779" cy="584774"/>
              </a:xfrm>
              <a:prstGeom prst="rect">
                <a:avLst/>
              </a:prstGeom>
              <a:solidFill>
                <a:schemeClr val="accent1">
                  <a:lumMod val="40000"/>
                  <a:lumOff val="60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sz="3200" dirty="0"/>
                  <a:t>TCP/IP</a:t>
                </a:r>
              </a:p>
            </p:txBody>
          </p:sp>
          <p:sp>
            <p:nvSpPr>
              <p:cNvPr id="130" name="TextBox 129">
                <a:extLst>
                  <a:ext uri="{FF2B5EF4-FFF2-40B4-BE49-F238E27FC236}">
                    <a16:creationId xmlns:a16="http://schemas.microsoft.com/office/drawing/2014/main" id="{352F7B59-9775-0F4B-8439-5D4D3879C6DB}"/>
                  </a:ext>
                </a:extLst>
              </p:cNvPr>
              <p:cNvSpPr txBox="1"/>
              <p:nvPr/>
            </p:nvSpPr>
            <p:spPr>
              <a:xfrm>
                <a:off x="2548695" y="1751682"/>
                <a:ext cx="2827270" cy="461666"/>
              </a:xfrm>
              <a:prstGeom prst="rect">
                <a:avLst/>
              </a:prstGeom>
              <a:noFill/>
            </p:spPr>
            <p:txBody>
              <a:bodyPr wrap="square" rtlCol="0">
                <a:spAutoFit/>
              </a:bodyPr>
              <a:lstStyle/>
              <a:p>
                <a:pPr algn="ctr"/>
                <a:r>
                  <a:rPr lang="en-GB" sz="2400" dirty="0"/>
                  <a:t>Storage app</a:t>
                </a:r>
              </a:p>
            </p:txBody>
          </p:sp>
          <p:sp>
            <p:nvSpPr>
              <p:cNvPr id="131" name="TextBox 130">
                <a:extLst>
                  <a:ext uri="{FF2B5EF4-FFF2-40B4-BE49-F238E27FC236}">
                    <a16:creationId xmlns:a16="http://schemas.microsoft.com/office/drawing/2014/main" id="{E4158C45-FA8D-C146-A128-4113F245B783}"/>
                  </a:ext>
                </a:extLst>
              </p:cNvPr>
              <p:cNvSpPr txBox="1"/>
              <p:nvPr/>
            </p:nvSpPr>
            <p:spPr>
              <a:xfrm>
                <a:off x="933250" y="1699996"/>
                <a:ext cx="2392362" cy="461666"/>
              </a:xfrm>
              <a:prstGeom prst="rect">
                <a:avLst/>
              </a:prstGeom>
              <a:noFill/>
            </p:spPr>
            <p:txBody>
              <a:bodyPr wrap="square" rtlCol="0">
                <a:spAutoFit/>
              </a:bodyPr>
              <a:lstStyle/>
              <a:p>
                <a:pPr algn="ctr"/>
                <a:r>
                  <a:rPr lang="en-GB" sz="2400" dirty="0"/>
                  <a:t>Legacy app</a:t>
                </a:r>
              </a:p>
            </p:txBody>
          </p:sp>
          <p:sp>
            <p:nvSpPr>
              <p:cNvPr id="212" name="TextBox 211">
                <a:extLst>
                  <a:ext uri="{FF2B5EF4-FFF2-40B4-BE49-F238E27FC236}">
                    <a16:creationId xmlns:a16="http://schemas.microsoft.com/office/drawing/2014/main" id="{E3FDFABA-7267-B74C-AACE-D200B9F32DE5}"/>
                  </a:ext>
                </a:extLst>
              </p:cNvPr>
              <p:cNvSpPr txBox="1"/>
              <p:nvPr/>
            </p:nvSpPr>
            <p:spPr>
              <a:xfrm>
                <a:off x="1175367" y="1203173"/>
                <a:ext cx="1021048" cy="461666"/>
              </a:xfrm>
              <a:prstGeom prst="rect">
                <a:avLst/>
              </a:prstGeom>
              <a:noFill/>
            </p:spPr>
            <p:txBody>
              <a:bodyPr wrap="none" rtlCol="0">
                <a:spAutoFit/>
              </a:bodyPr>
              <a:lstStyle/>
              <a:p>
                <a:r>
                  <a:rPr lang="en-GB" sz="2400" b="1" i="1" dirty="0"/>
                  <a:t>Host A</a:t>
                </a:r>
              </a:p>
            </p:txBody>
          </p:sp>
        </p:grpSp>
        <p:sp>
          <p:nvSpPr>
            <p:cNvPr id="132" name="TextBox 131">
              <a:extLst>
                <a:ext uri="{FF2B5EF4-FFF2-40B4-BE49-F238E27FC236}">
                  <a16:creationId xmlns:a16="http://schemas.microsoft.com/office/drawing/2014/main" id="{EA9E54EA-F457-5946-A5F8-648640647641}"/>
                </a:ext>
              </a:extLst>
            </p:cNvPr>
            <p:cNvSpPr txBox="1"/>
            <p:nvPr/>
          </p:nvSpPr>
          <p:spPr>
            <a:xfrm>
              <a:off x="2464945" y="3043108"/>
              <a:ext cx="1112229" cy="584774"/>
            </a:xfrm>
            <a:prstGeom prst="rect">
              <a:avLst/>
            </a:prstGeom>
            <a:noFill/>
          </p:spPr>
          <p:txBody>
            <a:bodyPr wrap="none" rtlCol="0">
              <a:spAutoFit/>
            </a:bodyPr>
            <a:lstStyle/>
            <a:p>
              <a:r>
                <a:rPr lang="en-GB" sz="3200" b="1" dirty="0"/>
                <a:t>EQDS</a:t>
              </a:r>
            </a:p>
          </p:txBody>
        </p:sp>
      </p:grpSp>
      <p:sp>
        <p:nvSpPr>
          <p:cNvPr id="2" name="Title 1">
            <a:extLst>
              <a:ext uri="{FF2B5EF4-FFF2-40B4-BE49-F238E27FC236}">
                <a16:creationId xmlns:a16="http://schemas.microsoft.com/office/drawing/2014/main" id="{212AB636-C155-D649-B1D4-F3D0DEB06BDE}"/>
              </a:ext>
            </a:extLst>
          </p:cNvPr>
          <p:cNvSpPr>
            <a:spLocks noGrp="1"/>
          </p:cNvSpPr>
          <p:nvPr>
            <p:ph type="title"/>
          </p:nvPr>
        </p:nvSpPr>
        <p:spPr>
          <a:xfrm>
            <a:off x="813898" y="13187"/>
            <a:ext cx="10515600" cy="1325563"/>
          </a:xfrm>
        </p:spPr>
        <p:txBody>
          <a:bodyPr/>
          <a:lstStyle/>
          <a:p>
            <a:r>
              <a:rPr lang="en-GB" dirty="0"/>
              <a:t>EQDS host API and tunnel protocol</a:t>
            </a:r>
            <a:endParaRPr lang="en-GB" b="1" dirty="0"/>
          </a:p>
        </p:txBody>
      </p:sp>
      <p:grpSp>
        <p:nvGrpSpPr>
          <p:cNvPr id="115" name="Group 114">
            <a:extLst>
              <a:ext uri="{FF2B5EF4-FFF2-40B4-BE49-F238E27FC236}">
                <a16:creationId xmlns:a16="http://schemas.microsoft.com/office/drawing/2014/main" id="{FBF656DA-6E37-3143-9F22-214D601F109B}"/>
              </a:ext>
            </a:extLst>
          </p:cNvPr>
          <p:cNvGrpSpPr/>
          <p:nvPr/>
        </p:nvGrpSpPr>
        <p:grpSpPr>
          <a:xfrm>
            <a:off x="3706673" y="2655342"/>
            <a:ext cx="560018" cy="532017"/>
            <a:chOff x="293966" y="461665"/>
            <a:chExt cx="857250" cy="814388"/>
          </a:xfrm>
        </p:grpSpPr>
        <p:sp>
          <p:nvSpPr>
            <p:cNvPr id="116" name="Oval 115">
              <a:extLst>
                <a:ext uri="{FF2B5EF4-FFF2-40B4-BE49-F238E27FC236}">
                  <a16:creationId xmlns:a16="http://schemas.microsoft.com/office/drawing/2014/main" id="{A582E444-770D-9A46-A714-D5F0C2D5DBB8}"/>
                </a:ext>
              </a:extLst>
            </p:cNvPr>
            <p:cNvSpPr/>
            <p:nvPr/>
          </p:nvSpPr>
          <p:spPr>
            <a:xfrm>
              <a:off x="293966" y="461665"/>
              <a:ext cx="857250" cy="81438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2400"/>
            </a:p>
          </p:txBody>
        </p:sp>
        <p:cxnSp>
          <p:nvCxnSpPr>
            <p:cNvPr id="117" name="Straight Connector 116">
              <a:extLst>
                <a:ext uri="{FF2B5EF4-FFF2-40B4-BE49-F238E27FC236}">
                  <a16:creationId xmlns:a16="http://schemas.microsoft.com/office/drawing/2014/main" id="{5D5BEC1C-91A6-9A47-A7AA-CB6DC4EC1846}"/>
                </a:ext>
              </a:extLst>
            </p:cNvPr>
            <p:cNvCxnSpPr>
              <a:cxnSpLocks/>
              <a:stCxn id="116" idx="3"/>
              <a:endCxn id="116" idx="7"/>
            </p:cNvCxnSpPr>
            <p:nvPr/>
          </p:nvCxnSpPr>
          <p:spPr>
            <a:xfrm flipV="1">
              <a:off x="419507" y="580929"/>
              <a:ext cx="606168" cy="575860"/>
            </a:xfrm>
            <a:prstGeom prst="line">
              <a:avLst/>
            </a:prstGeom>
          </p:spPr>
          <p:style>
            <a:lnRef idx="2">
              <a:schemeClr val="dk1"/>
            </a:lnRef>
            <a:fillRef idx="0">
              <a:schemeClr val="dk1"/>
            </a:fillRef>
            <a:effectRef idx="1">
              <a:schemeClr val="dk1"/>
            </a:effectRef>
            <a:fontRef idx="minor">
              <a:schemeClr val="tx1"/>
            </a:fontRef>
          </p:style>
        </p:cxnSp>
        <p:cxnSp>
          <p:nvCxnSpPr>
            <p:cNvPr id="118" name="Straight Connector 117">
              <a:extLst>
                <a:ext uri="{FF2B5EF4-FFF2-40B4-BE49-F238E27FC236}">
                  <a16:creationId xmlns:a16="http://schemas.microsoft.com/office/drawing/2014/main" id="{BD3BD42C-F5C9-4E4D-A250-2ED414B9C7CB}"/>
                </a:ext>
              </a:extLst>
            </p:cNvPr>
            <p:cNvCxnSpPr>
              <a:cxnSpLocks/>
              <a:stCxn id="116" idx="1"/>
              <a:endCxn id="116" idx="5"/>
            </p:cNvCxnSpPr>
            <p:nvPr/>
          </p:nvCxnSpPr>
          <p:spPr>
            <a:xfrm>
              <a:off x="419507" y="580929"/>
              <a:ext cx="606168" cy="575860"/>
            </a:xfrm>
            <a:prstGeom prst="line">
              <a:avLst/>
            </a:prstGeom>
          </p:spPr>
          <p:style>
            <a:lnRef idx="2">
              <a:schemeClr val="dk1"/>
            </a:lnRef>
            <a:fillRef idx="0">
              <a:schemeClr val="dk1"/>
            </a:fillRef>
            <a:effectRef idx="1">
              <a:schemeClr val="dk1"/>
            </a:effectRef>
            <a:fontRef idx="minor">
              <a:schemeClr val="tx1"/>
            </a:fontRef>
          </p:style>
        </p:cxnSp>
        <p:cxnSp>
          <p:nvCxnSpPr>
            <p:cNvPr id="119" name="Straight Connector 118">
              <a:extLst>
                <a:ext uri="{FF2B5EF4-FFF2-40B4-BE49-F238E27FC236}">
                  <a16:creationId xmlns:a16="http://schemas.microsoft.com/office/drawing/2014/main" id="{C364B66E-CB6D-4043-AF2D-0726D44E01D7}"/>
                </a:ext>
              </a:extLst>
            </p:cNvPr>
            <p:cNvCxnSpPr>
              <a:cxnSpLocks/>
            </p:cNvCxnSpPr>
            <p:nvPr/>
          </p:nvCxnSpPr>
          <p:spPr>
            <a:xfrm>
              <a:off x="293966" y="868859"/>
              <a:ext cx="857250" cy="0"/>
            </a:xfrm>
            <a:prstGeom prst="line">
              <a:avLst/>
            </a:prstGeom>
          </p:spPr>
          <p:style>
            <a:lnRef idx="2">
              <a:schemeClr val="dk1"/>
            </a:lnRef>
            <a:fillRef idx="0">
              <a:schemeClr val="dk1"/>
            </a:fillRef>
            <a:effectRef idx="1">
              <a:schemeClr val="dk1"/>
            </a:effectRef>
            <a:fontRef idx="minor">
              <a:schemeClr val="tx1"/>
            </a:fontRef>
          </p:style>
        </p:cxnSp>
        <p:cxnSp>
          <p:nvCxnSpPr>
            <p:cNvPr id="120" name="Straight Connector 119">
              <a:extLst>
                <a:ext uri="{FF2B5EF4-FFF2-40B4-BE49-F238E27FC236}">
                  <a16:creationId xmlns:a16="http://schemas.microsoft.com/office/drawing/2014/main" id="{8584AB98-EDDE-F641-A02E-7ABD42F9A556}"/>
                </a:ext>
              </a:extLst>
            </p:cNvPr>
            <p:cNvCxnSpPr>
              <a:cxnSpLocks/>
              <a:stCxn id="116" idx="4"/>
              <a:endCxn id="116" idx="0"/>
            </p:cNvCxnSpPr>
            <p:nvPr/>
          </p:nvCxnSpPr>
          <p:spPr>
            <a:xfrm flipV="1">
              <a:off x="722591" y="461665"/>
              <a:ext cx="0" cy="814388"/>
            </a:xfrm>
            <a:prstGeom prst="line">
              <a:avLst/>
            </a:prstGeom>
          </p:spPr>
          <p:style>
            <a:lnRef idx="2">
              <a:schemeClr val="dk1"/>
            </a:lnRef>
            <a:fillRef idx="0">
              <a:schemeClr val="dk1"/>
            </a:fillRef>
            <a:effectRef idx="1">
              <a:schemeClr val="dk1"/>
            </a:effectRef>
            <a:fontRef idx="minor">
              <a:schemeClr val="tx1"/>
            </a:fontRef>
          </p:style>
        </p:cxnSp>
        <p:sp>
          <p:nvSpPr>
            <p:cNvPr id="121" name="Oval 120">
              <a:extLst>
                <a:ext uri="{FF2B5EF4-FFF2-40B4-BE49-F238E27FC236}">
                  <a16:creationId xmlns:a16="http://schemas.microsoft.com/office/drawing/2014/main" id="{866B670C-13D9-4A47-BED3-A59410F2D83F}"/>
                </a:ext>
              </a:extLst>
            </p:cNvPr>
            <p:cNvSpPr/>
            <p:nvPr/>
          </p:nvSpPr>
          <p:spPr>
            <a:xfrm>
              <a:off x="504518" y="661690"/>
              <a:ext cx="436145" cy="41433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2400"/>
            </a:p>
          </p:txBody>
        </p:sp>
      </p:grpSp>
      <p:grpSp>
        <p:nvGrpSpPr>
          <p:cNvPr id="123" name="Group 122">
            <a:extLst>
              <a:ext uri="{FF2B5EF4-FFF2-40B4-BE49-F238E27FC236}">
                <a16:creationId xmlns:a16="http://schemas.microsoft.com/office/drawing/2014/main" id="{6E8838DB-6C4D-6244-8988-A918034494C3}"/>
              </a:ext>
            </a:extLst>
          </p:cNvPr>
          <p:cNvGrpSpPr/>
          <p:nvPr/>
        </p:nvGrpSpPr>
        <p:grpSpPr>
          <a:xfrm>
            <a:off x="1916405" y="2644782"/>
            <a:ext cx="584402" cy="532017"/>
            <a:chOff x="293966" y="461665"/>
            <a:chExt cx="894576" cy="814388"/>
          </a:xfrm>
        </p:grpSpPr>
        <p:sp>
          <p:nvSpPr>
            <p:cNvPr id="124" name="Oval 123">
              <a:extLst>
                <a:ext uri="{FF2B5EF4-FFF2-40B4-BE49-F238E27FC236}">
                  <a16:creationId xmlns:a16="http://schemas.microsoft.com/office/drawing/2014/main" id="{57A94D9D-F1E9-9342-B51E-139F29921AB8}"/>
                </a:ext>
              </a:extLst>
            </p:cNvPr>
            <p:cNvSpPr/>
            <p:nvPr/>
          </p:nvSpPr>
          <p:spPr>
            <a:xfrm>
              <a:off x="293966" y="461665"/>
              <a:ext cx="857250" cy="81438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2400"/>
            </a:p>
          </p:txBody>
        </p:sp>
        <p:cxnSp>
          <p:nvCxnSpPr>
            <p:cNvPr id="125" name="Straight Connector 124">
              <a:extLst>
                <a:ext uri="{FF2B5EF4-FFF2-40B4-BE49-F238E27FC236}">
                  <a16:creationId xmlns:a16="http://schemas.microsoft.com/office/drawing/2014/main" id="{9587621E-2C30-A742-BC03-A5E6A5A03519}"/>
                </a:ext>
              </a:extLst>
            </p:cNvPr>
            <p:cNvCxnSpPr>
              <a:cxnSpLocks/>
              <a:stCxn id="124" idx="3"/>
              <a:endCxn id="124" idx="7"/>
            </p:cNvCxnSpPr>
            <p:nvPr/>
          </p:nvCxnSpPr>
          <p:spPr>
            <a:xfrm flipV="1">
              <a:off x="419507" y="580929"/>
              <a:ext cx="606168" cy="575860"/>
            </a:xfrm>
            <a:prstGeom prst="line">
              <a:avLst/>
            </a:prstGeom>
          </p:spPr>
          <p:style>
            <a:lnRef idx="2">
              <a:schemeClr val="dk1"/>
            </a:lnRef>
            <a:fillRef idx="0">
              <a:schemeClr val="dk1"/>
            </a:fillRef>
            <a:effectRef idx="1">
              <a:schemeClr val="dk1"/>
            </a:effectRef>
            <a:fontRef idx="minor">
              <a:schemeClr val="tx1"/>
            </a:fontRef>
          </p:style>
        </p:cxnSp>
        <p:cxnSp>
          <p:nvCxnSpPr>
            <p:cNvPr id="126" name="Straight Connector 125">
              <a:extLst>
                <a:ext uri="{FF2B5EF4-FFF2-40B4-BE49-F238E27FC236}">
                  <a16:creationId xmlns:a16="http://schemas.microsoft.com/office/drawing/2014/main" id="{B77190ED-D826-8E4E-84BD-23F82894444E}"/>
                </a:ext>
              </a:extLst>
            </p:cNvPr>
            <p:cNvCxnSpPr>
              <a:cxnSpLocks/>
              <a:stCxn id="124" idx="1"/>
              <a:endCxn id="124" idx="5"/>
            </p:cNvCxnSpPr>
            <p:nvPr/>
          </p:nvCxnSpPr>
          <p:spPr>
            <a:xfrm>
              <a:off x="419507" y="580929"/>
              <a:ext cx="606168" cy="575860"/>
            </a:xfrm>
            <a:prstGeom prst="line">
              <a:avLst/>
            </a:prstGeom>
          </p:spPr>
          <p:style>
            <a:lnRef idx="2">
              <a:schemeClr val="dk1"/>
            </a:lnRef>
            <a:fillRef idx="0">
              <a:schemeClr val="dk1"/>
            </a:fillRef>
            <a:effectRef idx="1">
              <a:schemeClr val="dk1"/>
            </a:effectRef>
            <a:fontRef idx="minor">
              <a:schemeClr val="tx1"/>
            </a:fontRef>
          </p:style>
        </p:cxnSp>
        <p:cxnSp>
          <p:nvCxnSpPr>
            <p:cNvPr id="127" name="Straight Connector 126">
              <a:extLst>
                <a:ext uri="{FF2B5EF4-FFF2-40B4-BE49-F238E27FC236}">
                  <a16:creationId xmlns:a16="http://schemas.microsoft.com/office/drawing/2014/main" id="{FD8C3E52-7C3B-AD43-8989-7A825AF1FBF6}"/>
                </a:ext>
              </a:extLst>
            </p:cNvPr>
            <p:cNvCxnSpPr>
              <a:cxnSpLocks/>
            </p:cNvCxnSpPr>
            <p:nvPr/>
          </p:nvCxnSpPr>
          <p:spPr>
            <a:xfrm>
              <a:off x="331292" y="831534"/>
              <a:ext cx="857250" cy="0"/>
            </a:xfrm>
            <a:prstGeom prst="line">
              <a:avLst/>
            </a:prstGeom>
          </p:spPr>
          <p:style>
            <a:lnRef idx="2">
              <a:schemeClr val="dk1"/>
            </a:lnRef>
            <a:fillRef idx="0">
              <a:schemeClr val="dk1"/>
            </a:fillRef>
            <a:effectRef idx="1">
              <a:schemeClr val="dk1"/>
            </a:effectRef>
            <a:fontRef idx="minor">
              <a:schemeClr val="tx1"/>
            </a:fontRef>
          </p:style>
        </p:cxnSp>
        <p:cxnSp>
          <p:nvCxnSpPr>
            <p:cNvPr id="128" name="Straight Connector 127">
              <a:extLst>
                <a:ext uri="{FF2B5EF4-FFF2-40B4-BE49-F238E27FC236}">
                  <a16:creationId xmlns:a16="http://schemas.microsoft.com/office/drawing/2014/main" id="{01EFE83C-79E4-234D-89A0-417AA18C7AD4}"/>
                </a:ext>
              </a:extLst>
            </p:cNvPr>
            <p:cNvCxnSpPr>
              <a:cxnSpLocks/>
              <a:stCxn id="124" idx="4"/>
              <a:endCxn id="124" idx="0"/>
            </p:cNvCxnSpPr>
            <p:nvPr/>
          </p:nvCxnSpPr>
          <p:spPr>
            <a:xfrm flipV="1">
              <a:off x="722591" y="461665"/>
              <a:ext cx="0" cy="814388"/>
            </a:xfrm>
            <a:prstGeom prst="line">
              <a:avLst/>
            </a:prstGeom>
          </p:spPr>
          <p:style>
            <a:lnRef idx="2">
              <a:schemeClr val="dk1"/>
            </a:lnRef>
            <a:fillRef idx="0">
              <a:schemeClr val="dk1"/>
            </a:fillRef>
            <a:effectRef idx="1">
              <a:schemeClr val="dk1"/>
            </a:effectRef>
            <a:fontRef idx="minor">
              <a:schemeClr val="tx1"/>
            </a:fontRef>
          </p:style>
        </p:cxnSp>
        <p:sp>
          <p:nvSpPr>
            <p:cNvPr id="129" name="Oval 128">
              <a:extLst>
                <a:ext uri="{FF2B5EF4-FFF2-40B4-BE49-F238E27FC236}">
                  <a16:creationId xmlns:a16="http://schemas.microsoft.com/office/drawing/2014/main" id="{DF451E49-AF47-6E4C-BEE7-EF434F41F08F}"/>
                </a:ext>
              </a:extLst>
            </p:cNvPr>
            <p:cNvSpPr/>
            <p:nvPr/>
          </p:nvSpPr>
          <p:spPr>
            <a:xfrm>
              <a:off x="504518" y="661690"/>
              <a:ext cx="436145" cy="41433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2400"/>
            </a:p>
          </p:txBody>
        </p:sp>
      </p:grpSp>
      <p:grpSp>
        <p:nvGrpSpPr>
          <p:cNvPr id="5" name="Group 4">
            <a:extLst>
              <a:ext uri="{FF2B5EF4-FFF2-40B4-BE49-F238E27FC236}">
                <a16:creationId xmlns:a16="http://schemas.microsoft.com/office/drawing/2014/main" id="{BDBE92B8-777D-CD43-87A2-0397B0F72270}"/>
              </a:ext>
            </a:extLst>
          </p:cNvPr>
          <p:cNvGrpSpPr/>
          <p:nvPr/>
        </p:nvGrpSpPr>
        <p:grpSpPr>
          <a:xfrm>
            <a:off x="7679112" y="1227557"/>
            <a:ext cx="3596713" cy="2442604"/>
            <a:chOff x="9855085" y="2256269"/>
            <a:chExt cx="1532349" cy="1040651"/>
          </a:xfrm>
        </p:grpSpPr>
        <p:sp>
          <p:nvSpPr>
            <p:cNvPr id="133" name="Rectangle 132">
              <a:extLst>
                <a:ext uri="{FF2B5EF4-FFF2-40B4-BE49-F238E27FC236}">
                  <a16:creationId xmlns:a16="http://schemas.microsoft.com/office/drawing/2014/main" id="{75A57984-0006-EF4D-BB09-6E37B222BE92}"/>
                </a:ext>
              </a:extLst>
            </p:cNvPr>
            <p:cNvSpPr/>
            <p:nvPr/>
          </p:nvSpPr>
          <p:spPr>
            <a:xfrm>
              <a:off x="9855085" y="2283799"/>
              <a:ext cx="1512570" cy="10078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2400"/>
            </a:p>
          </p:txBody>
        </p:sp>
        <p:sp>
          <p:nvSpPr>
            <p:cNvPr id="134" name="Rectangle 133">
              <a:extLst>
                <a:ext uri="{FF2B5EF4-FFF2-40B4-BE49-F238E27FC236}">
                  <a16:creationId xmlns:a16="http://schemas.microsoft.com/office/drawing/2014/main" id="{42BC64B5-CD52-534D-B671-C786C7241205}"/>
                </a:ext>
              </a:extLst>
            </p:cNvPr>
            <p:cNvSpPr/>
            <p:nvPr/>
          </p:nvSpPr>
          <p:spPr>
            <a:xfrm>
              <a:off x="9855085" y="2958077"/>
              <a:ext cx="1512570" cy="338843"/>
            </a:xfrm>
            <a:prstGeom prst="rect">
              <a:avLst/>
            </a:prstGeom>
            <a:solidFill>
              <a:schemeClr val="bg1">
                <a:lumMod val="65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2400" dirty="0"/>
            </a:p>
          </p:txBody>
        </p:sp>
        <p:sp>
          <p:nvSpPr>
            <p:cNvPr id="192" name="TextBox 191">
              <a:extLst>
                <a:ext uri="{FF2B5EF4-FFF2-40B4-BE49-F238E27FC236}">
                  <a16:creationId xmlns:a16="http://schemas.microsoft.com/office/drawing/2014/main" id="{829D9AE9-46D4-8642-BF94-E7D05C355129}"/>
                </a:ext>
              </a:extLst>
            </p:cNvPr>
            <p:cNvSpPr txBox="1"/>
            <p:nvPr/>
          </p:nvSpPr>
          <p:spPr>
            <a:xfrm>
              <a:off x="10658839" y="2705840"/>
              <a:ext cx="537014" cy="249138"/>
            </a:xfrm>
            <a:prstGeom prst="rect">
              <a:avLst/>
            </a:prstGeom>
            <a:solidFill>
              <a:schemeClr val="accent2">
                <a:lumMod val="40000"/>
                <a:lumOff val="60000"/>
              </a:schemeClr>
            </a:solidFill>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en-GB" sz="3200" dirty="0"/>
                <a:t>Native</a:t>
              </a:r>
            </a:p>
          </p:txBody>
        </p:sp>
        <p:grpSp>
          <p:nvGrpSpPr>
            <p:cNvPr id="135" name="Group 134">
              <a:extLst>
                <a:ext uri="{FF2B5EF4-FFF2-40B4-BE49-F238E27FC236}">
                  <a16:creationId xmlns:a16="http://schemas.microsoft.com/office/drawing/2014/main" id="{F2C269DE-521B-E247-A4C4-3919ADB46A25}"/>
                </a:ext>
              </a:extLst>
            </p:cNvPr>
            <p:cNvGrpSpPr/>
            <p:nvPr/>
          </p:nvGrpSpPr>
          <p:grpSpPr>
            <a:xfrm>
              <a:off x="10830965" y="2925937"/>
              <a:ext cx="214339" cy="203622"/>
              <a:chOff x="293966" y="461665"/>
              <a:chExt cx="857250" cy="814388"/>
            </a:xfrm>
          </p:grpSpPr>
          <p:sp>
            <p:nvSpPr>
              <p:cNvPr id="136" name="Oval 135">
                <a:extLst>
                  <a:ext uri="{FF2B5EF4-FFF2-40B4-BE49-F238E27FC236}">
                    <a16:creationId xmlns:a16="http://schemas.microsoft.com/office/drawing/2014/main" id="{56C9BD08-8A24-484C-A8B3-067DCC5309EE}"/>
                  </a:ext>
                </a:extLst>
              </p:cNvPr>
              <p:cNvSpPr/>
              <p:nvPr/>
            </p:nvSpPr>
            <p:spPr>
              <a:xfrm>
                <a:off x="293966" y="461665"/>
                <a:ext cx="857250" cy="81438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2400"/>
              </a:p>
            </p:txBody>
          </p:sp>
          <p:cxnSp>
            <p:nvCxnSpPr>
              <p:cNvPr id="137" name="Straight Connector 136">
                <a:extLst>
                  <a:ext uri="{FF2B5EF4-FFF2-40B4-BE49-F238E27FC236}">
                    <a16:creationId xmlns:a16="http://schemas.microsoft.com/office/drawing/2014/main" id="{E045D987-9729-664D-9383-5723F46900D2}"/>
                  </a:ext>
                </a:extLst>
              </p:cNvPr>
              <p:cNvCxnSpPr>
                <a:cxnSpLocks/>
                <a:stCxn id="136" idx="3"/>
                <a:endCxn id="136" idx="7"/>
              </p:cNvCxnSpPr>
              <p:nvPr/>
            </p:nvCxnSpPr>
            <p:spPr>
              <a:xfrm flipV="1">
                <a:off x="419507" y="580929"/>
                <a:ext cx="606168" cy="575860"/>
              </a:xfrm>
              <a:prstGeom prst="line">
                <a:avLst/>
              </a:prstGeom>
            </p:spPr>
            <p:style>
              <a:lnRef idx="2">
                <a:schemeClr val="dk1"/>
              </a:lnRef>
              <a:fillRef idx="0">
                <a:schemeClr val="dk1"/>
              </a:fillRef>
              <a:effectRef idx="1">
                <a:schemeClr val="dk1"/>
              </a:effectRef>
              <a:fontRef idx="minor">
                <a:schemeClr val="tx1"/>
              </a:fontRef>
            </p:style>
          </p:cxnSp>
          <p:cxnSp>
            <p:nvCxnSpPr>
              <p:cNvPr id="138" name="Straight Connector 137">
                <a:extLst>
                  <a:ext uri="{FF2B5EF4-FFF2-40B4-BE49-F238E27FC236}">
                    <a16:creationId xmlns:a16="http://schemas.microsoft.com/office/drawing/2014/main" id="{A5E7DFDA-E429-9843-8AF6-04824786F81A}"/>
                  </a:ext>
                </a:extLst>
              </p:cNvPr>
              <p:cNvCxnSpPr>
                <a:cxnSpLocks/>
                <a:stCxn id="136" idx="1"/>
                <a:endCxn id="136" idx="5"/>
              </p:cNvCxnSpPr>
              <p:nvPr/>
            </p:nvCxnSpPr>
            <p:spPr>
              <a:xfrm>
                <a:off x="419507" y="580929"/>
                <a:ext cx="606168" cy="575860"/>
              </a:xfrm>
              <a:prstGeom prst="line">
                <a:avLst/>
              </a:prstGeom>
            </p:spPr>
            <p:style>
              <a:lnRef idx="2">
                <a:schemeClr val="dk1"/>
              </a:lnRef>
              <a:fillRef idx="0">
                <a:schemeClr val="dk1"/>
              </a:fillRef>
              <a:effectRef idx="1">
                <a:schemeClr val="dk1"/>
              </a:effectRef>
              <a:fontRef idx="minor">
                <a:schemeClr val="tx1"/>
              </a:fontRef>
            </p:style>
          </p:cxnSp>
          <p:cxnSp>
            <p:nvCxnSpPr>
              <p:cNvPr id="139" name="Straight Connector 138">
                <a:extLst>
                  <a:ext uri="{FF2B5EF4-FFF2-40B4-BE49-F238E27FC236}">
                    <a16:creationId xmlns:a16="http://schemas.microsoft.com/office/drawing/2014/main" id="{A4AA11E5-4114-F04E-AB74-79E69ED6558C}"/>
                  </a:ext>
                </a:extLst>
              </p:cNvPr>
              <p:cNvCxnSpPr>
                <a:cxnSpLocks/>
              </p:cNvCxnSpPr>
              <p:nvPr/>
            </p:nvCxnSpPr>
            <p:spPr>
              <a:xfrm>
                <a:off x="293966" y="868859"/>
                <a:ext cx="857250" cy="0"/>
              </a:xfrm>
              <a:prstGeom prst="line">
                <a:avLst/>
              </a:prstGeom>
            </p:spPr>
            <p:style>
              <a:lnRef idx="2">
                <a:schemeClr val="dk1"/>
              </a:lnRef>
              <a:fillRef idx="0">
                <a:schemeClr val="dk1"/>
              </a:fillRef>
              <a:effectRef idx="1">
                <a:schemeClr val="dk1"/>
              </a:effectRef>
              <a:fontRef idx="minor">
                <a:schemeClr val="tx1"/>
              </a:fontRef>
            </p:style>
          </p:cxnSp>
          <p:cxnSp>
            <p:nvCxnSpPr>
              <p:cNvPr id="140" name="Straight Connector 139">
                <a:extLst>
                  <a:ext uri="{FF2B5EF4-FFF2-40B4-BE49-F238E27FC236}">
                    <a16:creationId xmlns:a16="http://schemas.microsoft.com/office/drawing/2014/main" id="{3C167B55-FF80-8945-BA56-4F1EA715934F}"/>
                  </a:ext>
                </a:extLst>
              </p:cNvPr>
              <p:cNvCxnSpPr>
                <a:cxnSpLocks/>
                <a:stCxn id="136" idx="4"/>
                <a:endCxn id="136" idx="0"/>
              </p:cNvCxnSpPr>
              <p:nvPr/>
            </p:nvCxnSpPr>
            <p:spPr>
              <a:xfrm flipV="1">
                <a:off x="722591" y="461665"/>
                <a:ext cx="0" cy="814388"/>
              </a:xfrm>
              <a:prstGeom prst="line">
                <a:avLst/>
              </a:prstGeom>
            </p:spPr>
            <p:style>
              <a:lnRef idx="2">
                <a:schemeClr val="dk1"/>
              </a:lnRef>
              <a:fillRef idx="0">
                <a:schemeClr val="dk1"/>
              </a:fillRef>
              <a:effectRef idx="1">
                <a:schemeClr val="dk1"/>
              </a:effectRef>
              <a:fontRef idx="minor">
                <a:schemeClr val="tx1"/>
              </a:fontRef>
            </p:style>
          </p:cxnSp>
          <p:sp>
            <p:nvSpPr>
              <p:cNvPr id="141" name="Oval 140">
                <a:extLst>
                  <a:ext uri="{FF2B5EF4-FFF2-40B4-BE49-F238E27FC236}">
                    <a16:creationId xmlns:a16="http://schemas.microsoft.com/office/drawing/2014/main" id="{6433216C-E4D4-7440-85CD-330B4D280735}"/>
                  </a:ext>
                </a:extLst>
              </p:cNvPr>
              <p:cNvSpPr/>
              <p:nvPr/>
            </p:nvSpPr>
            <p:spPr>
              <a:xfrm>
                <a:off x="504518" y="661690"/>
                <a:ext cx="436145" cy="41433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2400"/>
              </a:p>
            </p:txBody>
          </p:sp>
        </p:grpSp>
        <p:grpSp>
          <p:nvGrpSpPr>
            <p:cNvPr id="142" name="Group 141">
              <a:extLst>
                <a:ext uri="{FF2B5EF4-FFF2-40B4-BE49-F238E27FC236}">
                  <a16:creationId xmlns:a16="http://schemas.microsoft.com/office/drawing/2014/main" id="{35D29D31-D69E-E342-A655-B0364C032F1B}"/>
                </a:ext>
              </a:extLst>
            </p:cNvPr>
            <p:cNvGrpSpPr/>
            <p:nvPr/>
          </p:nvGrpSpPr>
          <p:grpSpPr>
            <a:xfrm>
              <a:off x="10145765" y="2925938"/>
              <a:ext cx="214339" cy="203622"/>
              <a:chOff x="293966" y="461665"/>
              <a:chExt cx="857250" cy="814388"/>
            </a:xfrm>
          </p:grpSpPr>
          <p:sp>
            <p:nvSpPr>
              <p:cNvPr id="143" name="Oval 142">
                <a:extLst>
                  <a:ext uri="{FF2B5EF4-FFF2-40B4-BE49-F238E27FC236}">
                    <a16:creationId xmlns:a16="http://schemas.microsoft.com/office/drawing/2014/main" id="{93E5B10C-B55B-EE4F-9D76-49298ED5C59D}"/>
                  </a:ext>
                </a:extLst>
              </p:cNvPr>
              <p:cNvSpPr/>
              <p:nvPr/>
            </p:nvSpPr>
            <p:spPr>
              <a:xfrm>
                <a:off x="293966" y="461665"/>
                <a:ext cx="857250" cy="81438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2400"/>
              </a:p>
            </p:txBody>
          </p:sp>
          <p:cxnSp>
            <p:nvCxnSpPr>
              <p:cNvPr id="144" name="Straight Connector 143">
                <a:extLst>
                  <a:ext uri="{FF2B5EF4-FFF2-40B4-BE49-F238E27FC236}">
                    <a16:creationId xmlns:a16="http://schemas.microsoft.com/office/drawing/2014/main" id="{0E6BAB6A-3A6F-EA45-95CA-DE937E3E3573}"/>
                  </a:ext>
                </a:extLst>
              </p:cNvPr>
              <p:cNvCxnSpPr>
                <a:cxnSpLocks/>
                <a:stCxn id="143" idx="3"/>
                <a:endCxn id="143" idx="7"/>
              </p:cNvCxnSpPr>
              <p:nvPr/>
            </p:nvCxnSpPr>
            <p:spPr>
              <a:xfrm flipV="1">
                <a:off x="419507" y="580929"/>
                <a:ext cx="606168" cy="575860"/>
              </a:xfrm>
              <a:prstGeom prst="line">
                <a:avLst/>
              </a:prstGeom>
            </p:spPr>
            <p:style>
              <a:lnRef idx="2">
                <a:schemeClr val="dk1"/>
              </a:lnRef>
              <a:fillRef idx="0">
                <a:schemeClr val="dk1"/>
              </a:fillRef>
              <a:effectRef idx="1">
                <a:schemeClr val="dk1"/>
              </a:effectRef>
              <a:fontRef idx="minor">
                <a:schemeClr val="tx1"/>
              </a:fontRef>
            </p:style>
          </p:cxnSp>
          <p:cxnSp>
            <p:nvCxnSpPr>
              <p:cNvPr id="145" name="Straight Connector 144">
                <a:extLst>
                  <a:ext uri="{FF2B5EF4-FFF2-40B4-BE49-F238E27FC236}">
                    <a16:creationId xmlns:a16="http://schemas.microsoft.com/office/drawing/2014/main" id="{375F97E6-BCF1-C248-86DE-88D09FF6CB3E}"/>
                  </a:ext>
                </a:extLst>
              </p:cNvPr>
              <p:cNvCxnSpPr>
                <a:cxnSpLocks/>
                <a:stCxn id="143" idx="1"/>
                <a:endCxn id="143" idx="5"/>
              </p:cNvCxnSpPr>
              <p:nvPr/>
            </p:nvCxnSpPr>
            <p:spPr>
              <a:xfrm>
                <a:off x="419507" y="580929"/>
                <a:ext cx="606168" cy="575860"/>
              </a:xfrm>
              <a:prstGeom prst="line">
                <a:avLst/>
              </a:prstGeom>
            </p:spPr>
            <p:style>
              <a:lnRef idx="2">
                <a:schemeClr val="dk1"/>
              </a:lnRef>
              <a:fillRef idx="0">
                <a:schemeClr val="dk1"/>
              </a:fillRef>
              <a:effectRef idx="1">
                <a:schemeClr val="dk1"/>
              </a:effectRef>
              <a:fontRef idx="minor">
                <a:schemeClr val="tx1"/>
              </a:fontRef>
            </p:style>
          </p:cxnSp>
          <p:cxnSp>
            <p:nvCxnSpPr>
              <p:cNvPr id="146" name="Straight Connector 145">
                <a:extLst>
                  <a:ext uri="{FF2B5EF4-FFF2-40B4-BE49-F238E27FC236}">
                    <a16:creationId xmlns:a16="http://schemas.microsoft.com/office/drawing/2014/main" id="{66CFFE97-1589-7445-88E1-C16AA02B021B}"/>
                  </a:ext>
                </a:extLst>
              </p:cNvPr>
              <p:cNvCxnSpPr>
                <a:cxnSpLocks/>
              </p:cNvCxnSpPr>
              <p:nvPr/>
            </p:nvCxnSpPr>
            <p:spPr>
              <a:xfrm>
                <a:off x="293966" y="868859"/>
                <a:ext cx="857250" cy="0"/>
              </a:xfrm>
              <a:prstGeom prst="line">
                <a:avLst/>
              </a:prstGeom>
            </p:spPr>
            <p:style>
              <a:lnRef idx="2">
                <a:schemeClr val="dk1"/>
              </a:lnRef>
              <a:fillRef idx="0">
                <a:schemeClr val="dk1"/>
              </a:fillRef>
              <a:effectRef idx="1">
                <a:schemeClr val="dk1"/>
              </a:effectRef>
              <a:fontRef idx="minor">
                <a:schemeClr val="tx1"/>
              </a:fontRef>
            </p:style>
          </p:cxnSp>
          <p:cxnSp>
            <p:nvCxnSpPr>
              <p:cNvPr id="147" name="Straight Connector 146">
                <a:extLst>
                  <a:ext uri="{FF2B5EF4-FFF2-40B4-BE49-F238E27FC236}">
                    <a16:creationId xmlns:a16="http://schemas.microsoft.com/office/drawing/2014/main" id="{90C49198-C8EF-4C44-9EDA-EB5153C162CB}"/>
                  </a:ext>
                </a:extLst>
              </p:cNvPr>
              <p:cNvCxnSpPr>
                <a:cxnSpLocks/>
                <a:stCxn id="143" idx="4"/>
                <a:endCxn id="143" idx="0"/>
              </p:cNvCxnSpPr>
              <p:nvPr/>
            </p:nvCxnSpPr>
            <p:spPr>
              <a:xfrm flipV="1">
                <a:off x="722591" y="461665"/>
                <a:ext cx="0" cy="814388"/>
              </a:xfrm>
              <a:prstGeom prst="line">
                <a:avLst/>
              </a:prstGeom>
            </p:spPr>
            <p:style>
              <a:lnRef idx="2">
                <a:schemeClr val="dk1"/>
              </a:lnRef>
              <a:fillRef idx="0">
                <a:schemeClr val="dk1"/>
              </a:fillRef>
              <a:effectRef idx="1">
                <a:schemeClr val="dk1"/>
              </a:effectRef>
              <a:fontRef idx="minor">
                <a:schemeClr val="tx1"/>
              </a:fontRef>
            </p:style>
          </p:cxnSp>
          <p:sp>
            <p:nvSpPr>
              <p:cNvPr id="148" name="Oval 147">
                <a:extLst>
                  <a:ext uri="{FF2B5EF4-FFF2-40B4-BE49-F238E27FC236}">
                    <a16:creationId xmlns:a16="http://schemas.microsoft.com/office/drawing/2014/main" id="{5E34440F-9227-C54E-A785-A49FA23AFE1C}"/>
                  </a:ext>
                </a:extLst>
              </p:cNvPr>
              <p:cNvSpPr/>
              <p:nvPr/>
            </p:nvSpPr>
            <p:spPr>
              <a:xfrm>
                <a:off x="504518" y="661690"/>
                <a:ext cx="436145" cy="41433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2400"/>
              </a:p>
            </p:txBody>
          </p:sp>
        </p:grpSp>
        <p:sp>
          <p:nvSpPr>
            <p:cNvPr id="149" name="TextBox 148">
              <a:extLst>
                <a:ext uri="{FF2B5EF4-FFF2-40B4-BE49-F238E27FC236}">
                  <a16:creationId xmlns:a16="http://schemas.microsoft.com/office/drawing/2014/main" id="{54C78875-F719-3944-8911-BA6333E60842}"/>
                </a:ext>
              </a:extLst>
            </p:cNvPr>
            <p:cNvSpPr txBox="1"/>
            <p:nvPr/>
          </p:nvSpPr>
          <p:spPr>
            <a:xfrm>
              <a:off x="10711432" y="2496019"/>
              <a:ext cx="475467" cy="249138"/>
            </a:xfrm>
            <a:prstGeom prst="rect">
              <a:avLst/>
            </a:prstGeom>
            <a:noFill/>
          </p:spPr>
          <p:txBody>
            <a:bodyPr wrap="none" rtlCol="0">
              <a:spAutoFit/>
            </a:bodyPr>
            <a:lstStyle/>
            <a:p>
              <a:pPr algn="ctr"/>
              <a:r>
                <a:rPr lang="en-GB" sz="3200" dirty="0"/>
                <a:t>DPDK</a:t>
              </a:r>
            </a:p>
          </p:txBody>
        </p:sp>
        <p:grpSp>
          <p:nvGrpSpPr>
            <p:cNvPr id="150" name="Group 149">
              <a:extLst>
                <a:ext uri="{FF2B5EF4-FFF2-40B4-BE49-F238E27FC236}">
                  <a16:creationId xmlns:a16="http://schemas.microsoft.com/office/drawing/2014/main" id="{15EDB011-83B8-4E45-802F-5174D38F1AC5}"/>
                </a:ext>
              </a:extLst>
            </p:cNvPr>
            <p:cNvGrpSpPr/>
            <p:nvPr/>
          </p:nvGrpSpPr>
          <p:grpSpPr>
            <a:xfrm>
              <a:off x="9952589" y="2299356"/>
              <a:ext cx="573190" cy="619016"/>
              <a:chOff x="4625886" y="683788"/>
              <a:chExt cx="573190" cy="619016"/>
            </a:xfrm>
          </p:grpSpPr>
          <p:sp>
            <p:nvSpPr>
              <p:cNvPr id="151" name="Rectangle 150">
                <a:extLst>
                  <a:ext uri="{FF2B5EF4-FFF2-40B4-BE49-F238E27FC236}">
                    <a16:creationId xmlns:a16="http://schemas.microsoft.com/office/drawing/2014/main" id="{C2B362A2-25AD-8A45-8C28-9E1FBE0B9B10}"/>
                  </a:ext>
                </a:extLst>
              </p:cNvPr>
              <p:cNvSpPr/>
              <p:nvPr/>
            </p:nvSpPr>
            <p:spPr>
              <a:xfrm>
                <a:off x="4625887" y="683788"/>
                <a:ext cx="571526" cy="608109"/>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sp>
            <p:nvSpPr>
              <p:cNvPr id="152" name="TextBox 151">
                <a:extLst>
                  <a:ext uri="{FF2B5EF4-FFF2-40B4-BE49-F238E27FC236}">
                    <a16:creationId xmlns:a16="http://schemas.microsoft.com/office/drawing/2014/main" id="{788C8C04-096B-BD46-9E05-971C930C79B9}"/>
                  </a:ext>
                </a:extLst>
              </p:cNvPr>
              <p:cNvSpPr txBox="1"/>
              <p:nvPr/>
            </p:nvSpPr>
            <p:spPr>
              <a:xfrm>
                <a:off x="4625886" y="1079890"/>
                <a:ext cx="573190" cy="222914"/>
              </a:xfrm>
              <a:prstGeom prst="rect">
                <a:avLst/>
              </a:prstGeom>
              <a:solidFill>
                <a:schemeClr val="accent1">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800" dirty="0">
                    <a:solidFill>
                      <a:schemeClr val="bg1"/>
                    </a:solidFill>
                  </a:rPr>
                  <a:t>TCP/IP</a:t>
                </a:r>
              </a:p>
            </p:txBody>
          </p:sp>
          <p:sp>
            <p:nvSpPr>
              <p:cNvPr id="153" name="TextBox 152">
                <a:extLst>
                  <a:ext uri="{FF2B5EF4-FFF2-40B4-BE49-F238E27FC236}">
                    <a16:creationId xmlns:a16="http://schemas.microsoft.com/office/drawing/2014/main" id="{57FD7F33-DFED-5343-9355-4ED6689087FB}"/>
                  </a:ext>
                </a:extLst>
              </p:cNvPr>
              <p:cNvSpPr txBox="1"/>
              <p:nvPr/>
            </p:nvSpPr>
            <p:spPr>
              <a:xfrm>
                <a:off x="4746061" y="726232"/>
                <a:ext cx="317068" cy="222914"/>
              </a:xfrm>
              <a:prstGeom prst="rect">
                <a:avLst/>
              </a:prstGeom>
              <a:noFill/>
            </p:spPr>
            <p:txBody>
              <a:bodyPr wrap="square" rtlCol="0">
                <a:spAutoFit/>
              </a:bodyPr>
              <a:lstStyle/>
              <a:p>
                <a:pPr algn="ctr"/>
                <a:r>
                  <a:rPr lang="en-GB" sz="2800" dirty="0">
                    <a:solidFill>
                      <a:schemeClr val="bg1"/>
                    </a:solidFill>
                  </a:rPr>
                  <a:t>VM</a:t>
                </a:r>
              </a:p>
            </p:txBody>
          </p:sp>
        </p:grpSp>
        <p:sp>
          <p:nvSpPr>
            <p:cNvPr id="213" name="TextBox 212">
              <a:extLst>
                <a:ext uri="{FF2B5EF4-FFF2-40B4-BE49-F238E27FC236}">
                  <a16:creationId xmlns:a16="http://schemas.microsoft.com/office/drawing/2014/main" id="{CDF21A44-B0FD-E141-AD43-476141E76C93}"/>
                </a:ext>
              </a:extLst>
            </p:cNvPr>
            <p:cNvSpPr txBox="1"/>
            <p:nvPr/>
          </p:nvSpPr>
          <p:spPr>
            <a:xfrm>
              <a:off x="10899428" y="2256269"/>
              <a:ext cx="488006" cy="222914"/>
            </a:xfrm>
            <a:prstGeom prst="rect">
              <a:avLst/>
            </a:prstGeom>
            <a:noFill/>
          </p:spPr>
          <p:txBody>
            <a:bodyPr wrap="none" rtlCol="0">
              <a:spAutoFit/>
            </a:bodyPr>
            <a:lstStyle/>
            <a:p>
              <a:r>
                <a:rPr lang="en-GB" sz="2800" b="1" i="1" dirty="0"/>
                <a:t>Host B</a:t>
              </a:r>
            </a:p>
          </p:txBody>
        </p:sp>
      </p:grpSp>
      <p:grpSp>
        <p:nvGrpSpPr>
          <p:cNvPr id="6" name="Group 5">
            <a:extLst>
              <a:ext uri="{FF2B5EF4-FFF2-40B4-BE49-F238E27FC236}">
                <a16:creationId xmlns:a16="http://schemas.microsoft.com/office/drawing/2014/main" id="{90B4ACF4-B959-C94A-B133-07F65BF3ABD9}"/>
              </a:ext>
            </a:extLst>
          </p:cNvPr>
          <p:cNvGrpSpPr/>
          <p:nvPr/>
        </p:nvGrpSpPr>
        <p:grpSpPr>
          <a:xfrm>
            <a:off x="3435335" y="4441892"/>
            <a:ext cx="4270579" cy="2347522"/>
            <a:chOff x="7985144" y="3790360"/>
            <a:chExt cx="1758693" cy="966746"/>
          </a:xfrm>
        </p:grpSpPr>
        <p:sp>
          <p:nvSpPr>
            <p:cNvPr id="155" name="Rectangle 154">
              <a:extLst>
                <a:ext uri="{FF2B5EF4-FFF2-40B4-BE49-F238E27FC236}">
                  <a16:creationId xmlns:a16="http://schemas.microsoft.com/office/drawing/2014/main" id="{11E5F737-221C-5949-BFF7-E9C1E35AB2BB}"/>
                </a:ext>
              </a:extLst>
            </p:cNvPr>
            <p:cNvSpPr/>
            <p:nvPr/>
          </p:nvSpPr>
          <p:spPr>
            <a:xfrm>
              <a:off x="7985144" y="3791434"/>
              <a:ext cx="1758693" cy="9250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2400"/>
            </a:p>
          </p:txBody>
        </p:sp>
        <p:sp>
          <p:nvSpPr>
            <p:cNvPr id="156" name="Rectangle 155">
              <a:extLst>
                <a:ext uri="{FF2B5EF4-FFF2-40B4-BE49-F238E27FC236}">
                  <a16:creationId xmlns:a16="http://schemas.microsoft.com/office/drawing/2014/main" id="{41A7DF9F-9DD2-7F4A-B39F-C03CFAABE786}"/>
                </a:ext>
              </a:extLst>
            </p:cNvPr>
            <p:cNvSpPr/>
            <p:nvPr/>
          </p:nvSpPr>
          <p:spPr>
            <a:xfrm>
              <a:off x="7985145" y="3790360"/>
              <a:ext cx="1758692" cy="306625"/>
            </a:xfrm>
            <a:prstGeom prst="rect">
              <a:avLst/>
            </a:prstGeom>
            <a:solidFill>
              <a:schemeClr val="bg1">
                <a:lumMod val="65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2400" dirty="0"/>
            </a:p>
          </p:txBody>
        </p:sp>
        <p:sp>
          <p:nvSpPr>
            <p:cNvPr id="157" name="TextBox 156">
              <a:extLst>
                <a:ext uri="{FF2B5EF4-FFF2-40B4-BE49-F238E27FC236}">
                  <a16:creationId xmlns:a16="http://schemas.microsoft.com/office/drawing/2014/main" id="{E6B16808-5F1F-5448-A866-DC53B966B944}"/>
                </a:ext>
              </a:extLst>
            </p:cNvPr>
            <p:cNvSpPr txBox="1"/>
            <p:nvPr/>
          </p:nvSpPr>
          <p:spPr>
            <a:xfrm>
              <a:off x="8584112" y="4128170"/>
              <a:ext cx="550151" cy="215470"/>
            </a:xfrm>
            <a:prstGeom prst="rect">
              <a:avLst/>
            </a:prstGeom>
            <a:solidFill>
              <a:schemeClr val="accent6">
                <a:lumMod val="60000"/>
                <a:lumOff val="40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sz="2800" dirty="0"/>
                <a:t>RDMA</a:t>
              </a:r>
            </a:p>
          </p:txBody>
        </p:sp>
        <p:grpSp>
          <p:nvGrpSpPr>
            <p:cNvPr id="158" name="Group 157">
              <a:extLst>
                <a:ext uri="{FF2B5EF4-FFF2-40B4-BE49-F238E27FC236}">
                  <a16:creationId xmlns:a16="http://schemas.microsoft.com/office/drawing/2014/main" id="{F53B5726-31E1-0D40-845B-D07071EA15A2}"/>
                </a:ext>
              </a:extLst>
            </p:cNvPr>
            <p:cNvGrpSpPr/>
            <p:nvPr/>
          </p:nvGrpSpPr>
          <p:grpSpPr>
            <a:xfrm>
              <a:off x="8741707" y="3912534"/>
              <a:ext cx="214339" cy="203622"/>
              <a:chOff x="293966" y="461665"/>
              <a:chExt cx="857250" cy="814388"/>
            </a:xfrm>
          </p:grpSpPr>
          <p:sp>
            <p:nvSpPr>
              <p:cNvPr id="159" name="Oval 158">
                <a:extLst>
                  <a:ext uri="{FF2B5EF4-FFF2-40B4-BE49-F238E27FC236}">
                    <a16:creationId xmlns:a16="http://schemas.microsoft.com/office/drawing/2014/main" id="{7B56AFA7-681D-FB42-ACC9-B61AA2DD41F8}"/>
                  </a:ext>
                </a:extLst>
              </p:cNvPr>
              <p:cNvSpPr/>
              <p:nvPr/>
            </p:nvSpPr>
            <p:spPr>
              <a:xfrm>
                <a:off x="293966" y="461665"/>
                <a:ext cx="857250" cy="81438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2400"/>
              </a:p>
            </p:txBody>
          </p:sp>
          <p:cxnSp>
            <p:nvCxnSpPr>
              <p:cNvPr id="160" name="Straight Connector 159">
                <a:extLst>
                  <a:ext uri="{FF2B5EF4-FFF2-40B4-BE49-F238E27FC236}">
                    <a16:creationId xmlns:a16="http://schemas.microsoft.com/office/drawing/2014/main" id="{5EBB1E37-9790-AD4A-9D95-701FBCF20549}"/>
                  </a:ext>
                </a:extLst>
              </p:cNvPr>
              <p:cNvCxnSpPr>
                <a:cxnSpLocks/>
                <a:stCxn id="159" idx="3"/>
                <a:endCxn id="159" idx="7"/>
              </p:cNvCxnSpPr>
              <p:nvPr/>
            </p:nvCxnSpPr>
            <p:spPr>
              <a:xfrm flipV="1">
                <a:off x="419507" y="580929"/>
                <a:ext cx="606168" cy="575860"/>
              </a:xfrm>
              <a:prstGeom prst="line">
                <a:avLst/>
              </a:prstGeom>
            </p:spPr>
            <p:style>
              <a:lnRef idx="2">
                <a:schemeClr val="dk1"/>
              </a:lnRef>
              <a:fillRef idx="0">
                <a:schemeClr val="dk1"/>
              </a:fillRef>
              <a:effectRef idx="1">
                <a:schemeClr val="dk1"/>
              </a:effectRef>
              <a:fontRef idx="minor">
                <a:schemeClr val="tx1"/>
              </a:fontRef>
            </p:style>
          </p:cxnSp>
          <p:cxnSp>
            <p:nvCxnSpPr>
              <p:cNvPr id="161" name="Straight Connector 160">
                <a:extLst>
                  <a:ext uri="{FF2B5EF4-FFF2-40B4-BE49-F238E27FC236}">
                    <a16:creationId xmlns:a16="http://schemas.microsoft.com/office/drawing/2014/main" id="{0A597EA9-A000-5742-A00B-699B2140AE48}"/>
                  </a:ext>
                </a:extLst>
              </p:cNvPr>
              <p:cNvCxnSpPr>
                <a:cxnSpLocks/>
                <a:stCxn id="159" idx="1"/>
                <a:endCxn id="159" idx="5"/>
              </p:cNvCxnSpPr>
              <p:nvPr/>
            </p:nvCxnSpPr>
            <p:spPr>
              <a:xfrm>
                <a:off x="419507" y="580929"/>
                <a:ext cx="606168" cy="575860"/>
              </a:xfrm>
              <a:prstGeom prst="line">
                <a:avLst/>
              </a:prstGeom>
            </p:spPr>
            <p:style>
              <a:lnRef idx="2">
                <a:schemeClr val="dk1"/>
              </a:lnRef>
              <a:fillRef idx="0">
                <a:schemeClr val="dk1"/>
              </a:fillRef>
              <a:effectRef idx="1">
                <a:schemeClr val="dk1"/>
              </a:effectRef>
              <a:fontRef idx="minor">
                <a:schemeClr val="tx1"/>
              </a:fontRef>
            </p:style>
          </p:cxnSp>
          <p:cxnSp>
            <p:nvCxnSpPr>
              <p:cNvPr id="162" name="Straight Connector 161">
                <a:extLst>
                  <a:ext uri="{FF2B5EF4-FFF2-40B4-BE49-F238E27FC236}">
                    <a16:creationId xmlns:a16="http://schemas.microsoft.com/office/drawing/2014/main" id="{508ED549-0B08-4649-BAD1-BAB90FBD4431}"/>
                  </a:ext>
                </a:extLst>
              </p:cNvPr>
              <p:cNvCxnSpPr>
                <a:cxnSpLocks/>
              </p:cNvCxnSpPr>
              <p:nvPr/>
            </p:nvCxnSpPr>
            <p:spPr>
              <a:xfrm>
                <a:off x="293966" y="868859"/>
                <a:ext cx="857250" cy="0"/>
              </a:xfrm>
              <a:prstGeom prst="line">
                <a:avLst/>
              </a:prstGeom>
            </p:spPr>
            <p:style>
              <a:lnRef idx="2">
                <a:schemeClr val="dk1"/>
              </a:lnRef>
              <a:fillRef idx="0">
                <a:schemeClr val="dk1"/>
              </a:fillRef>
              <a:effectRef idx="1">
                <a:schemeClr val="dk1"/>
              </a:effectRef>
              <a:fontRef idx="minor">
                <a:schemeClr val="tx1"/>
              </a:fontRef>
            </p:style>
          </p:cxnSp>
          <p:cxnSp>
            <p:nvCxnSpPr>
              <p:cNvPr id="163" name="Straight Connector 162">
                <a:extLst>
                  <a:ext uri="{FF2B5EF4-FFF2-40B4-BE49-F238E27FC236}">
                    <a16:creationId xmlns:a16="http://schemas.microsoft.com/office/drawing/2014/main" id="{DDFBDF5E-0B42-5F4A-8E8D-99BB65CDB939}"/>
                  </a:ext>
                </a:extLst>
              </p:cNvPr>
              <p:cNvCxnSpPr>
                <a:cxnSpLocks/>
                <a:stCxn id="159" idx="4"/>
                <a:endCxn id="159" idx="0"/>
              </p:cNvCxnSpPr>
              <p:nvPr/>
            </p:nvCxnSpPr>
            <p:spPr>
              <a:xfrm flipV="1">
                <a:off x="722591" y="461665"/>
                <a:ext cx="0" cy="814388"/>
              </a:xfrm>
              <a:prstGeom prst="line">
                <a:avLst/>
              </a:prstGeom>
            </p:spPr>
            <p:style>
              <a:lnRef idx="2">
                <a:schemeClr val="dk1"/>
              </a:lnRef>
              <a:fillRef idx="0">
                <a:schemeClr val="dk1"/>
              </a:fillRef>
              <a:effectRef idx="1">
                <a:schemeClr val="dk1"/>
              </a:effectRef>
              <a:fontRef idx="minor">
                <a:schemeClr val="tx1"/>
              </a:fontRef>
            </p:style>
          </p:cxnSp>
          <p:sp>
            <p:nvSpPr>
              <p:cNvPr id="164" name="Oval 163">
                <a:extLst>
                  <a:ext uri="{FF2B5EF4-FFF2-40B4-BE49-F238E27FC236}">
                    <a16:creationId xmlns:a16="http://schemas.microsoft.com/office/drawing/2014/main" id="{89E39E63-27FA-6744-93FC-E8796A3FDDA7}"/>
                  </a:ext>
                </a:extLst>
              </p:cNvPr>
              <p:cNvSpPr/>
              <p:nvPr/>
            </p:nvSpPr>
            <p:spPr>
              <a:xfrm>
                <a:off x="504518" y="661690"/>
                <a:ext cx="436145" cy="41433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2400"/>
              </a:p>
            </p:txBody>
          </p:sp>
        </p:grpSp>
        <p:sp>
          <p:nvSpPr>
            <p:cNvPr id="165" name="TextBox 164">
              <a:extLst>
                <a:ext uri="{FF2B5EF4-FFF2-40B4-BE49-F238E27FC236}">
                  <a16:creationId xmlns:a16="http://schemas.microsoft.com/office/drawing/2014/main" id="{0CC38C73-A9E2-C54E-A2A6-6CA75FD42C38}"/>
                </a:ext>
              </a:extLst>
            </p:cNvPr>
            <p:cNvSpPr txBox="1"/>
            <p:nvPr/>
          </p:nvSpPr>
          <p:spPr>
            <a:xfrm>
              <a:off x="8009353" y="4128170"/>
              <a:ext cx="556563" cy="215470"/>
            </a:xfrm>
            <a:prstGeom prst="rect">
              <a:avLst/>
            </a:prstGeom>
            <a:solidFill>
              <a:schemeClr val="accent2">
                <a:lumMod val="40000"/>
                <a:lumOff val="60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sz="2800" dirty="0"/>
                <a:t>Native</a:t>
              </a:r>
            </a:p>
          </p:txBody>
        </p:sp>
        <p:grpSp>
          <p:nvGrpSpPr>
            <p:cNvPr id="166" name="Group 165">
              <a:extLst>
                <a:ext uri="{FF2B5EF4-FFF2-40B4-BE49-F238E27FC236}">
                  <a16:creationId xmlns:a16="http://schemas.microsoft.com/office/drawing/2014/main" id="{B454527D-D558-714F-ABD1-30F7C90E1ACF}"/>
                </a:ext>
              </a:extLst>
            </p:cNvPr>
            <p:cNvGrpSpPr/>
            <p:nvPr/>
          </p:nvGrpSpPr>
          <p:grpSpPr>
            <a:xfrm>
              <a:off x="8143447" y="3916831"/>
              <a:ext cx="214339" cy="203622"/>
              <a:chOff x="293966" y="461665"/>
              <a:chExt cx="857250" cy="814388"/>
            </a:xfrm>
          </p:grpSpPr>
          <p:sp>
            <p:nvSpPr>
              <p:cNvPr id="167" name="Oval 166">
                <a:extLst>
                  <a:ext uri="{FF2B5EF4-FFF2-40B4-BE49-F238E27FC236}">
                    <a16:creationId xmlns:a16="http://schemas.microsoft.com/office/drawing/2014/main" id="{C1C68034-4E4E-C04D-91D0-9899049EA314}"/>
                  </a:ext>
                </a:extLst>
              </p:cNvPr>
              <p:cNvSpPr/>
              <p:nvPr/>
            </p:nvSpPr>
            <p:spPr>
              <a:xfrm>
                <a:off x="293966" y="461665"/>
                <a:ext cx="857250" cy="81438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2400"/>
              </a:p>
            </p:txBody>
          </p:sp>
          <p:cxnSp>
            <p:nvCxnSpPr>
              <p:cNvPr id="168" name="Straight Connector 167">
                <a:extLst>
                  <a:ext uri="{FF2B5EF4-FFF2-40B4-BE49-F238E27FC236}">
                    <a16:creationId xmlns:a16="http://schemas.microsoft.com/office/drawing/2014/main" id="{DD4C182C-129D-3E44-8F6D-5520F0D23219}"/>
                  </a:ext>
                </a:extLst>
              </p:cNvPr>
              <p:cNvCxnSpPr>
                <a:cxnSpLocks/>
                <a:stCxn id="167" idx="3"/>
                <a:endCxn id="167" idx="7"/>
              </p:cNvCxnSpPr>
              <p:nvPr/>
            </p:nvCxnSpPr>
            <p:spPr>
              <a:xfrm flipV="1">
                <a:off x="419507" y="580929"/>
                <a:ext cx="606168" cy="575860"/>
              </a:xfrm>
              <a:prstGeom prst="line">
                <a:avLst/>
              </a:prstGeom>
            </p:spPr>
            <p:style>
              <a:lnRef idx="2">
                <a:schemeClr val="dk1"/>
              </a:lnRef>
              <a:fillRef idx="0">
                <a:schemeClr val="dk1"/>
              </a:fillRef>
              <a:effectRef idx="1">
                <a:schemeClr val="dk1"/>
              </a:effectRef>
              <a:fontRef idx="minor">
                <a:schemeClr val="tx1"/>
              </a:fontRef>
            </p:style>
          </p:cxnSp>
          <p:cxnSp>
            <p:nvCxnSpPr>
              <p:cNvPr id="169" name="Straight Connector 168">
                <a:extLst>
                  <a:ext uri="{FF2B5EF4-FFF2-40B4-BE49-F238E27FC236}">
                    <a16:creationId xmlns:a16="http://schemas.microsoft.com/office/drawing/2014/main" id="{36C9ACE8-D487-F24D-A335-F0C14FE20F05}"/>
                  </a:ext>
                </a:extLst>
              </p:cNvPr>
              <p:cNvCxnSpPr>
                <a:cxnSpLocks/>
                <a:stCxn id="167" idx="1"/>
                <a:endCxn id="167" idx="5"/>
              </p:cNvCxnSpPr>
              <p:nvPr/>
            </p:nvCxnSpPr>
            <p:spPr>
              <a:xfrm>
                <a:off x="419507" y="580929"/>
                <a:ext cx="606168" cy="575860"/>
              </a:xfrm>
              <a:prstGeom prst="line">
                <a:avLst/>
              </a:prstGeom>
            </p:spPr>
            <p:style>
              <a:lnRef idx="2">
                <a:schemeClr val="dk1"/>
              </a:lnRef>
              <a:fillRef idx="0">
                <a:schemeClr val="dk1"/>
              </a:fillRef>
              <a:effectRef idx="1">
                <a:schemeClr val="dk1"/>
              </a:effectRef>
              <a:fontRef idx="minor">
                <a:schemeClr val="tx1"/>
              </a:fontRef>
            </p:style>
          </p:cxnSp>
          <p:cxnSp>
            <p:nvCxnSpPr>
              <p:cNvPr id="170" name="Straight Connector 169">
                <a:extLst>
                  <a:ext uri="{FF2B5EF4-FFF2-40B4-BE49-F238E27FC236}">
                    <a16:creationId xmlns:a16="http://schemas.microsoft.com/office/drawing/2014/main" id="{421AAB5F-42CF-D340-BB06-0D1267DD981D}"/>
                  </a:ext>
                </a:extLst>
              </p:cNvPr>
              <p:cNvCxnSpPr>
                <a:cxnSpLocks/>
              </p:cNvCxnSpPr>
              <p:nvPr/>
            </p:nvCxnSpPr>
            <p:spPr>
              <a:xfrm>
                <a:off x="293966" y="868859"/>
                <a:ext cx="857250" cy="0"/>
              </a:xfrm>
              <a:prstGeom prst="line">
                <a:avLst/>
              </a:prstGeom>
            </p:spPr>
            <p:style>
              <a:lnRef idx="2">
                <a:schemeClr val="dk1"/>
              </a:lnRef>
              <a:fillRef idx="0">
                <a:schemeClr val="dk1"/>
              </a:fillRef>
              <a:effectRef idx="1">
                <a:schemeClr val="dk1"/>
              </a:effectRef>
              <a:fontRef idx="minor">
                <a:schemeClr val="tx1"/>
              </a:fontRef>
            </p:style>
          </p:cxnSp>
          <p:cxnSp>
            <p:nvCxnSpPr>
              <p:cNvPr id="171" name="Straight Connector 170">
                <a:extLst>
                  <a:ext uri="{FF2B5EF4-FFF2-40B4-BE49-F238E27FC236}">
                    <a16:creationId xmlns:a16="http://schemas.microsoft.com/office/drawing/2014/main" id="{FA890D0A-7E24-0E4B-8F99-B09BFD21F32D}"/>
                  </a:ext>
                </a:extLst>
              </p:cNvPr>
              <p:cNvCxnSpPr>
                <a:cxnSpLocks/>
                <a:stCxn id="167" idx="4"/>
                <a:endCxn id="167" idx="0"/>
              </p:cNvCxnSpPr>
              <p:nvPr/>
            </p:nvCxnSpPr>
            <p:spPr>
              <a:xfrm flipV="1">
                <a:off x="722591" y="461665"/>
                <a:ext cx="0" cy="814388"/>
              </a:xfrm>
              <a:prstGeom prst="line">
                <a:avLst/>
              </a:prstGeom>
            </p:spPr>
            <p:style>
              <a:lnRef idx="2">
                <a:schemeClr val="dk1"/>
              </a:lnRef>
              <a:fillRef idx="0">
                <a:schemeClr val="dk1"/>
              </a:fillRef>
              <a:effectRef idx="1">
                <a:schemeClr val="dk1"/>
              </a:effectRef>
              <a:fontRef idx="minor">
                <a:schemeClr val="tx1"/>
              </a:fontRef>
            </p:style>
          </p:cxnSp>
          <p:sp>
            <p:nvSpPr>
              <p:cNvPr id="172" name="Oval 171">
                <a:extLst>
                  <a:ext uri="{FF2B5EF4-FFF2-40B4-BE49-F238E27FC236}">
                    <a16:creationId xmlns:a16="http://schemas.microsoft.com/office/drawing/2014/main" id="{6223CACE-FD7B-CC45-85FC-73E2D673B496}"/>
                  </a:ext>
                </a:extLst>
              </p:cNvPr>
              <p:cNvSpPr/>
              <p:nvPr/>
            </p:nvSpPr>
            <p:spPr>
              <a:xfrm>
                <a:off x="504518" y="661690"/>
                <a:ext cx="436145" cy="41433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2400"/>
              </a:p>
            </p:txBody>
          </p:sp>
        </p:grpSp>
        <p:sp>
          <p:nvSpPr>
            <p:cNvPr id="174" name="TextBox 173">
              <a:extLst>
                <a:ext uri="{FF2B5EF4-FFF2-40B4-BE49-F238E27FC236}">
                  <a16:creationId xmlns:a16="http://schemas.microsoft.com/office/drawing/2014/main" id="{C3C0B6F4-539E-1543-97CC-A5FB38C265FB}"/>
                </a:ext>
              </a:extLst>
            </p:cNvPr>
            <p:cNvSpPr txBox="1"/>
            <p:nvPr/>
          </p:nvSpPr>
          <p:spPr>
            <a:xfrm>
              <a:off x="8035928" y="4317312"/>
              <a:ext cx="411400" cy="392916"/>
            </a:xfrm>
            <a:prstGeom prst="rect">
              <a:avLst/>
            </a:prstGeom>
            <a:noFill/>
          </p:spPr>
          <p:txBody>
            <a:bodyPr wrap="none" rtlCol="0">
              <a:spAutoFit/>
            </a:bodyPr>
            <a:lstStyle/>
            <a:p>
              <a:pPr algn="ctr"/>
              <a:r>
                <a:rPr lang="en-GB" sz="2800" dirty="0"/>
                <a:t>DPDK</a:t>
              </a:r>
            </a:p>
            <a:p>
              <a:pPr algn="ctr"/>
              <a:endParaRPr lang="en-GB" sz="2800" dirty="0"/>
            </a:p>
          </p:txBody>
        </p:sp>
        <p:sp>
          <p:nvSpPr>
            <p:cNvPr id="201" name="TextBox 200">
              <a:extLst>
                <a:ext uri="{FF2B5EF4-FFF2-40B4-BE49-F238E27FC236}">
                  <a16:creationId xmlns:a16="http://schemas.microsoft.com/office/drawing/2014/main" id="{45EF9017-210A-914E-AD2D-0222C3E0DA44}"/>
                </a:ext>
              </a:extLst>
            </p:cNvPr>
            <p:cNvSpPr txBox="1"/>
            <p:nvPr/>
          </p:nvSpPr>
          <p:spPr>
            <a:xfrm>
              <a:off x="9169544" y="4134811"/>
              <a:ext cx="463288" cy="215470"/>
            </a:xfrm>
            <a:prstGeom prst="rect">
              <a:avLst/>
            </a:prstGeom>
            <a:solidFill>
              <a:schemeClr val="accent1">
                <a:lumMod val="40000"/>
                <a:lumOff val="60000"/>
              </a:schemeClr>
            </a:solidFill>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en-GB" sz="2800" dirty="0"/>
                <a:t>TCP/IP</a:t>
              </a:r>
            </a:p>
          </p:txBody>
        </p:sp>
        <p:sp>
          <p:nvSpPr>
            <p:cNvPr id="202" name="TextBox 201">
              <a:extLst>
                <a:ext uri="{FF2B5EF4-FFF2-40B4-BE49-F238E27FC236}">
                  <a16:creationId xmlns:a16="http://schemas.microsoft.com/office/drawing/2014/main" id="{6A1164A2-049A-894A-BB43-665284CC2A91}"/>
                </a:ext>
              </a:extLst>
            </p:cNvPr>
            <p:cNvSpPr txBox="1"/>
            <p:nvPr/>
          </p:nvSpPr>
          <p:spPr>
            <a:xfrm>
              <a:off x="9153889" y="4327648"/>
              <a:ext cx="477970" cy="392916"/>
            </a:xfrm>
            <a:prstGeom prst="rect">
              <a:avLst/>
            </a:prstGeom>
            <a:noFill/>
          </p:spPr>
          <p:txBody>
            <a:bodyPr wrap="none" rtlCol="0">
              <a:spAutoFit/>
            </a:bodyPr>
            <a:lstStyle/>
            <a:p>
              <a:pPr algn="ctr"/>
              <a:r>
                <a:rPr lang="en-GB" sz="2800" dirty="0"/>
                <a:t>Legacy</a:t>
              </a:r>
            </a:p>
            <a:p>
              <a:pPr algn="ctr"/>
              <a:endParaRPr lang="en-GB" sz="2800" dirty="0"/>
            </a:p>
          </p:txBody>
        </p:sp>
        <p:grpSp>
          <p:nvGrpSpPr>
            <p:cNvPr id="203" name="Group 202">
              <a:extLst>
                <a:ext uri="{FF2B5EF4-FFF2-40B4-BE49-F238E27FC236}">
                  <a16:creationId xmlns:a16="http://schemas.microsoft.com/office/drawing/2014/main" id="{1B9FAE71-10F8-B343-A26F-2034E8BCB99B}"/>
                </a:ext>
              </a:extLst>
            </p:cNvPr>
            <p:cNvGrpSpPr/>
            <p:nvPr/>
          </p:nvGrpSpPr>
          <p:grpSpPr>
            <a:xfrm>
              <a:off x="9275966" y="3935099"/>
              <a:ext cx="228089" cy="203622"/>
              <a:chOff x="-163406" y="534729"/>
              <a:chExt cx="912241" cy="814388"/>
            </a:xfrm>
          </p:grpSpPr>
          <p:sp>
            <p:nvSpPr>
              <p:cNvPr id="204" name="Oval 203">
                <a:extLst>
                  <a:ext uri="{FF2B5EF4-FFF2-40B4-BE49-F238E27FC236}">
                    <a16:creationId xmlns:a16="http://schemas.microsoft.com/office/drawing/2014/main" id="{71E73D3B-24D1-004E-843B-059DBF89D086}"/>
                  </a:ext>
                </a:extLst>
              </p:cNvPr>
              <p:cNvSpPr/>
              <p:nvPr/>
            </p:nvSpPr>
            <p:spPr>
              <a:xfrm>
                <a:off x="-163406" y="534729"/>
                <a:ext cx="857250" cy="81438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2400"/>
              </a:p>
            </p:txBody>
          </p:sp>
          <p:cxnSp>
            <p:nvCxnSpPr>
              <p:cNvPr id="205" name="Straight Connector 204">
                <a:extLst>
                  <a:ext uri="{FF2B5EF4-FFF2-40B4-BE49-F238E27FC236}">
                    <a16:creationId xmlns:a16="http://schemas.microsoft.com/office/drawing/2014/main" id="{251D5B03-9528-E542-A830-16EC9D49AEEE}"/>
                  </a:ext>
                </a:extLst>
              </p:cNvPr>
              <p:cNvCxnSpPr>
                <a:cxnSpLocks/>
                <a:stCxn id="204" idx="3"/>
                <a:endCxn id="204" idx="7"/>
              </p:cNvCxnSpPr>
              <p:nvPr/>
            </p:nvCxnSpPr>
            <p:spPr>
              <a:xfrm flipV="1">
                <a:off x="-37863" y="653994"/>
                <a:ext cx="606165" cy="575858"/>
              </a:xfrm>
              <a:prstGeom prst="line">
                <a:avLst/>
              </a:prstGeom>
            </p:spPr>
            <p:style>
              <a:lnRef idx="2">
                <a:schemeClr val="dk1"/>
              </a:lnRef>
              <a:fillRef idx="0">
                <a:schemeClr val="dk1"/>
              </a:fillRef>
              <a:effectRef idx="1">
                <a:schemeClr val="dk1"/>
              </a:effectRef>
              <a:fontRef idx="minor">
                <a:schemeClr val="tx1"/>
              </a:fontRef>
            </p:style>
          </p:cxnSp>
          <p:cxnSp>
            <p:nvCxnSpPr>
              <p:cNvPr id="206" name="Straight Connector 205">
                <a:extLst>
                  <a:ext uri="{FF2B5EF4-FFF2-40B4-BE49-F238E27FC236}">
                    <a16:creationId xmlns:a16="http://schemas.microsoft.com/office/drawing/2014/main" id="{FFBD1C93-4A7E-AC46-A08B-6B4468C159BF}"/>
                  </a:ext>
                </a:extLst>
              </p:cNvPr>
              <p:cNvCxnSpPr>
                <a:cxnSpLocks/>
                <a:stCxn id="204" idx="1"/>
                <a:endCxn id="204" idx="5"/>
              </p:cNvCxnSpPr>
              <p:nvPr/>
            </p:nvCxnSpPr>
            <p:spPr>
              <a:xfrm>
                <a:off x="-37863" y="653994"/>
                <a:ext cx="606165" cy="575857"/>
              </a:xfrm>
              <a:prstGeom prst="line">
                <a:avLst/>
              </a:prstGeom>
            </p:spPr>
            <p:style>
              <a:lnRef idx="2">
                <a:schemeClr val="dk1"/>
              </a:lnRef>
              <a:fillRef idx="0">
                <a:schemeClr val="dk1"/>
              </a:fillRef>
              <a:effectRef idx="1">
                <a:schemeClr val="dk1"/>
              </a:effectRef>
              <a:fontRef idx="minor">
                <a:schemeClr val="tx1"/>
              </a:fontRef>
            </p:style>
          </p:cxnSp>
          <p:cxnSp>
            <p:nvCxnSpPr>
              <p:cNvPr id="207" name="Straight Connector 206">
                <a:extLst>
                  <a:ext uri="{FF2B5EF4-FFF2-40B4-BE49-F238E27FC236}">
                    <a16:creationId xmlns:a16="http://schemas.microsoft.com/office/drawing/2014/main" id="{16A45B0C-AE66-3845-9B4E-6F26CF8B386E}"/>
                  </a:ext>
                </a:extLst>
              </p:cNvPr>
              <p:cNvCxnSpPr>
                <a:cxnSpLocks/>
              </p:cNvCxnSpPr>
              <p:nvPr/>
            </p:nvCxnSpPr>
            <p:spPr>
              <a:xfrm>
                <a:off x="-108417" y="919154"/>
                <a:ext cx="857252" cy="0"/>
              </a:xfrm>
              <a:prstGeom prst="line">
                <a:avLst/>
              </a:prstGeom>
            </p:spPr>
            <p:style>
              <a:lnRef idx="2">
                <a:schemeClr val="dk1"/>
              </a:lnRef>
              <a:fillRef idx="0">
                <a:schemeClr val="dk1"/>
              </a:fillRef>
              <a:effectRef idx="1">
                <a:schemeClr val="dk1"/>
              </a:effectRef>
              <a:fontRef idx="minor">
                <a:schemeClr val="tx1"/>
              </a:fontRef>
            </p:style>
          </p:cxnSp>
          <p:cxnSp>
            <p:nvCxnSpPr>
              <p:cNvPr id="208" name="Straight Connector 207">
                <a:extLst>
                  <a:ext uri="{FF2B5EF4-FFF2-40B4-BE49-F238E27FC236}">
                    <a16:creationId xmlns:a16="http://schemas.microsoft.com/office/drawing/2014/main" id="{D23FF2FE-C5E6-E44C-AC80-9D02B2911013}"/>
                  </a:ext>
                </a:extLst>
              </p:cNvPr>
              <p:cNvCxnSpPr>
                <a:cxnSpLocks/>
                <a:stCxn id="204" idx="4"/>
                <a:endCxn id="204" idx="0"/>
              </p:cNvCxnSpPr>
              <p:nvPr/>
            </p:nvCxnSpPr>
            <p:spPr>
              <a:xfrm flipV="1">
                <a:off x="265220" y="534729"/>
                <a:ext cx="0" cy="814388"/>
              </a:xfrm>
              <a:prstGeom prst="line">
                <a:avLst/>
              </a:prstGeom>
            </p:spPr>
            <p:style>
              <a:lnRef idx="2">
                <a:schemeClr val="dk1"/>
              </a:lnRef>
              <a:fillRef idx="0">
                <a:schemeClr val="dk1"/>
              </a:fillRef>
              <a:effectRef idx="1">
                <a:schemeClr val="dk1"/>
              </a:effectRef>
              <a:fontRef idx="minor">
                <a:schemeClr val="tx1"/>
              </a:fontRef>
            </p:style>
          </p:cxnSp>
          <p:sp>
            <p:nvSpPr>
              <p:cNvPr id="209" name="Oval 208">
                <a:extLst>
                  <a:ext uri="{FF2B5EF4-FFF2-40B4-BE49-F238E27FC236}">
                    <a16:creationId xmlns:a16="http://schemas.microsoft.com/office/drawing/2014/main" id="{0C1931DB-6D48-DA47-BED1-C4D23709E8A0}"/>
                  </a:ext>
                </a:extLst>
              </p:cNvPr>
              <p:cNvSpPr/>
              <p:nvPr/>
            </p:nvSpPr>
            <p:spPr>
              <a:xfrm>
                <a:off x="52516" y="757015"/>
                <a:ext cx="436145" cy="41433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2400"/>
              </a:p>
            </p:txBody>
          </p:sp>
        </p:grpSp>
        <p:sp>
          <p:nvSpPr>
            <p:cNvPr id="210" name="TextBox 209">
              <a:extLst>
                <a:ext uri="{FF2B5EF4-FFF2-40B4-BE49-F238E27FC236}">
                  <a16:creationId xmlns:a16="http://schemas.microsoft.com/office/drawing/2014/main" id="{CA9F4D70-5C58-994A-9959-3AD00C6D5859}"/>
                </a:ext>
              </a:extLst>
            </p:cNvPr>
            <p:cNvSpPr txBox="1"/>
            <p:nvPr/>
          </p:nvSpPr>
          <p:spPr>
            <a:xfrm>
              <a:off x="8582275" y="4323663"/>
              <a:ext cx="530464" cy="392916"/>
            </a:xfrm>
            <a:prstGeom prst="rect">
              <a:avLst/>
            </a:prstGeom>
            <a:noFill/>
          </p:spPr>
          <p:txBody>
            <a:bodyPr wrap="none" rtlCol="0">
              <a:spAutoFit/>
            </a:bodyPr>
            <a:lstStyle/>
            <a:p>
              <a:pPr algn="ctr"/>
              <a:r>
                <a:rPr lang="en-GB" sz="2800" dirty="0"/>
                <a:t>Storage</a:t>
              </a:r>
            </a:p>
            <a:p>
              <a:pPr algn="ctr"/>
              <a:endParaRPr lang="en-GB" sz="2800" dirty="0"/>
            </a:p>
          </p:txBody>
        </p:sp>
        <p:sp>
          <p:nvSpPr>
            <p:cNvPr id="214" name="TextBox 213">
              <a:extLst>
                <a:ext uri="{FF2B5EF4-FFF2-40B4-BE49-F238E27FC236}">
                  <a16:creationId xmlns:a16="http://schemas.microsoft.com/office/drawing/2014/main" id="{2B74B3E1-921A-E749-B9C4-6F4C83A7318B}"/>
                </a:ext>
              </a:extLst>
            </p:cNvPr>
            <p:cNvSpPr txBox="1"/>
            <p:nvPr/>
          </p:nvSpPr>
          <p:spPr>
            <a:xfrm>
              <a:off x="9272362" y="4541636"/>
              <a:ext cx="465110" cy="215470"/>
            </a:xfrm>
            <a:prstGeom prst="rect">
              <a:avLst/>
            </a:prstGeom>
            <a:noFill/>
          </p:spPr>
          <p:txBody>
            <a:bodyPr wrap="none" rtlCol="0">
              <a:spAutoFit/>
            </a:bodyPr>
            <a:lstStyle/>
            <a:p>
              <a:r>
                <a:rPr lang="en-GB" sz="2800" b="1" i="1" dirty="0"/>
                <a:t>Host C</a:t>
              </a:r>
            </a:p>
          </p:txBody>
        </p:sp>
      </p:grpSp>
      <p:sp>
        <p:nvSpPr>
          <p:cNvPr id="11" name="Slide Number Placeholder 10">
            <a:extLst>
              <a:ext uri="{FF2B5EF4-FFF2-40B4-BE49-F238E27FC236}">
                <a16:creationId xmlns:a16="http://schemas.microsoft.com/office/drawing/2014/main" id="{010ED8C0-243F-9E4A-967D-B68BCC7A4932}"/>
              </a:ext>
            </a:extLst>
          </p:cNvPr>
          <p:cNvSpPr>
            <a:spLocks noGrp="1"/>
          </p:cNvSpPr>
          <p:nvPr>
            <p:ph type="sldNum" sz="quarter" idx="12"/>
          </p:nvPr>
        </p:nvSpPr>
        <p:spPr/>
        <p:txBody>
          <a:bodyPr/>
          <a:lstStyle/>
          <a:p>
            <a:fld id="{B1BB7663-3ADD-2249-8069-6FDC7EF13D3C}" type="slidenum">
              <a:rPr lang="en-GB" smtClean="0"/>
              <a:t>16</a:t>
            </a:fld>
            <a:endParaRPr lang="en-GB"/>
          </a:p>
        </p:txBody>
      </p:sp>
      <p:sp>
        <p:nvSpPr>
          <p:cNvPr id="14" name="TextBox 13">
            <a:extLst>
              <a:ext uri="{FF2B5EF4-FFF2-40B4-BE49-F238E27FC236}">
                <a16:creationId xmlns:a16="http://schemas.microsoft.com/office/drawing/2014/main" id="{458E11A1-B99C-B048-AA5D-593ADCDB9A97}"/>
              </a:ext>
            </a:extLst>
          </p:cNvPr>
          <p:cNvSpPr txBox="1"/>
          <p:nvPr/>
        </p:nvSpPr>
        <p:spPr>
          <a:xfrm>
            <a:off x="1154147" y="2835284"/>
            <a:ext cx="755335" cy="507832"/>
          </a:xfrm>
          <a:prstGeom prst="rect">
            <a:avLst/>
          </a:prstGeom>
          <a:noFill/>
        </p:spPr>
        <p:txBody>
          <a:bodyPr wrap="none" rtlCol="0">
            <a:spAutoFit/>
          </a:bodyPr>
          <a:lstStyle/>
          <a:p>
            <a:r>
              <a:rPr lang="en-GB" sz="2400" dirty="0"/>
              <a:t>EQIF</a:t>
            </a:r>
          </a:p>
        </p:txBody>
      </p:sp>
      <p:sp>
        <p:nvSpPr>
          <p:cNvPr id="9" name="Rectangle 8">
            <a:extLst>
              <a:ext uri="{FF2B5EF4-FFF2-40B4-BE49-F238E27FC236}">
                <a16:creationId xmlns:a16="http://schemas.microsoft.com/office/drawing/2014/main" id="{33E2E0D6-176F-7A4C-ACDC-C1905DC81247}"/>
              </a:ext>
            </a:extLst>
          </p:cNvPr>
          <p:cNvSpPr/>
          <p:nvPr/>
        </p:nvSpPr>
        <p:spPr>
          <a:xfrm>
            <a:off x="2656596" y="2185648"/>
            <a:ext cx="199672" cy="461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Arrow Connector 11">
            <a:extLst>
              <a:ext uri="{FF2B5EF4-FFF2-40B4-BE49-F238E27FC236}">
                <a16:creationId xmlns:a16="http://schemas.microsoft.com/office/drawing/2014/main" id="{F15FEC9D-BD82-5846-AD25-711C08C59F35}"/>
              </a:ext>
            </a:extLst>
          </p:cNvPr>
          <p:cNvCxnSpPr>
            <a:endCxn id="156" idx="0"/>
          </p:cNvCxnSpPr>
          <p:nvPr/>
        </p:nvCxnSpPr>
        <p:spPr>
          <a:xfrm>
            <a:off x="3017632" y="3647389"/>
            <a:ext cx="2552994" cy="79450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E00519CC-7101-2C4A-9CB2-8B6A9F779A71}"/>
              </a:ext>
            </a:extLst>
          </p:cNvPr>
          <p:cNvSpPr txBox="1"/>
          <p:nvPr/>
        </p:nvSpPr>
        <p:spPr>
          <a:xfrm>
            <a:off x="1715942" y="3784508"/>
            <a:ext cx="1778179" cy="461665"/>
          </a:xfrm>
          <a:prstGeom prst="rect">
            <a:avLst/>
          </a:prstGeom>
          <a:noFill/>
        </p:spPr>
        <p:txBody>
          <a:bodyPr wrap="none" rtlCol="0">
            <a:spAutoFit/>
          </a:bodyPr>
          <a:lstStyle/>
          <a:p>
            <a:r>
              <a:rPr lang="en-GB" sz="2400" dirty="0"/>
              <a:t>EQDS Tunnel</a:t>
            </a:r>
          </a:p>
        </p:txBody>
      </p:sp>
      <p:sp>
        <p:nvSpPr>
          <p:cNvPr id="95" name="Rectangle 94">
            <a:extLst>
              <a:ext uri="{FF2B5EF4-FFF2-40B4-BE49-F238E27FC236}">
                <a16:creationId xmlns:a16="http://schemas.microsoft.com/office/drawing/2014/main" id="{3C319A52-BD08-5049-A3C6-B3C4ADD7AC70}"/>
              </a:ext>
            </a:extLst>
          </p:cNvPr>
          <p:cNvSpPr/>
          <p:nvPr/>
        </p:nvSpPr>
        <p:spPr>
          <a:xfrm>
            <a:off x="4329711" y="2252844"/>
            <a:ext cx="199672" cy="46166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Rectangle 95">
            <a:extLst>
              <a:ext uri="{FF2B5EF4-FFF2-40B4-BE49-F238E27FC236}">
                <a16:creationId xmlns:a16="http://schemas.microsoft.com/office/drawing/2014/main" id="{9028402B-9C63-0240-AC18-5C707EEACF2E}"/>
              </a:ext>
            </a:extLst>
          </p:cNvPr>
          <p:cNvSpPr/>
          <p:nvPr/>
        </p:nvSpPr>
        <p:spPr>
          <a:xfrm>
            <a:off x="4569926" y="5316490"/>
            <a:ext cx="199672" cy="461666"/>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7" name="Straight Arrow Connector 96">
            <a:extLst>
              <a:ext uri="{FF2B5EF4-FFF2-40B4-BE49-F238E27FC236}">
                <a16:creationId xmlns:a16="http://schemas.microsoft.com/office/drawing/2014/main" id="{EB23257C-3151-1D49-A60E-E4443A9B13FF}"/>
              </a:ext>
            </a:extLst>
          </p:cNvPr>
          <p:cNvCxnSpPr>
            <a:cxnSpLocks/>
            <a:stCxn id="156" idx="0"/>
            <a:endCxn id="134" idx="2"/>
          </p:cNvCxnSpPr>
          <p:nvPr/>
        </p:nvCxnSpPr>
        <p:spPr>
          <a:xfrm flipV="1">
            <a:off x="5570626" y="3670161"/>
            <a:ext cx="3883630" cy="77173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0318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par>
                          <p:cTn id="27" fill="hold">
                            <p:stCondLst>
                              <p:cond delay="0"/>
                            </p:stCondLst>
                            <p:childTnLst>
                              <p:par>
                                <p:cTn id="28" presetID="0" presetClass="path" presetSubtype="0" accel="50000" decel="50000" fill="hold" grpId="1" nodeType="afterEffect">
                                  <p:stCondLst>
                                    <p:cond delay="0"/>
                                  </p:stCondLst>
                                  <p:childTnLst>
                                    <p:animMotion origin="layout" path="M 0 0 L 0 0 C -0.00039 0.00116 -0.00885 0.02893 -0.01302 0.03541 C -0.01445 0.03773 -0.0164 0.03889 -0.01796 0.04074 C -0.0207 0.04421 -0.02317 0.04815 -0.02591 0.05139 C -0.03203 0.05856 -0.03307 0.05694 -0.03802 0.06574 C -0.03919 0.06782 -0.03997 0.07037 -0.04101 0.07268 C -0.04257 0.09629 -0.04296 0.09051 -0.03893 0.1243 C -0.03867 0.12639 -0.03802 0.1287 -0.03697 0.12963 C -0.03554 0.13125 -0.03359 0.13078 -0.03203 0.13148 C -0.02291 0.14097 -0.01484 0.15393 -0.00494 0.15995 C -0.00299 0.16111 -0.00091 0.1618 0.00105 0.16342 C 0.00652 0.16782 0.01133 0.17453 0.01706 0.17778 C 0.0254 0.18241 0.0336 0.18819 0.04206 0.1919 C 0.04467 0.19305 0.04727 0.19467 0.05 0.19537 C 0.05704 0.19722 0.06407 0.19791 0.0711 0.19907 C 0.07266 0.19953 0.07448 0.19977 0.07605 0.20069 C 0.08425 0.20602 0.07956 0.2044 0.08503 0.20972 C 0.08829 0.21273 0.09141 0.21666 0.09506 0.21852 L 0.10209 0.22222 C 0.10469 0.22338 0.10743 0.2243 0.11003 0.22569 C 0.11277 0.22708 0.11537 0.2294 0.1181 0.23102 C 0.12071 0.23241 0.12344 0.23333 0.12605 0.23449 C 0.12709 0.23495 0.128 0.23565 0.12904 0.23634 C 0.14232 0.24467 0.15599 0.25162 0.16902 0.26134 C 0.17709 0.26713 0.18529 0.27222 0.1931 0.27893 C 0.19571 0.28148 0.19818 0.28449 0.20105 0.28611 C 0.20365 0.2875 0.20638 0.28773 0.20899 0.28796 C 0.22071 0.28889 0.23243 0.28912 0.24402 0.28958 C 0.25209 0.29213 0.26016 0.29375 0.2681 0.29676 C 0.27618 0.29977 0.28399 0.30463 0.29206 0.30741 C 0.2987 0.30995 0.30534 0.31088 0.31198 0.31273 C 0.31602 0.31389 0.32461 0.31597 0.32904 0.31991 C 0.33034 0.32106 0.33178 0.32199 0.33308 0.32338 C 0.33425 0.325 0.33503 0.32708 0.33607 0.3287 C 0.33633 0.33657 0.33711 0.34421 0.33711 0.35185 C 0.33711 0.3625 0.33607 0.37315 0.33607 0.38403 L 0.33607 0.38403 " pathEditMode="relative" ptsTypes="AAAAAAAAAAAAAAAAAAAAAAAAAAAAAAAAAAAAAA">
                                      <p:cBhvr>
                                        <p:cTn id="29" dur="5000" fill="hold"/>
                                        <p:tgtEl>
                                          <p:spTgt spid="9"/>
                                        </p:tgtEl>
                                        <p:attrNameLst>
                                          <p:attrName>ppt_x</p:attrName>
                                          <p:attrName>ppt_y</p:attrName>
                                        </p:attrNameLst>
                                      </p:cBhvr>
                                    </p:animMotion>
                                  </p:childTnLst>
                                </p:cTn>
                              </p:par>
                              <p:par>
                                <p:cTn id="30" presetID="1" presetClass="entr" presetSubtype="0" fill="hold" grpId="0" nodeType="withEffect">
                                  <p:stCondLst>
                                    <p:cond delay="2000"/>
                                  </p:stCondLst>
                                  <p:childTnLst>
                                    <p:set>
                                      <p:cBhvr>
                                        <p:cTn id="31" dur="1" fill="hold">
                                          <p:stCondLst>
                                            <p:cond delay="0"/>
                                          </p:stCondLst>
                                        </p:cTn>
                                        <p:tgtEl>
                                          <p:spTgt spid="13"/>
                                        </p:tgtEl>
                                        <p:attrNameLst>
                                          <p:attrName>style.visibility</p:attrName>
                                        </p:attrNameLst>
                                      </p:cBhvr>
                                      <p:to>
                                        <p:strVal val="visible"/>
                                      </p:to>
                                    </p:set>
                                  </p:childTnLst>
                                </p:cTn>
                              </p:par>
                              <p:par>
                                <p:cTn id="32" presetID="1" presetClass="entr" presetSubtype="0" fill="hold" nodeType="withEffect">
                                  <p:stCondLst>
                                    <p:cond delay="2000"/>
                                  </p:stCondLst>
                                  <p:childTnLst>
                                    <p:set>
                                      <p:cBhvr>
                                        <p:cTn id="33" dur="1" fill="hold">
                                          <p:stCondLst>
                                            <p:cond delay="0"/>
                                          </p:stCondLst>
                                        </p:cTn>
                                        <p:tgtEl>
                                          <p:spTgt spid="12"/>
                                        </p:tgtEl>
                                        <p:attrNameLst>
                                          <p:attrName>style.visibility</p:attrName>
                                        </p:attrNameLst>
                                      </p:cBhvr>
                                      <p:to>
                                        <p:strVal val="visible"/>
                                      </p:to>
                                    </p:set>
                                  </p:childTnLst>
                                </p:cTn>
                              </p:par>
                            </p:childTnLst>
                          </p:cTn>
                        </p:par>
                        <p:par>
                          <p:cTn id="34" fill="hold">
                            <p:stCondLst>
                              <p:cond delay="5000"/>
                            </p:stCondLst>
                            <p:childTnLst>
                              <p:par>
                                <p:cTn id="35" presetID="1" presetClass="exit" presetSubtype="0" fill="hold" grpId="3" nodeType="afterEffect">
                                  <p:stCondLst>
                                    <p:cond delay="0"/>
                                  </p:stCondLst>
                                  <p:childTnLst>
                                    <p:set>
                                      <p:cBhvr>
                                        <p:cTn id="36" dur="1" fill="hold">
                                          <p:stCondLst>
                                            <p:cond delay="0"/>
                                          </p:stCondLst>
                                        </p:cTn>
                                        <p:tgtEl>
                                          <p:spTgt spid="9"/>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9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0" presetClass="path" presetSubtype="0" accel="50000" decel="50000" fill="hold" grpId="3" nodeType="clickEffect">
                                  <p:stCondLst>
                                    <p:cond delay="0"/>
                                  </p:stCondLst>
                                  <p:childTnLst>
                                    <p:animMotion origin="layout" path="M 0 0 L 0 0 C -0.00196 0.00394 -0.00417 0.0081 -0.00599 0.01227 C -0.0099 0.0213 -0.01029 0.02685 -0.01602 0.03357 C -0.01797 0.03611 -0.01966 0.03935 -0.02201 0.04074 L -0.028 0.04445 C -0.02904 0.04491 -0.02995 0.04584 -0.03099 0.04607 L -0.03698 0.04792 C -0.03972 0.05116 -0.04063 0.05116 -0.04206 0.05671 C -0.04453 0.06667 -0.04362 0.0669 -0.04505 0.07639 C -0.04532 0.07824 -0.04532 0.08033 -0.04597 0.08171 C -0.04766 0.08472 -0.04974 0.0875 -0.05209 0.08889 C -0.06068 0.09398 -0.05599 0.09144 -0.06602 0.09584 L -0.07005 0.09769 C -0.07136 0.09838 -0.07279 0.09861 -0.07409 0.09954 L -0.08008 0.10301 C -0.08321 0.10486 -0.08347 0.10533 -0.08698 0.10648 C -0.09037 0.10787 -0.09375 0.10857 -0.09701 0.11019 L -0.10508 0.11366 C -0.10638 0.11435 -0.10769 0.11505 -0.10899 0.11551 C -0.11511 0.11759 -0.11237 0.11621 -0.11706 0.11898 C -0.11771 0.12269 -0.11927 0.12593 -0.11901 0.12963 C -0.11862 0.13565 -0.11823 0.14884 -0.11602 0.15463 C -0.11537 0.15648 -0.11459 0.1581 -0.11407 0.15996 C -0.11354 0.16158 -0.11367 0.16389 -0.11302 0.16528 C -0.11224 0.1669 -0.11094 0.16736 -0.11003 0.16875 C -0.10899 0.17037 -0.10834 0.17292 -0.10703 0.17408 C -0.10521 0.17593 -0.10313 0.17685 -0.10104 0.17778 C -0.08959 0.18287 -0.10782 0.175 -0.08907 0.18125 C -0.08633 0.18218 -0.08373 0.18357 -0.08099 0.18472 L -0.07709 0.18658 C -0.07565 0.18727 -0.07435 0.1875 -0.07305 0.18843 C -0.07201 0.18889 -0.0711 0.18959 -0.07005 0.19005 C -0.06732 0.19144 -0.06459 0.19213 -0.06198 0.19375 L -0.053 0.19908 L -0.05 0.20093 C -0.04896 0.20139 -0.04805 0.20232 -0.04701 0.20255 C -0.04297 0.20371 -0.03894 0.2044 -0.03503 0.20625 C -0.02253 0.21181 -0.03802 0.20463 -0.028 0.20972 C -0.0267 0.21042 -0.02526 0.21088 -0.02396 0.21158 C -0.02201 0.2125 -0.02005 0.21389 -0.01797 0.21505 C -0.01706 0.21574 -0.01589 0.21574 -0.01498 0.2169 C -0.00912 0.22384 -0.00964 0.22454 -0.003 0.22755 C -0.0017 0.22801 -0.00039 0.22871 0.00104 0.2294 C 0.00547 0.23079 0.00768 0.23102 0.01198 0.23287 C 0.01302 0.23334 0.01393 0.23403 0.01497 0.23472 C 0.01771 0.23588 0.02044 0.23658 0.02304 0.2382 C 0.02396 0.23866 0.025 0.23935 0.02604 0.24005 C 0.02734 0.24051 0.02877 0.24097 0.03008 0.24167 C 0.03138 0.24259 0.03268 0.24445 0.03398 0.24537 C 0.03528 0.24607 0.03672 0.2463 0.03802 0.24699 C 0.03997 0.24815 0.04205 0.24954 0.04401 0.2507 L 0.05 0.25417 C 0.05104 0.25486 0.05208 0.25486 0.05299 0.25602 C 0.05508 0.25834 0.05677 0.26181 0.05898 0.26296 C 0.06432 0.26621 0.0612 0.26389 0.06797 0.27199 L 0.08008 0.28611 L 0.08307 0.28982 L 0.08606 0.29329 C 0.08737 0.29676 0.0901 0.29977 0.08997 0.30394 C 0.08906 0.4125 0.08906 0.37384 0.08906 0.41968 L 0.08906 0.41968 " pathEditMode="relative" ptsTypes="AAAAAAAAAAAAAAAAAAAAAAAAAAAAAAAAAAAAAAAAAAAAAAAAAAAAAAAAAAAAAA">
                                      <p:cBhvr>
                                        <p:cTn id="44" dur="2000" fill="hold"/>
                                        <p:tgtEl>
                                          <p:spTgt spid="95"/>
                                        </p:tgtEl>
                                        <p:attrNameLst>
                                          <p:attrName>ppt_x</p:attrName>
                                          <p:attrName>ppt_y</p:attrName>
                                        </p:attrNameLst>
                                      </p:cBhvr>
                                    </p:animMotion>
                                  </p:childTnLst>
                                </p:cTn>
                              </p:par>
                            </p:childTnLst>
                          </p:cTn>
                        </p:par>
                        <p:par>
                          <p:cTn id="45" fill="hold">
                            <p:stCondLst>
                              <p:cond delay="2000"/>
                            </p:stCondLst>
                            <p:childTnLst>
                              <p:par>
                                <p:cTn id="46" presetID="1" presetClass="exit" presetSubtype="0" fill="hold" grpId="2" nodeType="afterEffect">
                                  <p:stCondLst>
                                    <p:cond delay="0"/>
                                  </p:stCondLst>
                                  <p:childTnLst>
                                    <p:set>
                                      <p:cBhvr>
                                        <p:cTn id="47" dur="1" fill="hold">
                                          <p:stCondLst>
                                            <p:cond delay="0"/>
                                          </p:stCondLst>
                                        </p:cTn>
                                        <p:tgtEl>
                                          <p:spTgt spid="95"/>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96"/>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0" presetClass="path" presetSubtype="0" accel="50000" decel="50000" fill="hold" grpId="2" nodeType="clickEffect">
                                  <p:stCondLst>
                                    <p:cond delay="0"/>
                                  </p:stCondLst>
                                  <p:childTnLst>
                                    <p:animMotion origin="layout" path="M 0 0 L 0 0 L -0.02903 -0.03218 C -0.04817 -0.05278 -0.03763 -0.03797 -0.05104 -0.0588 C -0.05273 -0.07061 -0.05299 -0.06528 -0.04596 -0.07824 C -0.04075 -0.08797 -0.03567 -0.09792 -0.02994 -0.10672 C -0.02734 -0.11088 -0.02513 -0.11644 -0.022 -0.11922 C -0.0121 -0.12801 -0.0026 -0.12686 0.00795 -0.12801 L 0.02201 -0.12987 C 0.02631 -0.13102 0.0306 -0.13264 0.03503 -0.13334 C 0.05391 -0.13727 0.04193 -0.13218 0.05495 -0.13889 C 0.05599 -0.14051 0.05704 -0.14213 0.05795 -0.14422 C 0.05873 -0.14584 0.05912 -0.14792 0.06003 -0.14954 C 0.06211 -0.15278 0.06459 -0.15556 0.06693 -0.15834 C 0.07097 -0.16297 0.07774 -0.16899 0.08204 -0.17246 C 0.0849 -0.175 0.08776 -0.17824 0.09102 -0.17963 C 0.09493 -0.18125 0.09896 -0.18056 0.103 -0.18149 C 0.10704 -0.18241 0.11107 -0.18357 0.11498 -0.18496 C 0.11875 -0.18635 0.12214 -0.18982 0.12605 -0.19028 C 0.14102 -0.19213 0.15599 -0.19144 0.17097 -0.19213 C 0.19206 -0.19954 0.14792 -0.18334 0.18594 -0.20093 C 0.19792 -0.20649 0.21016 -0.20949 0.22201 -0.21528 C 0.23178 -0.22014 0.24102 -0.22894 0.25105 -0.23311 C 0.25144 -0.23311 0.30222 -0.24491 0.31094 -0.24723 C 0.31537 -0.24838 0.31967 -0.24908 0.32396 -0.2507 C 0.33243 -0.25394 0.34037 -0.26042 0.34896 -0.26135 L 0.36303 -0.2632 L 0.37696 -0.27037 C 0.378 -0.27084 0.37917 -0.27107 0.37995 -0.27223 C 0.39245 -0.28797 0.4 -0.29862 0.41003 -0.31829 C 0.41797 -0.33403 0.4168 -0.33912 0.428 -0.35209 C 0.43464 -0.35996 0.44154 -0.36158 0.44896 -0.36459 C 0.4556 -0.37987 0.4556 -0.37616 0.45795 -0.39121 C 0.45847 -0.39422 0.4586 -0.39723 0.45899 -0.4 C 0.45925 -0.40186 0.46003 -0.40533 0.46003 -0.40533 L 0.46003 -0.40533 " pathEditMode="relative" ptsTypes="AAAAAAAAAAAAAAAAAAAAAAAAAAAAAAAAAAAA">
                                      <p:cBhvr>
                                        <p:cTn id="55" dur="2000" fill="hold"/>
                                        <p:tgtEl>
                                          <p:spTgt spid="96"/>
                                        </p:tgtEl>
                                        <p:attrNameLst>
                                          <p:attrName>ppt_x</p:attrName>
                                          <p:attrName>ppt_y</p:attrName>
                                        </p:attrNameLst>
                                      </p:cBhvr>
                                    </p:animMotion>
                                  </p:childTnLst>
                                </p:cTn>
                              </p:par>
                              <p:par>
                                <p:cTn id="56" presetID="1" presetClass="entr" presetSubtype="0" fill="hold" nodeType="withEffect">
                                  <p:stCondLst>
                                    <p:cond delay="500"/>
                                  </p:stCondLst>
                                  <p:childTnLst>
                                    <p:set>
                                      <p:cBhvr>
                                        <p:cTn id="57" dur="1" fill="hold">
                                          <p:stCondLst>
                                            <p:cond delay="0"/>
                                          </p:stCondLst>
                                        </p:cTn>
                                        <p:tgtEl>
                                          <p:spTgt spid="97"/>
                                        </p:tgtEl>
                                        <p:attrNameLst>
                                          <p:attrName>style.visibility</p:attrName>
                                        </p:attrNameLst>
                                      </p:cBhvr>
                                      <p:to>
                                        <p:strVal val="visible"/>
                                      </p:to>
                                    </p:set>
                                  </p:childTnLst>
                                </p:cTn>
                              </p:par>
                            </p:childTnLst>
                          </p:cTn>
                        </p:par>
                        <p:par>
                          <p:cTn id="58" fill="hold">
                            <p:stCondLst>
                              <p:cond delay="2000"/>
                            </p:stCondLst>
                            <p:childTnLst>
                              <p:par>
                                <p:cTn id="59" presetID="1" presetClass="exit" presetSubtype="0" fill="hold" grpId="1" nodeType="afterEffect">
                                  <p:stCondLst>
                                    <p:cond delay="0"/>
                                  </p:stCondLst>
                                  <p:childTnLst>
                                    <p:set>
                                      <p:cBhvr>
                                        <p:cTn id="60" dur="1" fill="hold">
                                          <p:stCondLst>
                                            <p:cond delay="0"/>
                                          </p:stCondLst>
                                        </p:cTn>
                                        <p:tgtEl>
                                          <p:spTgt spid="9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9" grpId="1" animBg="1"/>
      <p:bldP spid="9" grpId="2" animBg="1"/>
      <p:bldP spid="9" grpId="3" animBg="1"/>
      <p:bldP spid="13" grpId="0"/>
      <p:bldP spid="95" grpId="1" animBg="1"/>
      <p:bldP spid="95" grpId="2" animBg="1"/>
      <p:bldP spid="95" grpId="3" animBg="1"/>
      <p:bldP spid="96" grpId="0" animBg="1"/>
      <p:bldP spid="96" grpId="1" animBg="1"/>
      <p:bldP spid="96" grpId="2"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4B913-2BFA-8A4A-891C-E974970F4BC2}"/>
              </a:ext>
            </a:extLst>
          </p:cNvPr>
          <p:cNvSpPr>
            <a:spLocks noGrp="1"/>
          </p:cNvSpPr>
          <p:nvPr>
            <p:ph type="title"/>
          </p:nvPr>
        </p:nvSpPr>
        <p:spPr>
          <a:xfrm>
            <a:off x="955078" y="2695814"/>
            <a:ext cx="10515600" cy="1325563"/>
          </a:xfrm>
        </p:spPr>
        <p:txBody>
          <a:bodyPr>
            <a:normAutofit/>
          </a:bodyPr>
          <a:lstStyle/>
          <a:p>
            <a:pPr algn="ctr"/>
            <a:r>
              <a:rPr lang="en-GB" sz="6000" dirty="0">
                <a:solidFill>
                  <a:schemeClr val="bg1"/>
                </a:solidFill>
              </a:rPr>
              <a:t>Deploying EQDS</a:t>
            </a:r>
          </a:p>
        </p:txBody>
      </p:sp>
      <p:sp>
        <p:nvSpPr>
          <p:cNvPr id="3" name="Slide Number Placeholder 2">
            <a:extLst>
              <a:ext uri="{FF2B5EF4-FFF2-40B4-BE49-F238E27FC236}">
                <a16:creationId xmlns:a16="http://schemas.microsoft.com/office/drawing/2014/main" id="{7C9594F7-D41C-2A40-BDF0-7EB4D595D7EB}"/>
              </a:ext>
            </a:extLst>
          </p:cNvPr>
          <p:cNvSpPr>
            <a:spLocks noGrp="1"/>
          </p:cNvSpPr>
          <p:nvPr>
            <p:ph type="sldNum" sz="quarter" idx="12"/>
          </p:nvPr>
        </p:nvSpPr>
        <p:spPr/>
        <p:txBody>
          <a:bodyPr/>
          <a:lstStyle/>
          <a:p>
            <a:fld id="{B1BB7663-3ADD-2249-8069-6FDC7EF13D3C}" type="slidenum">
              <a:rPr lang="en-GB" smtClean="0"/>
              <a:t>17</a:t>
            </a:fld>
            <a:endParaRPr lang="en-GB"/>
          </a:p>
        </p:txBody>
      </p:sp>
    </p:spTree>
    <p:extLst>
      <p:ext uri="{BB962C8B-B14F-4D97-AF65-F5344CB8AC3E}">
        <p14:creationId xmlns:p14="http://schemas.microsoft.com/office/powerpoint/2010/main" val="129160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E43D7C1-6B6B-BD46-8AF2-1CA943418196}"/>
              </a:ext>
            </a:extLst>
          </p:cNvPr>
          <p:cNvPicPr>
            <a:picLocks noGrp="1" noChangeAspect="1"/>
          </p:cNvPicPr>
          <p:nvPr>
            <p:ph idx="1"/>
          </p:nvPr>
        </p:nvPicPr>
        <p:blipFill>
          <a:blip r:embed="rId2"/>
          <a:srcRect/>
          <a:stretch/>
        </p:blipFill>
        <p:spPr>
          <a:xfrm>
            <a:off x="6006506" y="1338496"/>
            <a:ext cx="6001200" cy="3600720"/>
          </a:xfrm>
        </p:spPr>
      </p:pic>
      <p:sp>
        <p:nvSpPr>
          <p:cNvPr id="6" name="TextBox 5">
            <a:extLst>
              <a:ext uri="{FF2B5EF4-FFF2-40B4-BE49-F238E27FC236}">
                <a16:creationId xmlns:a16="http://schemas.microsoft.com/office/drawing/2014/main" id="{2DB5C32C-A0C5-C64B-A2F4-71813C669E15}"/>
              </a:ext>
            </a:extLst>
          </p:cNvPr>
          <p:cNvSpPr txBox="1"/>
          <p:nvPr/>
        </p:nvSpPr>
        <p:spPr>
          <a:xfrm>
            <a:off x="11646417" y="7854568"/>
            <a:ext cx="2795317" cy="369332"/>
          </a:xfrm>
          <a:prstGeom prst="rect">
            <a:avLst/>
          </a:prstGeom>
          <a:noFill/>
        </p:spPr>
        <p:txBody>
          <a:bodyPr wrap="none" rtlCol="0">
            <a:spAutoFit/>
          </a:bodyPr>
          <a:lstStyle/>
          <a:p>
            <a:r>
              <a:rPr lang="en-GB" dirty="0"/>
              <a:t>Single core, native EQIF, x86</a:t>
            </a:r>
          </a:p>
        </p:txBody>
      </p:sp>
      <p:sp>
        <p:nvSpPr>
          <p:cNvPr id="7" name="TextBox 6">
            <a:extLst>
              <a:ext uri="{FF2B5EF4-FFF2-40B4-BE49-F238E27FC236}">
                <a16:creationId xmlns:a16="http://schemas.microsoft.com/office/drawing/2014/main" id="{272F0E91-6EC7-3442-9152-63664388090C}"/>
              </a:ext>
            </a:extLst>
          </p:cNvPr>
          <p:cNvSpPr txBox="1"/>
          <p:nvPr/>
        </p:nvSpPr>
        <p:spPr>
          <a:xfrm>
            <a:off x="727576" y="1461457"/>
            <a:ext cx="4397038" cy="1631216"/>
          </a:xfrm>
          <a:prstGeom prst="rect">
            <a:avLst/>
          </a:prstGeom>
          <a:noFill/>
        </p:spPr>
        <p:txBody>
          <a:bodyPr wrap="none" rtlCol="0">
            <a:spAutoFit/>
          </a:bodyPr>
          <a:lstStyle/>
          <a:p>
            <a:r>
              <a:rPr lang="en-GB" sz="2800" b="1" dirty="0"/>
              <a:t>EQDS DPDK implementation</a:t>
            </a:r>
          </a:p>
          <a:p>
            <a:pPr marL="285750" indent="-285750">
              <a:buFont typeface="Arial" panose="020B0604020202020204" pitchFamily="34" charset="0"/>
              <a:buChar char="•"/>
            </a:pPr>
            <a:r>
              <a:rPr lang="en-GB" sz="2400" dirty="0"/>
              <a:t>Polling host and NIC rings.</a:t>
            </a:r>
          </a:p>
          <a:p>
            <a:pPr marL="285750" indent="-285750">
              <a:buFont typeface="Arial" panose="020B0604020202020204" pitchFamily="34" charset="0"/>
              <a:buChar char="•"/>
            </a:pPr>
            <a:r>
              <a:rPr lang="en-GB" sz="2400" dirty="0"/>
              <a:t>Run to completion</a:t>
            </a:r>
          </a:p>
          <a:p>
            <a:pPr marL="285750" indent="-285750">
              <a:buFont typeface="Arial" panose="020B0604020202020204" pitchFamily="34" charset="0"/>
              <a:buChar char="•"/>
            </a:pPr>
            <a:r>
              <a:rPr lang="en-GB" sz="2400" dirty="0"/>
              <a:t>Highest performance</a:t>
            </a:r>
          </a:p>
        </p:txBody>
      </p:sp>
      <p:sp>
        <p:nvSpPr>
          <p:cNvPr id="8" name="TextBox 7">
            <a:extLst>
              <a:ext uri="{FF2B5EF4-FFF2-40B4-BE49-F238E27FC236}">
                <a16:creationId xmlns:a16="http://schemas.microsoft.com/office/drawing/2014/main" id="{1DB970FF-FFF6-714F-AA90-1FB7286ACA07}"/>
              </a:ext>
            </a:extLst>
          </p:cNvPr>
          <p:cNvSpPr txBox="1"/>
          <p:nvPr/>
        </p:nvSpPr>
        <p:spPr>
          <a:xfrm>
            <a:off x="708790" y="4725000"/>
            <a:ext cx="4415824" cy="1384995"/>
          </a:xfrm>
          <a:prstGeom prst="rect">
            <a:avLst/>
          </a:prstGeom>
          <a:noFill/>
        </p:spPr>
        <p:txBody>
          <a:bodyPr wrap="none" rtlCol="0">
            <a:spAutoFit/>
          </a:bodyPr>
          <a:lstStyle/>
          <a:p>
            <a:r>
              <a:rPr lang="en-GB" sz="2800" b="1" dirty="0"/>
              <a:t>Kernel (TSO, GRO)</a:t>
            </a:r>
          </a:p>
          <a:p>
            <a:pPr marL="285750" indent="-285750">
              <a:buFont typeface="Arial" panose="020B0604020202020204" pitchFamily="34" charset="0"/>
              <a:buChar char="•"/>
            </a:pPr>
            <a:r>
              <a:rPr lang="en-GB" sz="2800" dirty="0"/>
              <a:t>27Gbps with 1.5KB packets</a:t>
            </a:r>
          </a:p>
          <a:p>
            <a:pPr marL="285750" indent="-285750">
              <a:buFont typeface="Arial" panose="020B0604020202020204" pitchFamily="34" charset="0"/>
              <a:buChar char="•"/>
            </a:pPr>
            <a:r>
              <a:rPr lang="en-GB" sz="2800" dirty="0"/>
              <a:t>45Gbps with 9KB packets.</a:t>
            </a:r>
          </a:p>
        </p:txBody>
      </p:sp>
      <p:sp>
        <p:nvSpPr>
          <p:cNvPr id="9" name="TextBox 8">
            <a:extLst>
              <a:ext uri="{FF2B5EF4-FFF2-40B4-BE49-F238E27FC236}">
                <a16:creationId xmlns:a16="http://schemas.microsoft.com/office/drawing/2014/main" id="{ACAA9BD5-47BF-5540-85F6-4017D3F4ABD3}"/>
              </a:ext>
            </a:extLst>
          </p:cNvPr>
          <p:cNvSpPr txBox="1"/>
          <p:nvPr/>
        </p:nvSpPr>
        <p:spPr>
          <a:xfrm>
            <a:off x="6956409" y="5099675"/>
            <a:ext cx="4626266" cy="954107"/>
          </a:xfrm>
          <a:prstGeom prst="rect">
            <a:avLst/>
          </a:prstGeom>
          <a:noFill/>
        </p:spPr>
        <p:txBody>
          <a:bodyPr wrap="none" rtlCol="0">
            <a:spAutoFit/>
          </a:bodyPr>
          <a:lstStyle/>
          <a:p>
            <a:r>
              <a:rPr lang="en-GB" sz="2800" b="1" dirty="0"/>
              <a:t>Added latency</a:t>
            </a:r>
          </a:p>
          <a:p>
            <a:pPr marL="285750" indent="-285750">
              <a:buFont typeface="Arial" panose="020B0604020202020204" pitchFamily="34" charset="0"/>
              <a:buChar char="•"/>
            </a:pPr>
            <a:r>
              <a:rPr lang="en-GB" sz="2800" dirty="0"/>
              <a:t>4-10 us depending on setup.</a:t>
            </a:r>
          </a:p>
        </p:txBody>
      </p:sp>
      <p:sp>
        <p:nvSpPr>
          <p:cNvPr id="10" name="Title 1">
            <a:extLst>
              <a:ext uri="{FF2B5EF4-FFF2-40B4-BE49-F238E27FC236}">
                <a16:creationId xmlns:a16="http://schemas.microsoft.com/office/drawing/2014/main" id="{212953CB-02B0-6A4F-A688-7EBF146D5200}"/>
              </a:ext>
            </a:extLst>
          </p:cNvPr>
          <p:cNvSpPr txBox="1">
            <a:spLocks/>
          </p:cNvSpPr>
          <p:nvPr/>
        </p:nvSpPr>
        <p:spPr>
          <a:xfrm>
            <a:off x="748706" y="14695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EQDS end-host implementations</a:t>
            </a:r>
          </a:p>
        </p:txBody>
      </p:sp>
      <p:sp>
        <p:nvSpPr>
          <p:cNvPr id="11" name="Slide Number Placeholder 10">
            <a:extLst>
              <a:ext uri="{FF2B5EF4-FFF2-40B4-BE49-F238E27FC236}">
                <a16:creationId xmlns:a16="http://schemas.microsoft.com/office/drawing/2014/main" id="{56AE6185-9B6F-8C4C-B2CC-D1CB2AE83BDF}"/>
              </a:ext>
            </a:extLst>
          </p:cNvPr>
          <p:cNvSpPr>
            <a:spLocks noGrp="1"/>
          </p:cNvSpPr>
          <p:nvPr>
            <p:ph type="sldNum" sz="quarter" idx="12"/>
          </p:nvPr>
        </p:nvSpPr>
        <p:spPr/>
        <p:txBody>
          <a:bodyPr/>
          <a:lstStyle/>
          <a:p>
            <a:fld id="{B1BB7663-3ADD-2249-8069-6FDC7EF13D3C}" type="slidenum">
              <a:rPr lang="en-GB" smtClean="0"/>
              <a:t>18</a:t>
            </a:fld>
            <a:endParaRPr lang="en-GB"/>
          </a:p>
        </p:txBody>
      </p:sp>
    </p:spTree>
    <p:extLst>
      <p:ext uri="{BB962C8B-B14F-4D97-AF65-F5344CB8AC3E}">
        <p14:creationId xmlns:p14="http://schemas.microsoft.com/office/powerpoint/2010/main" val="87203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34890-6B5D-924C-981E-E5E7C6335B90}"/>
              </a:ext>
            </a:extLst>
          </p:cNvPr>
          <p:cNvSpPr>
            <a:spLocks noGrp="1"/>
          </p:cNvSpPr>
          <p:nvPr>
            <p:ph type="title"/>
          </p:nvPr>
        </p:nvSpPr>
        <p:spPr/>
        <p:txBody>
          <a:bodyPr/>
          <a:lstStyle/>
          <a:p>
            <a:r>
              <a:rPr lang="en-GB" dirty="0"/>
              <a:t>Deploying EQDS</a:t>
            </a:r>
          </a:p>
        </p:txBody>
      </p:sp>
      <p:grpSp>
        <p:nvGrpSpPr>
          <p:cNvPr id="18" name="Group 17">
            <a:extLst>
              <a:ext uri="{FF2B5EF4-FFF2-40B4-BE49-F238E27FC236}">
                <a16:creationId xmlns:a16="http://schemas.microsoft.com/office/drawing/2014/main" id="{9840A1FF-1DF1-454B-80E3-3E02B884A0FF}"/>
              </a:ext>
            </a:extLst>
          </p:cNvPr>
          <p:cNvGrpSpPr/>
          <p:nvPr/>
        </p:nvGrpSpPr>
        <p:grpSpPr>
          <a:xfrm>
            <a:off x="5244126" y="2059755"/>
            <a:ext cx="2022614" cy="3128724"/>
            <a:chOff x="770282" y="1769166"/>
            <a:chExt cx="2022614" cy="3128724"/>
          </a:xfrm>
        </p:grpSpPr>
        <p:sp>
          <p:nvSpPr>
            <p:cNvPr id="19" name="Rectangle 18">
              <a:extLst>
                <a:ext uri="{FF2B5EF4-FFF2-40B4-BE49-F238E27FC236}">
                  <a16:creationId xmlns:a16="http://schemas.microsoft.com/office/drawing/2014/main" id="{B50AC9A6-C7E2-924A-B0F0-54B4E2225738}"/>
                </a:ext>
              </a:extLst>
            </p:cNvPr>
            <p:cNvSpPr/>
            <p:nvPr/>
          </p:nvSpPr>
          <p:spPr>
            <a:xfrm>
              <a:off x="770282" y="1769166"/>
              <a:ext cx="2022614" cy="267987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ectangle 19">
              <a:extLst>
                <a:ext uri="{FF2B5EF4-FFF2-40B4-BE49-F238E27FC236}">
                  <a16:creationId xmlns:a16="http://schemas.microsoft.com/office/drawing/2014/main" id="{D01B5A1A-D81B-934D-AC17-029E18746920}"/>
                </a:ext>
              </a:extLst>
            </p:cNvPr>
            <p:cNvSpPr/>
            <p:nvPr/>
          </p:nvSpPr>
          <p:spPr>
            <a:xfrm>
              <a:off x="838200" y="1918252"/>
              <a:ext cx="579785" cy="135172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VM1</a:t>
              </a:r>
            </a:p>
          </p:txBody>
        </p:sp>
        <p:sp>
          <p:nvSpPr>
            <p:cNvPr id="21" name="Rectangle 20">
              <a:extLst>
                <a:ext uri="{FF2B5EF4-FFF2-40B4-BE49-F238E27FC236}">
                  <a16:creationId xmlns:a16="http://schemas.microsoft.com/office/drawing/2014/main" id="{961D3A9B-B676-9749-B158-046CF6B486F0}"/>
                </a:ext>
              </a:extLst>
            </p:cNvPr>
            <p:cNvSpPr/>
            <p:nvPr/>
          </p:nvSpPr>
          <p:spPr>
            <a:xfrm>
              <a:off x="1517372" y="1918252"/>
              <a:ext cx="579784" cy="135172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VM2</a:t>
              </a:r>
            </a:p>
          </p:txBody>
        </p:sp>
        <p:sp>
          <p:nvSpPr>
            <p:cNvPr id="22" name="TextBox 21">
              <a:extLst>
                <a:ext uri="{FF2B5EF4-FFF2-40B4-BE49-F238E27FC236}">
                  <a16:creationId xmlns:a16="http://schemas.microsoft.com/office/drawing/2014/main" id="{DF4D6138-511D-E449-9330-C4CD371D0157}"/>
                </a:ext>
              </a:extLst>
            </p:cNvPr>
            <p:cNvSpPr txBox="1"/>
            <p:nvPr/>
          </p:nvSpPr>
          <p:spPr>
            <a:xfrm>
              <a:off x="2355574" y="2409447"/>
              <a:ext cx="343364" cy="369332"/>
            </a:xfrm>
            <a:prstGeom prst="rect">
              <a:avLst/>
            </a:prstGeom>
            <a:noFill/>
          </p:spPr>
          <p:txBody>
            <a:bodyPr wrap="none" rtlCol="0">
              <a:spAutoFit/>
            </a:bodyPr>
            <a:lstStyle/>
            <a:p>
              <a:r>
                <a:rPr lang="en-GB" dirty="0"/>
                <a:t>…</a:t>
              </a:r>
            </a:p>
          </p:txBody>
        </p:sp>
        <p:sp>
          <p:nvSpPr>
            <p:cNvPr id="23" name="Rectangle 22">
              <a:extLst>
                <a:ext uri="{FF2B5EF4-FFF2-40B4-BE49-F238E27FC236}">
                  <a16:creationId xmlns:a16="http://schemas.microsoft.com/office/drawing/2014/main" id="{BE4B5030-749B-E943-8B14-4790E2015ABF}"/>
                </a:ext>
              </a:extLst>
            </p:cNvPr>
            <p:cNvSpPr/>
            <p:nvPr/>
          </p:nvSpPr>
          <p:spPr>
            <a:xfrm>
              <a:off x="838200" y="3429000"/>
              <a:ext cx="1860738" cy="369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err="1"/>
                <a:t>ovs-dpdk</a:t>
              </a:r>
              <a:endParaRPr lang="en-GB" dirty="0"/>
            </a:p>
          </p:txBody>
        </p:sp>
        <p:sp>
          <p:nvSpPr>
            <p:cNvPr id="24" name="Rectangle 23">
              <a:extLst>
                <a:ext uri="{FF2B5EF4-FFF2-40B4-BE49-F238E27FC236}">
                  <a16:creationId xmlns:a16="http://schemas.microsoft.com/office/drawing/2014/main" id="{87C69D45-D1E4-CC4E-A4D6-01A23A712372}"/>
                </a:ext>
              </a:extLst>
            </p:cNvPr>
            <p:cNvSpPr/>
            <p:nvPr/>
          </p:nvSpPr>
          <p:spPr>
            <a:xfrm>
              <a:off x="838200" y="3985534"/>
              <a:ext cx="1860738" cy="369332"/>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GB" dirty="0"/>
                <a:t>EQDS </a:t>
              </a:r>
              <a:r>
                <a:rPr lang="en-GB" dirty="0" err="1"/>
                <a:t>dpdk</a:t>
              </a:r>
              <a:endParaRPr lang="en-GB" dirty="0"/>
            </a:p>
          </p:txBody>
        </p:sp>
        <p:cxnSp>
          <p:nvCxnSpPr>
            <p:cNvPr id="25" name="Straight Connector 24">
              <a:extLst>
                <a:ext uri="{FF2B5EF4-FFF2-40B4-BE49-F238E27FC236}">
                  <a16:creationId xmlns:a16="http://schemas.microsoft.com/office/drawing/2014/main" id="{BB4C0F8E-EE93-9B46-9936-9B8480E67E92}"/>
                </a:ext>
              </a:extLst>
            </p:cNvPr>
            <p:cNvCxnSpPr>
              <a:stCxn id="20" idx="2"/>
            </p:cNvCxnSpPr>
            <p:nvPr/>
          </p:nvCxnSpPr>
          <p:spPr>
            <a:xfrm flipH="1">
              <a:off x="1128092" y="3269974"/>
              <a:ext cx="1" cy="15902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770CC56-19DC-E749-BD8F-A499FD3F10E2}"/>
                </a:ext>
              </a:extLst>
            </p:cNvPr>
            <p:cNvCxnSpPr/>
            <p:nvPr/>
          </p:nvCxnSpPr>
          <p:spPr>
            <a:xfrm flipH="1">
              <a:off x="1775795" y="3241798"/>
              <a:ext cx="1" cy="15902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EACB08C-B604-354E-AB97-31BE4639CE5E}"/>
                </a:ext>
              </a:extLst>
            </p:cNvPr>
            <p:cNvCxnSpPr/>
            <p:nvPr/>
          </p:nvCxnSpPr>
          <p:spPr>
            <a:xfrm flipH="1">
              <a:off x="1768568" y="3798332"/>
              <a:ext cx="1" cy="159026"/>
            </a:xfrm>
            <a:prstGeom prst="line">
              <a:avLst/>
            </a:prstGeom>
          </p:spPr>
          <p:style>
            <a:lnRef idx="3">
              <a:schemeClr val="dk1"/>
            </a:lnRef>
            <a:fillRef idx="0">
              <a:schemeClr val="dk1"/>
            </a:fillRef>
            <a:effectRef idx="2">
              <a:schemeClr val="dk1"/>
            </a:effectRef>
            <a:fontRef idx="minor">
              <a:schemeClr val="tx1"/>
            </a:fontRef>
          </p:style>
        </p:cxnSp>
        <p:cxnSp>
          <p:nvCxnSpPr>
            <p:cNvPr id="28" name="Straight Connector 27">
              <a:extLst>
                <a:ext uri="{FF2B5EF4-FFF2-40B4-BE49-F238E27FC236}">
                  <a16:creationId xmlns:a16="http://schemas.microsoft.com/office/drawing/2014/main" id="{15E36C4B-02C2-704C-8E6B-49FB11827E22}"/>
                </a:ext>
              </a:extLst>
            </p:cNvPr>
            <p:cNvCxnSpPr/>
            <p:nvPr/>
          </p:nvCxnSpPr>
          <p:spPr>
            <a:xfrm flipH="1">
              <a:off x="1768567" y="4326634"/>
              <a:ext cx="1" cy="159026"/>
            </a:xfrm>
            <a:prstGeom prst="line">
              <a:avLst/>
            </a:prstGeom>
          </p:spPr>
          <p:style>
            <a:lnRef idx="3">
              <a:schemeClr val="dk1"/>
            </a:lnRef>
            <a:fillRef idx="0">
              <a:schemeClr val="dk1"/>
            </a:fillRef>
            <a:effectRef idx="2">
              <a:schemeClr val="dk1"/>
            </a:effectRef>
            <a:fontRef idx="minor">
              <a:schemeClr val="tx1"/>
            </a:fontRef>
          </p:style>
        </p:cxnSp>
        <p:cxnSp>
          <p:nvCxnSpPr>
            <p:cNvPr id="29" name="Straight Connector 28">
              <a:extLst>
                <a:ext uri="{FF2B5EF4-FFF2-40B4-BE49-F238E27FC236}">
                  <a16:creationId xmlns:a16="http://schemas.microsoft.com/office/drawing/2014/main" id="{453B4477-9F35-1D43-BA74-75DCA515F83B}"/>
                </a:ext>
              </a:extLst>
            </p:cNvPr>
            <p:cNvCxnSpPr/>
            <p:nvPr/>
          </p:nvCxnSpPr>
          <p:spPr>
            <a:xfrm flipH="1">
              <a:off x="1768566" y="4738864"/>
              <a:ext cx="1" cy="159026"/>
            </a:xfrm>
            <a:prstGeom prst="line">
              <a:avLst/>
            </a:prstGeom>
          </p:spPr>
          <p:style>
            <a:lnRef idx="3">
              <a:schemeClr val="dk1"/>
            </a:lnRef>
            <a:fillRef idx="0">
              <a:schemeClr val="dk1"/>
            </a:fillRef>
            <a:effectRef idx="2">
              <a:schemeClr val="dk1"/>
            </a:effectRef>
            <a:fontRef idx="minor">
              <a:schemeClr val="tx1"/>
            </a:fontRef>
          </p:style>
        </p:cxnSp>
        <p:sp>
          <p:nvSpPr>
            <p:cNvPr id="30" name="TextBox 29">
              <a:extLst>
                <a:ext uri="{FF2B5EF4-FFF2-40B4-BE49-F238E27FC236}">
                  <a16:creationId xmlns:a16="http://schemas.microsoft.com/office/drawing/2014/main" id="{37256629-72E0-794D-B42E-40DBE315743A}"/>
                </a:ext>
              </a:extLst>
            </p:cNvPr>
            <p:cNvSpPr txBox="1"/>
            <p:nvPr/>
          </p:nvSpPr>
          <p:spPr>
            <a:xfrm>
              <a:off x="1517371" y="4399350"/>
              <a:ext cx="480389" cy="3077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GB" sz="1400" dirty="0"/>
                <a:t>NIC</a:t>
              </a:r>
            </a:p>
          </p:txBody>
        </p:sp>
      </p:grpSp>
      <p:grpSp>
        <p:nvGrpSpPr>
          <p:cNvPr id="51" name="Group 50">
            <a:extLst>
              <a:ext uri="{FF2B5EF4-FFF2-40B4-BE49-F238E27FC236}">
                <a16:creationId xmlns:a16="http://schemas.microsoft.com/office/drawing/2014/main" id="{B1BCB7D5-7BC9-1842-8320-C9FDE63C029E}"/>
              </a:ext>
            </a:extLst>
          </p:cNvPr>
          <p:cNvGrpSpPr/>
          <p:nvPr/>
        </p:nvGrpSpPr>
        <p:grpSpPr>
          <a:xfrm>
            <a:off x="770282" y="1769166"/>
            <a:ext cx="2022615" cy="3734090"/>
            <a:chOff x="770282" y="1769166"/>
            <a:chExt cx="2022615" cy="3734090"/>
          </a:xfrm>
        </p:grpSpPr>
        <p:sp>
          <p:nvSpPr>
            <p:cNvPr id="9" name="Rectangle 8">
              <a:extLst>
                <a:ext uri="{FF2B5EF4-FFF2-40B4-BE49-F238E27FC236}">
                  <a16:creationId xmlns:a16="http://schemas.microsoft.com/office/drawing/2014/main" id="{5D9E7876-3FDA-CB41-A413-BEF93A84F5F1}"/>
                </a:ext>
              </a:extLst>
            </p:cNvPr>
            <p:cNvSpPr/>
            <p:nvPr/>
          </p:nvSpPr>
          <p:spPr>
            <a:xfrm>
              <a:off x="770282" y="1769166"/>
              <a:ext cx="2022614" cy="267987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Unmodified Software</a:t>
              </a:r>
            </a:p>
            <a:p>
              <a:pPr algn="ctr"/>
              <a:endParaRPr lang="en-GB" dirty="0"/>
            </a:p>
            <a:p>
              <a:pPr algn="ctr"/>
              <a:r>
                <a:rPr lang="en-GB" dirty="0"/>
                <a:t>over </a:t>
              </a:r>
            </a:p>
            <a:p>
              <a:pPr algn="ctr"/>
              <a:endParaRPr lang="en-GB" dirty="0"/>
            </a:p>
            <a:p>
              <a:pPr algn="ctr"/>
              <a:r>
                <a:rPr lang="en-GB" dirty="0"/>
                <a:t>IP or RDMA</a:t>
              </a:r>
            </a:p>
          </p:txBody>
        </p:sp>
        <p:cxnSp>
          <p:nvCxnSpPr>
            <p:cNvPr id="15" name="Straight Connector 14">
              <a:extLst>
                <a:ext uri="{FF2B5EF4-FFF2-40B4-BE49-F238E27FC236}">
                  <a16:creationId xmlns:a16="http://schemas.microsoft.com/office/drawing/2014/main" id="{2EE8E7E1-24DD-5C49-BCE1-FBC952B93D29}"/>
                </a:ext>
              </a:extLst>
            </p:cNvPr>
            <p:cNvCxnSpPr>
              <a:cxnSpLocks/>
              <a:stCxn id="9" idx="2"/>
              <a:endCxn id="10" idx="0"/>
            </p:cNvCxnSpPr>
            <p:nvPr/>
          </p:nvCxnSpPr>
          <p:spPr>
            <a:xfrm>
              <a:off x="1781589" y="4449045"/>
              <a:ext cx="1" cy="241172"/>
            </a:xfrm>
            <a:prstGeom prst="line">
              <a:avLst/>
            </a:prstGeom>
          </p:spPr>
          <p:style>
            <a:lnRef idx="3">
              <a:schemeClr val="dk1"/>
            </a:lnRef>
            <a:fillRef idx="0">
              <a:schemeClr val="dk1"/>
            </a:fillRef>
            <a:effectRef idx="2">
              <a:schemeClr val="dk1"/>
            </a:effectRef>
            <a:fontRef idx="minor">
              <a:schemeClr val="tx1"/>
            </a:fontRef>
          </p:style>
        </p:cxnSp>
        <p:cxnSp>
          <p:nvCxnSpPr>
            <p:cNvPr id="16" name="Straight Connector 15">
              <a:extLst>
                <a:ext uri="{FF2B5EF4-FFF2-40B4-BE49-F238E27FC236}">
                  <a16:creationId xmlns:a16="http://schemas.microsoft.com/office/drawing/2014/main" id="{380283AF-63FF-504E-87D9-90C7038789AF}"/>
                </a:ext>
              </a:extLst>
            </p:cNvPr>
            <p:cNvCxnSpPr/>
            <p:nvPr/>
          </p:nvCxnSpPr>
          <p:spPr>
            <a:xfrm flipH="1">
              <a:off x="1768566" y="4738864"/>
              <a:ext cx="1" cy="159026"/>
            </a:xfrm>
            <a:prstGeom prst="line">
              <a:avLst/>
            </a:prstGeom>
          </p:spPr>
          <p:style>
            <a:lnRef idx="3">
              <a:schemeClr val="dk1"/>
            </a:lnRef>
            <a:fillRef idx="0">
              <a:schemeClr val="dk1"/>
            </a:fillRef>
            <a:effectRef idx="2">
              <a:schemeClr val="dk1"/>
            </a:effectRef>
            <a:fontRef idx="minor">
              <a:schemeClr val="tx1"/>
            </a:fontRef>
          </p:style>
        </p:cxnSp>
        <p:sp>
          <p:nvSpPr>
            <p:cNvPr id="10" name="TextBox 9">
              <a:extLst>
                <a:ext uri="{FF2B5EF4-FFF2-40B4-BE49-F238E27FC236}">
                  <a16:creationId xmlns:a16="http://schemas.microsoft.com/office/drawing/2014/main" id="{17F1518A-BA49-0C4E-B545-9DC3D13E0779}"/>
                </a:ext>
              </a:extLst>
            </p:cNvPr>
            <p:cNvSpPr txBox="1"/>
            <p:nvPr/>
          </p:nvSpPr>
          <p:spPr>
            <a:xfrm>
              <a:off x="770283" y="4690217"/>
              <a:ext cx="2022614" cy="5232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GB" sz="1400" dirty="0"/>
                <a:t>Smart </a:t>
              </a:r>
            </a:p>
            <a:p>
              <a:r>
                <a:rPr lang="en-GB" sz="1400" dirty="0"/>
                <a:t>NIC</a:t>
              </a:r>
            </a:p>
          </p:txBody>
        </p:sp>
        <p:sp>
          <p:nvSpPr>
            <p:cNvPr id="8" name="Rectangle 7">
              <a:extLst>
                <a:ext uri="{FF2B5EF4-FFF2-40B4-BE49-F238E27FC236}">
                  <a16:creationId xmlns:a16="http://schemas.microsoft.com/office/drawing/2014/main" id="{3EBE44C0-43AB-BF43-B991-C3973B1B1FDE}"/>
                </a:ext>
              </a:extLst>
            </p:cNvPr>
            <p:cNvSpPr/>
            <p:nvPr/>
          </p:nvSpPr>
          <p:spPr>
            <a:xfrm>
              <a:off x="1417985" y="4838571"/>
              <a:ext cx="1289370" cy="226511"/>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GB" sz="1400" dirty="0"/>
                <a:t>EQDS </a:t>
              </a:r>
              <a:r>
                <a:rPr lang="en-GB" sz="1400" dirty="0" err="1"/>
                <a:t>dpdk</a:t>
              </a:r>
              <a:endParaRPr lang="en-GB" sz="1400" dirty="0"/>
            </a:p>
          </p:txBody>
        </p:sp>
        <p:cxnSp>
          <p:nvCxnSpPr>
            <p:cNvPr id="33" name="Straight Connector 32">
              <a:extLst>
                <a:ext uri="{FF2B5EF4-FFF2-40B4-BE49-F238E27FC236}">
                  <a16:creationId xmlns:a16="http://schemas.microsoft.com/office/drawing/2014/main" id="{7EB0B8A6-5742-0F4F-979E-B8551A51A3DB}"/>
                </a:ext>
              </a:extLst>
            </p:cNvPr>
            <p:cNvCxnSpPr>
              <a:cxnSpLocks/>
            </p:cNvCxnSpPr>
            <p:nvPr/>
          </p:nvCxnSpPr>
          <p:spPr>
            <a:xfrm>
              <a:off x="1768565" y="5262084"/>
              <a:ext cx="1" cy="241172"/>
            </a:xfrm>
            <a:prstGeom prst="line">
              <a:avLst/>
            </a:prstGeom>
          </p:spPr>
          <p:style>
            <a:lnRef idx="3">
              <a:schemeClr val="dk1"/>
            </a:lnRef>
            <a:fillRef idx="0">
              <a:schemeClr val="dk1"/>
            </a:fillRef>
            <a:effectRef idx="2">
              <a:schemeClr val="dk1"/>
            </a:effectRef>
            <a:fontRef idx="minor">
              <a:schemeClr val="tx1"/>
            </a:fontRef>
          </p:style>
        </p:cxnSp>
      </p:grpSp>
      <p:sp>
        <p:nvSpPr>
          <p:cNvPr id="35" name="TextBox 34">
            <a:extLst>
              <a:ext uri="{FF2B5EF4-FFF2-40B4-BE49-F238E27FC236}">
                <a16:creationId xmlns:a16="http://schemas.microsoft.com/office/drawing/2014/main" id="{83E1B02E-3F3D-F94D-9FDD-0E927745951B}"/>
              </a:ext>
            </a:extLst>
          </p:cNvPr>
          <p:cNvSpPr txBox="1"/>
          <p:nvPr/>
        </p:nvSpPr>
        <p:spPr>
          <a:xfrm>
            <a:off x="2757565" y="4361178"/>
            <a:ext cx="1692771" cy="954107"/>
          </a:xfrm>
          <a:prstGeom prst="rect">
            <a:avLst/>
          </a:prstGeom>
          <a:noFill/>
        </p:spPr>
        <p:txBody>
          <a:bodyPr wrap="none" rtlCol="0">
            <a:spAutoFit/>
          </a:bodyPr>
          <a:lstStyle/>
          <a:p>
            <a:endParaRPr lang="en-GB" sz="1400" dirty="0"/>
          </a:p>
          <a:p>
            <a:r>
              <a:rPr lang="en-GB" sz="1400" i="1" dirty="0"/>
              <a:t>Tested on</a:t>
            </a:r>
          </a:p>
          <a:p>
            <a:r>
              <a:rPr lang="en-GB" sz="1400" dirty="0"/>
              <a:t>Mellanox Bluefield-2</a:t>
            </a:r>
          </a:p>
          <a:p>
            <a:r>
              <a:rPr lang="en-GB" sz="1400" dirty="0"/>
              <a:t>Broadcom Stingray</a:t>
            </a:r>
          </a:p>
        </p:txBody>
      </p:sp>
      <p:grpSp>
        <p:nvGrpSpPr>
          <p:cNvPr id="50" name="Group 49">
            <a:extLst>
              <a:ext uri="{FF2B5EF4-FFF2-40B4-BE49-F238E27FC236}">
                <a16:creationId xmlns:a16="http://schemas.microsoft.com/office/drawing/2014/main" id="{7EE92154-AFF0-444B-82CF-B441F494FFB9}"/>
              </a:ext>
            </a:extLst>
          </p:cNvPr>
          <p:cNvGrpSpPr/>
          <p:nvPr/>
        </p:nvGrpSpPr>
        <p:grpSpPr>
          <a:xfrm>
            <a:off x="8751401" y="2139268"/>
            <a:ext cx="2022614" cy="3128724"/>
            <a:chOff x="8168901" y="1741516"/>
            <a:chExt cx="2022614" cy="3128724"/>
          </a:xfrm>
        </p:grpSpPr>
        <p:grpSp>
          <p:nvGrpSpPr>
            <p:cNvPr id="36" name="Group 35">
              <a:extLst>
                <a:ext uri="{FF2B5EF4-FFF2-40B4-BE49-F238E27FC236}">
                  <a16:creationId xmlns:a16="http://schemas.microsoft.com/office/drawing/2014/main" id="{46D7A6BA-7CFD-754B-B2D3-F66B4018F6B4}"/>
                </a:ext>
              </a:extLst>
            </p:cNvPr>
            <p:cNvGrpSpPr/>
            <p:nvPr/>
          </p:nvGrpSpPr>
          <p:grpSpPr>
            <a:xfrm>
              <a:off x="8168901" y="1741516"/>
              <a:ext cx="2022614" cy="3128724"/>
              <a:chOff x="770282" y="1769166"/>
              <a:chExt cx="2022614" cy="3128724"/>
            </a:xfrm>
          </p:grpSpPr>
          <p:sp>
            <p:nvSpPr>
              <p:cNvPr id="37" name="Rectangle 36">
                <a:extLst>
                  <a:ext uri="{FF2B5EF4-FFF2-40B4-BE49-F238E27FC236}">
                    <a16:creationId xmlns:a16="http://schemas.microsoft.com/office/drawing/2014/main" id="{69C7C6B0-757D-4844-95F5-370AB7100DDA}"/>
                  </a:ext>
                </a:extLst>
              </p:cNvPr>
              <p:cNvSpPr/>
              <p:nvPr/>
            </p:nvSpPr>
            <p:spPr>
              <a:xfrm>
                <a:off x="770282" y="1769166"/>
                <a:ext cx="2022614" cy="267987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1" name="Rectangle 40">
                <a:extLst>
                  <a:ext uri="{FF2B5EF4-FFF2-40B4-BE49-F238E27FC236}">
                    <a16:creationId xmlns:a16="http://schemas.microsoft.com/office/drawing/2014/main" id="{2875E2B7-3BE3-2B41-B056-E30D4DCF779B}"/>
                  </a:ext>
                </a:extLst>
              </p:cNvPr>
              <p:cNvSpPr/>
              <p:nvPr/>
            </p:nvSpPr>
            <p:spPr>
              <a:xfrm>
                <a:off x="838200" y="3539860"/>
                <a:ext cx="1860738" cy="7601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r"/>
                <a:r>
                  <a:rPr lang="en-GB" dirty="0"/>
                  <a:t>Linux </a:t>
                </a:r>
              </a:p>
              <a:p>
                <a:pPr algn="r"/>
                <a:r>
                  <a:rPr lang="en-GB" dirty="0"/>
                  <a:t>Kernel</a:t>
                </a:r>
              </a:p>
            </p:txBody>
          </p:sp>
          <p:sp>
            <p:nvSpPr>
              <p:cNvPr id="42" name="Rectangle 41">
                <a:extLst>
                  <a:ext uri="{FF2B5EF4-FFF2-40B4-BE49-F238E27FC236}">
                    <a16:creationId xmlns:a16="http://schemas.microsoft.com/office/drawing/2014/main" id="{8FB7E72E-4C42-1346-8B5A-771087B3EDF1}"/>
                  </a:ext>
                </a:extLst>
              </p:cNvPr>
              <p:cNvSpPr/>
              <p:nvPr/>
            </p:nvSpPr>
            <p:spPr>
              <a:xfrm>
                <a:off x="1006932" y="3721156"/>
                <a:ext cx="672418" cy="39750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GB" sz="1400" dirty="0"/>
                  <a:t>EQDS kernel</a:t>
                </a:r>
              </a:p>
            </p:txBody>
          </p:sp>
          <p:cxnSp>
            <p:nvCxnSpPr>
              <p:cNvPr id="46" name="Straight Connector 45">
                <a:extLst>
                  <a:ext uri="{FF2B5EF4-FFF2-40B4-BE49-F238E27FC236}">
                    <a16:creationId xmlns:a16="http://schemas.microsoft.com/office/drawing/2014/main" id="{44675818-3F3A-6349-9CCD-0F7DBAF87AAC}"/>
                  </a:ext>
                </a:extLst>
              </p:cNvPr>
              <p:cNvCxnSpPr/>
              <p:nvPr/>
            </p:nvCxnSpPr>
            <p:spPr>
              <a:xfrm flipH="1">
                <a:off x="1768567" y="4326634"/>
                <a:ext cx="1" cy="159026"/>
              </a:xfrm>
              <a:prstGeom prst="line">
                <a:avLst/>
              </a:prstGeom>
            </p:spPr>
            <p:style>
              <a:lnRef idx="3">
                <a:schemeClr val="dk1"/>
              </a:lnRef>
              <a:fillRef idx="0">
                <a:schemeClr val="dk1"/>
              </a:fillRef>
              <a:effectRef idx="2">
                <a:schemeClr val="dk1"/>
              </a:effectRef>
              <a:fontRef idx="minor">
                <a:schemeClr val="tx1"/>
              </a:fontRef>
            </p:style>
          </p:cxnSp>
          <p:cxnSp>
            <p:nvCxnSpPr>
              <p:cNvPr id="47" name="Straight Connector 46">
                <a:extLst>
                  <a:ext uri="{FF2B5EF4-FFF2-40B4-BE49-F238E27FC236}">
                    <a16:creationId xmlns:a16="http://schemas.microsoft.com/office/drawing/2014/main" id="{0B95178A-B267-3046-86EE-1781C4AC5257}"/>
                  </a:ext>
                </a:extLst>
              </p:cNvPr>
              <p:cNvCxnSpPr/>
              <p:nvPr/>
            </p:nvCxnSpPr>
            <p:spPr>
              <a:xfrm flipH="1">
                <a:off x="1768566" y="4738864"/>
                <a:ext cx="1" cy="159026"/>
              </a:xfrm>
              <a:prstGeom prst="line">
                <a:avLst/>
              </a:prstGeom>
            </p:spPr>
            <p:style>
              <a:lnRef idx="3">
                <a:schemeClr val="dk1"/>
              </a:lnRef>
              <a:fillRef idx="0">
                <a:schemeClr val="dk1"/>
              </a:fillRef>
              <a:effectRef idx="2">
                <a:schemeClr val="dk1"/>
              </a:effectRef>
              <a:fontRef idx="minor">
                <a:schemeClr val="tx1"/>
              </a:fontRef>
            </p:style>
          </p:cxnSp>
          <p:sp>
            <p:nvSpPr>
              <p:cNvPr id="48" name="TextBox 47">
                <a:extLst>
                  <a:ext uri="{FF2B5EF4-FFF2-40B4-BE49-F238E27FC236}">
                    <a16:creationId xmlns:a16="http://schemas.microsoft.com/office/drawing/2014/main" id="{3DD3D690-DD9C-C64C-9A13-C4216538B01C}"/>
                  </a:ext>
                </a:extLst>
              </p:cNvPr>
              <p:cNvSpPr txBox="1"/>
              <p:nvPr/>
            </p:nvSpPr>
            <p:spPr>
              <a:xfrm>
                <a:off x="1535600" y="4379694"/>
                <a:ext cx="480389" cy="3077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GB" sz="1400" dirty="0"/>
                  <a:t>NIC</a:t>
                </a:r>
              </a:p>
            </p:txBody>
          </p:sp>
        </p:grpSp>
        <p:sp>
          <p:nvSpPr>
            <p:cNvPr id="49" name="TextBox 48">
              <a:extLst>
                <a:ext uri="{FF2B5EF4-FFF2-40B4-BE49-F238E27FC236}">
                  <a16:creationId xmlns:a16="http://schemas.microsoft.com/office/drawing/2014/main" id="{7FBBF911-632C-2946-82A1-7C6D7922F7E3}"/>
                </a:ext>
              </a:extLst>
            </p:cNvPr>
            <p:cNvSpPr txBox="1"/>
            <p:nvPr/>
          </p:nvSpPr>
          <p:spPr>
            <a:xfrm>
              <a:off x="8311661" y="2151485"/>
              <a:ext cx="1849032" cy="1200329"/>
            </a:xfrm>
            <a:prstGeom prst="rect">
              <a:avLst/>
            </a:prstGeom>
            <a:noFill/>
          </p:spPr>
          <p:txBody>
            <a:bodyPr wrap="none" rtlCol="0">
              <a:spAutoFit/>
            </a:bodyPr>
            <a:lstStyle/>
            <a:p>
              <a:pPr algn="ctr"/>
              <a:r>
                <a:rPr lang="en-GB" dirty="0"/>
                <a:t>Unmodified apps,</a:t>
              </a:r>
            </a:p>
            <a:p>
              <a:pPr algn="ctr"/>
              <a:r>
                <a:rPr lang="en-GB" dirty="0"/>
                <a:t>containers </a:t>
              </a:r>
            </a:p>
            <a:p>
              <a:pPr algn="ctr"/>
              <a:endParaRPr lang="en-GB" dirty="0"/>
            </a:p>
            <a:p>
              <a:pPr algn="ctr"/>
              <a:r>
                <a:rPr lang="en-GB" dirty="0"/>
                <a:t>over IP</a:t>
              </a:r>
            </a:p>
          </p:txBody>
        </p:sp>
      </p:grpSp>
      <p:sp>
        <p:nvSpPr>
          <p:cNvPr id="3" name="Slide Number Placeholder 2">
            <a:extLst>
              <a:ext uri="{FF2B5EF4-FFF2-40B4-BE49-F238E27FC236}">
                <a16:creationId xmlns:a16="http://schemas.microsoft.com/office/drawing/2014/main" id="{AFD4C5B2-3079-3B42-88E2-9011A7EB81C0}"/>
              </a:ext>
            </a:extLst>
          </p:cNvPr>
          <p:cNvSpPr>
            <a:spLocks noGrp="1"/>
          </p:cNvSpPr>
          <p:nvPr>
            <p:ph type="sldNum" sz="quarter" idx="12"/>
          </p:nvPr>
        </p:nvSpPr>
        <p:spPr/>
        <p:txBody>
          <a:bodyPr/>
          <a:lstStyle/>
          <a:p>
            <a:fld id="{B1BB7663-3ADD-2249-8069-6FDC7EF13D3C}" type="slidenum">
              <a:rPr lang="en-GB" smtClean="0"/>
              <a:t>19</a:t>
            </a:fld>
            <a:endParaRPr lang="en-GB"/>
          </a:p>
        </p:txBody>
      </p:sp>
    </p:spTree>
    <p:extLst>
      <p:ext uri="{BB962C8B-B14F-4D97-AF65-F5344CB8AC3E}">
        <p14:creationId xmlns:p14="http://schemas.microsoft.com/office/powerpoint/2010/main" val="366616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Content Placeholder 4">
            <a:extLst>
              <a:ext uri="{FF2B5EF4-FFF2-40B4-BE49-F238E27FC236}">
                <a16:creationId xmlns:a16="http://schemas.microsoft.com/office/drawing/2014/main" id="{CC73415E-3A3B-8B41-A784-270F3081B187}"/>
              </a:ext>
            </a:extLst>
          </p:cNvPr>
          <p:cNvSpPr txBox="1">
            <a:spLocks/>
          </p:cNvSpPr>
          <p:nvPr/>
        </p:nvSpPr>
        <p:spPr>
          <a:xfrm>
            <a:off x="-158360" y="203481"/>
            <a:ext cx="5850903" cy="6846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spcBef>
                <a:spcPts val="5000"/>
              </a:spcBef>
              <a:buFont typeface="Arial" panose="020B0604020202020204" pitchFamily="34" charset="0"/>
              <a:buNone/>
            </a:pPr>
            <a:r>
              <a:rPr lang="en-GB" sz="4000" b="1" dirty="0">
                <a:solidFill>
                  <a:schemeClr val="tx1">
                    <a:lumMod val="95000"/>
                    <a:lumOff val="5000"/>
                  </a:schemeClr>
                </a:solidFill>
              </a:rPr>
              <a:t>Internet abstractions </a:t>
            </a:r>
          </a:p>
          <a:p>
            <a:pPr marL="0" indent="0" algn="r">
              <a:lnSpc>
                <a:spcPct val="200000"/>
              </a:lnSpc>
              <a:spcBef>
                <a:spcPts val="5000"/>
              </a:spcBef>
              <a:buFont typeface="Arial" panose="020B0604020202020204" pitchFamily="34" charset="0"/>
              <a:buNone/>
            </a:pPr>
            <a:r>
              <a:rPr lang="en-GB" sz="3200" dirty="0">
                <a:solidFill>
                  <a:schemeClr val="tx1">
                    <a:lumMod val="95000"/>
                    <a:lumOff val="5000"/>
                  </a:schemeClr>
                </a:solidFill>
              </a:rPr>
              <a:t>IP, packet switching</a:t>
            </a:r>
          </a:p>
          <a:p>
            <a:pPr marL="0" indent="0" algn="r">
              <a:lnSpc>
                <a:spcPct val="200000"/>
              </a:lnSpc>
              <a:spcBef>
                <a:spcPts val="5000"/>
              </a:spcBef>
              <a:buFont typeface="Arial" panose="020B0604020202020204" pitchFamily="34" charset="0"/>
              <a:buNone/>
            </a:pPr>
            <a:r>
              <a:rPr lang="en-GB" sz="3200" dirty="0">
                <a:solidFill>
                  <a:schemeClr val="tx1">
                    <a:lumMod val="95000"/>
                    <a:lumOff val="5000"/>
                  </a:schemeClr>
                </a:solidFill>
              </a:rPr>
              <a:t>TCP congestion control</a:t>
            </a:r>
          </a:p>
          <a:p>
            <a:pPr marL="0" indent="0" algn="r">
              <a:lnSpc>
                <a:spcPct val="200000"/>
              </a:lnSpc>
              <a:spcBef>
                <a:spcPts val="5000"/>
              </a:spcBef>
              <a:buFont typeface="Arial" panose="020B0604020202020204" pitchFamily="34" charset="0"/>
              <a:buNone/>
            </a:pPr>
            <a:r>
              <a:rPr lang="en-GB" sz="3200" dirty="0">
                <a:solidFill>
                  <a:schemeClr val="tx1">
                    <a:lumMod val="95000"/>
                    <a:lumOff val="5000"/>
                  </a:schemeClr>
                </a:solidFill>
              </a:rPr>
              <a:t>Per-flow ECMP</a:t>
            </a:r>
          </a:p>
          <a:p>
            <a:pPr marL="0" indent="0" algn="r">
              <a:spcBef>
                <a:spcPts val="5000"/>
              </a:spcBef>
              <a:buFont typeface="Arial" panose="020B0604020202020204" pitchFamily="34" charset="0"/>
              <a:buNone/>
            </a:pPr>
            <a:endParaRPr lang="en-GB" sz="2000" dirty="0"/>
          </a:p>
        </p:txBody>
      </p:sp>
      <p:sp>
        <p:nvSpPr>
          <p:cNvPr id="5" name="Content Placeholder 4">
            <a:extLst>
              <a:ext uri="{FF2B5EF4-FFF2-40B4-BE49-F238E27FC236}">
                <a16:creationId xmlns:a16="http://schemas.microsoft.com/office/drawing/2014/main" id="{F96ACE33-C01B-D743-B832-92CBB75241C1}"/>
              </a:ext>
            </a:extLst>
          </p:cNvPr>
          <p:cNvSpPr>
            <a:spLocks noGrp="1"/>
          </p:cNvSpPr>
          <p:nvPr>
            <p:ph idx="1"/>
          </p:nvPr>
        </p:nvSpPr>
        <p:spPr>
          <a:xfrm>
            <a:off x="147490" y="200998"/>
            <a:ext cx="3655285" cy="6834850"/>
          </a:xfrm>
          <a:no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spcBef>
                <a:spcPts val="5000"/>
              </a:spcBef>
              <a:buNone/>
            </a:pPr>
            <a:endParaRPr lang="en-GB" sz="4000" u="sng" dirty="0">
              <a:solidFill>
                <a:schemeClr val="tx1"/>
              </a:solidFill>
            </a:endParaRPr>
          </a:p>
          <a:p>
            <a:pPr marL="0" indent="0">
              <a:lnSpc>
                <a:spcPct val="200000"/>
              </a:lnSpc>
              <a:spcBef>
                <a:spcPts val="5000"/>
              </a:spcBef>
              <a:buNone/>
            </a:pPr>
            <a:r>
              <a:rPr lang="en-GB" sz="3200" u="sng" dirty="0">
                <a:solidFill>
                  <a:srgbClr val="002060"/>
                </a:solidFill>
              </a:rPr>
              <a:t>Reachability</a:t>
            </a:r>
            <a:r>
              <a:rPr lang="en-GB" sz="3200" dirty="0">
                <a:solidFill>
                  <a:srgbClr val="002060"/>
                </a:solidFill>
              </a:rPr>
              <a:t>:</a:t>
            </a:r>
          </a:p>
          <a:p>
            <a:pPr marL="0" indent="0">
              <a:lnSpc>
                <a:spcPct val="200000"/>
              </a:lnSpc>
              <a:spcBef>
                <a:spcPts val="5000"/>
              </a:spcBef>
              <a:buNone/>
            </a:pPr>
            <a:r>
              <a:rPr lang="en-GB" sz="3200" u="sng" dirty="0">
                <a:solidFill>
                  <a:srgbClr val="002060"/>
                </a:solidFill>
              </a:rPr>
              <a:t>Sharing</a:t>
            </a:r>
            <a:r>
              <a:rPr lang="en-GB" sz="3200" dirty="0">
                <a:solidFill>
                  <a:srgbClr val="002060"/>
                </a:solidFill>
              </a:rPr>
              <a:t>: </a:t>
            </a:r>
          </a:p>
          <a:p>
            <a:pPr marL="0" indent="0">
              <a:lnSpc>
                <a:spcPct val="200000"/>
              </a:lnSpc>
              <a:spcBef>
                <a:spcPts val="5000"/>
              </a:spcBef>
              <a:buNone/>
            </a:pPr>
            <a:r>
              <a:rPr lang="en-GB" sz="3200" u="sng" dirty="0">
                <a:solidFill>
                  <a:srgbClr val="002060"/>
                </a:solidFill>
              </a:rPr>
              <a:t>Load balancing</a:t>
            </a:r>
            <a:r>
              <a:rPr lang="en-GB" sz="3200" dirty="0">
                <a:solidFill>
                  <a:srgbClr val="002060"/>
                </a:solidFill>
              </a:rPr>
              <a:t>:</a:t>
            </a:r>
          </a:p>
        </p:txBody>
      </p:sp>
      <p:sp>
        <p:nvSpPr>
          <p:cNvPr id="2" name="Title 1">
            <a:extLst>
              <a:ext uri="{FF2B5EF4-FFF2-40B4-BE49-F238E27FC236}">
                <a16:creationId xmlns:a16="http://schemas.microsoft.com/office/drawing/2014/main" id="{ABE823BA-EEBD-134C-BF07-F2B5FC4A3D44}"/>
              </a:ext>
            </a:extLst>
          </p:cNvPr>
          <p:cNvSpPr>
            <a:spLocks noGrp="1"/>
          </p:cNvSpPr>
          <p:nvPr>
            <p:ph type="title"/>
          </p:nvPr>
        </p:nvSpPr>
        <p:spPr>
          <a:xfrm>
            <a:off x="1682682" y="7279618"/>
            <a:ext cx="9382246" cy="1325563"/>
          </a:xfrm>
        </p:spPr>
        <p:style>
          <a:lnRef idx="2">
            <a:schemeClr val="dk1">
              <a:shade val="50000"/>
            </a:schemeClr>
          </a:lnRef>
          <a:fillRef idx="1">
            <a:schemeClr val="dk1"/>
          </a:fillRef>
          <a:effectRef idx="0">
            <a:schemeClr val="dk1"/>
          </a:effectRef>
          <a:fontRef idx="minor">
            <a:schemeClr val="lt1"/>
          </a:fontRef>
        </p:style>
        <p:txBody>
          <a:bodyPr/>
          <a:lstStyle/>
          <a:p>
            <a:r>
              <a:rPr lang="en-GB" dirty="0"/>
              <a:t>Lack of abstractions hurts dc networks.</a:t>
            </a:r>
          </a:p>
        </p:txBody>
      </p:sp>
      <p:sp>
        <p:nvSpPr>
          <p:cNvPr id="7" name="TextBox 6">
            <a:extLst>
              <a:ext uri="{FF2B5EF4-FFF2-40B4-BE49-F238E27FC236}">
                <a16:creationId xmlns:a16="http://schemas.microsoft.com/office/drawing/2014/main" id="{969F3175-1959-BB4A-8E35-352575212A56}"/>
              </a:ext>
            </a:extLst>
          </p:cNvPr>
          <p:cNvSpPr txBox="1"/>
          <p:nvPr/>
        </p:nvSpPr>
        <p:spPr>
          <a:xfrm>
            <a:off x="7075953" y="110845"/>
            <a:ext cx="4709238" cy="707886"/>
          </a:xfrm>
          <a:prstGeom prst="rect">
            <a:avLst/>
          </a:prstGeom>
          <a:noFill/>
        </p:spPr>
        <p:txBody>
          <a:bodyPr wrap="none" rtlCol="0">
            <a:spAutoFit/>
          </a:bodyPr>
          <a:lstStyle/>
          <a:p>
            <a:r>
              <a:rPr lang="en-GB" sz="4000" b="1" dirty="0" err="1"/>
              <a:t>Datacenter</a:t>
            </a:r>
            <a:r>
              <a:rPr lang="en-GB" sz="4000" b="1" dirty="0"/>
              <a:t> Networks</a:t>
            </a:r>
          </a:p>
        </p:txBody>
      </p:sp>
      <p:sp>
        <p:nvSpPr>
          <p:cNvPr id="11" name="Rectangle 10">
            <a:extLst>
              <a:ext uri="{FF2B5EF4-FFF2-40B4-BE49-F238E27FC236}">
                <a16:creationId xmlns:a16="http://schemas.microsoft.com/office/drawing/2014/main" id="{38A1F483-039C-604E-9DB1-BB41A8B043A7}"/>
              </a:ext>
            </a:extLst>
          </p:cNvPr>
          <p:cNvSpPr/>
          <p:nvPr/>
        </p:nvSpPr>
        <p:spPr>
          <a:xfrm>
            <a:off x="9032070" y="1719017"/>
            <a:ext cx="576502" cy="646331"/>
          </a:xfrm>
          <a:prstGeom prst="rect">
            <a:avLst/>
          </a:prstGeom>
        </p:spPr>
        <p:txBody>
          <a:bodyPr wrap="square">
            <a:spAutoFit/>
          </a:bodyPr>
          <a:lstStyle/>
          <a:p>
            <a:r>
              <a:rPr lang="en-GB" sz="3600" dirty="0"/>
              <a:t>✅</a:t>
            </a:r>
          </a:p>
        </p:txBody>
      </p:sp>
      <p:sp>
        <p:nvSpPr>
          <p:cNvPr id="14" name="Slide Number Placeholder 13">
            <a:extLst>
              <a:ext uri="{FF2B5EF4-FFF2-40B4-BE49-F238E27FC236}">
                <a16:creationId xmlns:a16="http://schemas.microsoft.com/office/drawing/2014/main" id="{A91283BD-2901-3343-B3BD-F10B522EBBE5}"/>
              </a:ext>
            </a:extLst>
          </p:cNvPr>
          <p:cNvSpPr>
            <a:spLocks noGrp="1"/>
          </p:cNvSpPr>
          <p:nvPr>
            <p:ph type="sldNum" sz="quarter" idx="12"/>
          </p:nvPr>
        </p:nvSpPr>
        <p:spPr/>
        <p:txBody>
          <a:bodyPr/>
          <a:lstStyle/>
          <a:p>
            <a:fld id="{B1BB7663-3ADD-2249-8069-6FDC7EF13D3C}" type="slidenum">
              <a:rPr lang="en-GB" smtClean="0"/>
              <a:t>2</a:t>
            </a:fld>
            <a:endParaRPr lang="en-GB"/>
          </a:p>
        </p:txBody>
      </p:sp>
      <p:grpSp>
        <p:nvGrpSpPr>
          <p:cNvPr id="52" name="Group 51">
            <a:extLst>
              <a:ext uri="{FF2B5EF4-FFF2-40B4-BE49-F238E27FC236}">
                <a16:creationId xmlns:a16="http://schemas.microsoft.com/office/drawing/2014/main" id="{7B87CF3D-C43D-7E46-813F-55D5933CFB3F}"/>
              </a:ext>
            </a:extLst>
          </p:cNvPr>
          <p:cNvGrpSpPr/>
          <p:nvPr/>
        </p:nvGrpSpPr>
        <p:grpSpPr>
          <a:xfrm>
            <a:off x="6364927" y="2694470"/>
            <a:ext cx="5679583" cy="1957588"/>
            <a:chOff x="3271234" y="2446987"/>
            <a:chExt cx="5679583" cy="1957588"/>
          </a:xfrm>
        </p:grpSpPr>
        <p:sp>
          <p:nvSpPr>
            <p:cNvPr id="53" name="Rectangle 52">
              <a:extLst>
                <a:ext uri="{FF2B5EF4-FFF2-40B4-BE49-F238E27FC236}">
                  <a16:creationId xmlns:a16="http://schemas.microsoft.com/office/drawing/2014/main" id="{6AD40540-6590-C540-8F2C-152D93609E6B}"/>
                </a:ext>
              </a:extLst>
            </p:cNvPr>
            <p:cNvSpPr/>
            <p:nvPr/>
          </p:nvSpPr>
          <p:spPr>
            <a:xfrm>
              <a:off x="3271234" y="2446987"/>
              <a:ext cx="5679583" cy="195758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4" name="Group 53">
              <a:extLst>
                <a:ext uri="{FF2B5EF4-FFF2-40B4-BE49-F238E27FC236}">
                  <a16:creationId xmlns:a16="http://schemas.microsoft.com/office/drawing/2014/main" id="{0F23A07C-2B31-1448-9181-D80C58BE9AA0}"/>
                </a:ext>
              </a:extLst>
            </p:cNvPr>
            <p:cNvGrpSpPr/>
            <p:nvPr/>
          </p:nvGrpSpPr>
          <p:grpSpPr>
            <a:xfrm>
              <a:off x="4631023" y="2643001"/>
              <a:ext cx="2735734" cy="1530272"/>
              <a:chOff x="4773066" y="2873821"/>
              <a:chExt cx="2735734" cy="1530272"/>
            </a:xfrm>
          </p:grpSpPr>
          <p:sp>
            <p:nvSpPr>
              <p:cNvPr id="63" name="Rounded Rectangle 62">
                <a:extLst>
                  <a:ext uri="{FF2B5EF4-FFF2-40B4-BE49-F238E27FC236}">
                    <a16:creationId xmlns:a16="http://schemas.microsoft.com/office/drawing/2014/main" id="{301087D0-5568-5346-BA82-10648D314F18}"/>
                  </a:ext>
                </a:extLst>
              </p:cNvPr>
              <p:cNvSpPr/>
              <p:nvPr/>
            </p:nvSpPr>
            <p:spPr>
              <a:xfrm rot="5400000">
                <a:off x="4800884" y="3051502"/>
                <a:ext cx="702559" cy="3471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64" name="Rounded Rectangle 63">
                <a:extLst>
                  <a:ext uri="{FF2B5EF4-FFF2-40B4-BE49-F238E27FC236}">
                    <a16:creationId xmlns:a16="http://schemas.microsoft.com/office/drawing/2014/main" id="{2F5476EF-E6C0-F442-98CA-CA7A19BC9063}"/>
                  </a:ext>
                </a:extLst>
              </p:cNvPr>
              <p:cNvSpPr/>
              <p:nvPr/>
            </p:nvSpPr>
            <p:spPr>
              <a:xfrm rot="5400000">
                <a:off x="4800884" y="3873036"/>
                <a:ext cx="702559" cy="3471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65" name="Rounded Rectangle 64">
                <a:extLst>
                  <a:ext uri="{FF2B5EF4-FFF2-40B4-BE49-F238E27FC236}">
                    <a16:creationId xmlns:a16="http://schemas.microsoft.com/office/drawing/2014/main" id="{408F0CF9-75F7-9D41-99B5-403A2867D142}"/>
                  </a:ext>
                </a:extLst>
              </p:cNvPr>
              <p:cNvSpPr/>
              <p:nvPr/>
            </p:nvSpPr>
            <p:spPr>
              <a:xfrm rot="5400000">
                <a:off x="6800853" y="3414604"/>
                <a:ext cx="702559" cy="3471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66" name="Cloud 65">
                <a:extLst>
                  <a:ext uri="{FF2B5EF4-FFF2-40B4-BE49-F238E27FC236}">
                    <a16:creationId xmlns:a16="http://schemas.microsoft.com/office/drawing/2014/main" id="{021BAE25-7D7C-0241-A622-6F2612514C37}"/>
                  </a:ext>
                </a:extLst>
              </p:cNvPr>
              <p:cNvSpPr/>
              <p:nvPr/>
            </p:nvSpPr>
            <p:spPr>
              <a:xfrm>
                <a:off x="5752307" y="2918518"/>
                <a:ext cx="673530" cy="702560"/>
              </a:xfrm>
              <a:prstGeom prst="cloud">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cxnSp>
            <p:nvCxnSpPr>
              <p:cNvPr id="67" name="Straight Arrow Connector 66">
                <a:extLst>
                  <a:ext uri="{FF2B5EF4-FFF2-40B4-BE49-F238E27FC236}">
                    <a16:creationId xmlns:a16="http://schemas.microsoft.com/office/drawing/2014/main" id="{8F808918-BFEA-B44C-81BA-040E088AF129}"/>
                  </a:ext>
                </a:extLst>
              </p:cNvPr>
              <p:cNvCxnSpPr>
                <a:cxnSpLocks/>
                <a:endCxn id="63" idx="2"/>
              </p:cNvCxnSpPr>
              <p:nvPr/>
            </p:nvCxnSpPr>
            <p:spPr>
              <a:xfrm>
                <a:off x="4773067" y="3224758"/>
                <a:ext cx="205498" cy="344"/>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A71B94C7-0D10-104A-92BE-805F88E02EFA}"/>
                  </a:ext>
                </a:extLst>
              </p:cNvPr>
              <p:cNvCxnSpPr>
                <a:cxnSpLocks/>
                <a:endCxn id="64" idx="2"/>
              </p:cNvCxnSpPr>
              <p:nvPr/>
            </p:nvCxnSpPr>
            <p:spPr>
              <a:xfrm>
                <a:off x="4773066" y="4041701"/>
                <a:ext cx="205499" cy="4935"/>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484255B9-CD70-2C4A-B2FB-E9095B02028E}"/>
                  </a:ext>
                </a:extLst>
              </p:cNvPr>
              <p:cNvCxnSpPr>
                <a:cxnSpLocks/>
                <a:stCxn id="63" idx="0"/>
              </p:cNvCxnSpPr>
              <p:nvPr/>
            </p:nvCxnSpPr>
            <p:spPr>
              <a:xfrm>
                <a:off x="5325763" y="3225102"/>
                <a:ext cx="464152" cy="11821"/>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F80D2A4D-1E08-8442-87EE-36E94A32C403}"/>
                  </a:ext>
                </a:extLst>
              </p:cNvPr>
              <p:cNvCxnSpPr>
                <a:cxnSpLocks/>
                <a:stCxn id="63" idx="0"/>
              </p:cNvCxnSpPr>
              <p:nvPr/>
            </p:nvCxnSpPr>
            <p:spPr>
              <a:xfrm>
                <a:off x="5325763" y="3225102"/>
                <a:ext cx="526183" cy="657863"/>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99F8E299-CAF4-424B-8C0B-3ED7C99D4EB9}"/>
                  </a:ext>
                </a:extLst>
              </p:cNvPr>
              <p:cNvCxnSpPr>
                <a:cxnSpLocks/>
                <a:stCxn id="64" idx="0"/>
              </p:cNvCxnSpPr>
              <p:nvPr/>
            </p:nvCxnSpPr>
            <p:spPr>
              <a:xfrm flipV="1">
                <a:off x="5325763" y="3454438"/>
                <a:ext cx="569247" cy="592198"/>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93785931-174A-C84E-905F-1E6BC815D86A}"/>
                  </a:ext>
                </a:extLst>
              </p:cNvPr>
              <p:cNvCxnSpPr>
                <a:cxnSpLocks/>
                <a:endCxn id="75" idx="2"/>
              </p:cNvCxnSpPr>
              <p:nvPr/>
            </p:nvCxnSpPr>
            <p:spPr>
              <a:xfrm>
                <a:off x="5405109" y="4052813"/>
                <a:ext cx="349287" cy="0"/>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02CC3C05-5224-DB42-B2F7-53E7856C1849}"/>
                  </a:ext>
                </a:extLst>
              </p:cNvPr>
              <p:cNvCxnSpPr>
                <a:cxnSpLocks/>
                <a:stCxn id="66" idx="0"/>
              </p:cNvCxnSpPr>
              <p:nvPr/>
            </p:nvCxnSpPr>
            <p:spPr>
              <a:xfrm>
                <a:off x="6425276" y="3269798"/>
                <a:ext cx="553257" cy="299717"/>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6D5E1D78-54CB-774D-BCDC-4C1430C738F0}"/>
                  </a:ext>
                </a:extLst>
              </p:cNvPr>
              <p:cNvCxnSpPr>
                <a:cxnSpLocks/>
                <a:endCxn id="65" idx="2"/>
              </p:cNvCxnSpPr>
              <p:nvPr/>
            </p:nvCxnSpPr>
            <p:spPr>
              <a:xfrm flipV="1">
                <a:off x="6398975" y="3588204"/>
                <a:ext cx="579559" cy="355432"/>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5" name="Cloud 74">
                <a:extLst>
                  <a:ext uri="{FF2B5EF4-FFF2-40B4-BE49-F238E27FC236}">
                    <a16:creationId xmlns:a16="http://schemas.microsoft.com/office/drawing/2014/main" id="{AA67FA9B-EE55-3142-A82B-8EF63DFAB72D}"/>
                  </a:ext>
                </a:extLst>
              </p:cNvPr>
              <p:cNvSpPr/>
              <p:nvPr/>
            </p:nvSpPr>
            <p:spPr>
              <a:xfrm>
                <a:off x="5752307" y="3701533"/>
                <a:ext cx="673530" cy="702560"/>
              </a:xfrm>
              <a:prstGeom prst="cloud">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cxnSp>
            <p:nvCxnSpPr>
              <p:cNvPr id="76" name="Straight Arrow Connector 75">
                <a:extLst>
                  <a:ext uri="{FF2B5EF4-FFF2-40B4-BE49-F238E27FC236}">
                    <a16:creationId xmlns:a16="http://schemas.microsoft.com/office/drawing/2014/main" id="{3631C118-4204-5346-B2D2-C8EC009FB647}"/>
                  </a:ext>
                </a:extLst>
              </p:cNvPr>
              <p:cNvCxnSpPr>
                <a:cxnSpLocks/>
              </p:cNvCxnSpPr>
              <p:nvPr/>
            </p:nvCxnSpPr>
            <p:spPr>
              <a:xfrm>
                <a:off x="7303302" y="3588203"/>
                <a:ext cx="205498" cy="344"/>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55" name="Sender 1">
              <a:extLst>
                <a:ext uri="{FF2B5EF4-FFF2-40B4-BE49-F238E27FC236}">
                  <a16:creationId xmlns:a16="http://schemas.microsoft.com/office/drawing/2014/main" id="{7AFDEE76-6802-3A42-842A-DE5B13BF9FBC}"/>
                </a:ext>
              </a:extLst>
            </p:cNvPr>
            <p:cNvSpPr/>
            <p:nvPr/>
          </p:nvSpPr>
          <p:spPr>
            <a:xfrm>
              <a:off x="3471190" y="2688128"/>
              <a:ext cx="1180726"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6" name="Receiver">
              <a:extLst>
                <a:ext uri="{FF2B5EF4-FFF2-40B4-BE49-F238E27FC236}">
                  <a16:creationId xmlns:a16="http://schemas.microsoft.com/office/drawing/2014/main" id="{085928A1-451C-FB4F-8C63-CC4220FB6FD1}"/>
                </a:ext>
              </a:extLst>
            </p:cNvPr>
            <p:cNvSpPr/>
            <p:nvPr/>
          </p:nvSpPr>
          <p:spPr>
            <a:xfrm>
              <a:off x="7365219" y="3035208"/>
              <a:ext cx="1302263"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7" name="Rectangle 56">
              <a:extLst>
                <a:ext uri="{FF2B5EF4-FFF2-40B4-BE49-F238E27FC236}">
                  <a16:creationId xmlns:a16="http://schemas.microsoft.com/office/drawing/2014/main" id="{9DD7FDB5-3935-8647-99C4-C9FEEFF3D050}"/>
                </a:ext>
              </a:extLst>
            </p:cNvPr>
            <p:cNvSpPr/>
            <p:nvPr/>
          </p:nvSpPr>
          <p:spPr>
            <a:xfrm>
              <a:off x="3559637" y="2770171"/>
              <a:ext cx="1037381" cy="525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TCP</a:t>
              </a:r>
            </a:p>
          </p:txBody>
        </p:sp>
        <p:sp>
          <p:nvSpPr>
            <p:cNvPr id="58" name="Receiver TCP">
              <a:extLst>
                <a:ext uri="{FF2B5EF4-FFF2-40B4-BE49-F238E27FC236}">
                  <a16:creationId xmlns:a16="http://schemas.microsoft.com/office/drawing/2014/main" id="{3E5F90B2-7F2A-B649-BBB4-0E5B2707E4B3}"/>
                </a:ext>
              </a:extLst>
            </p:cNvPr>
            <p:cNvSpPr/>
            <p:nvPr/>
          </p:nvSpPr>
          <p:spPr>
            <a:xfrm>
              <a:off x="7502099" y="3114930"/>
              <a:ext cx="1037381" cy="2424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TCP</a:t>
              </a:r>
            </a:p>
          </p:txBody>
        </p:sp>
        <p:grpSp>
          <p:nvGrpSpPr>
            <p:cNvPr id="59" name="Group 58">
              <a:extLst>
                <a:ext uri="{FF2B5EF4-FFF2-40B4-BE49-F238E27FC236}">
                  <a16:creationId xmlns:a16="http://schemas.microsoft.com/office/drawing/2014/main" id="{12D4C693-6D6A-5644-8392-79A3083804F5}"/>
                </a:ext>
              </a:extLst>
            </p:cNvPr>
            <p:cNvGrpSpPr/>
            <p:nvPr/>
          </p:nvGrpSpPr>
          <p:grpSpPr>
            <a:xfrm>
              <a:off x="3450555" y="3480357"/>
              <a:ext cx="1236588" cy="689515"/>
              <a:chOff x="3450555" y="3480357"/>
              <a:chExt cx="1236588" cy="689515"/>
            </a:xfrm>
          </p:grpSpPr>
          <p:sp>
            <p:nvSpPr>
              <p:cNvPr id="61" name="Sender 2">
                <a:extLst>
                  <a:ext uri="{FF2B5EF4-FFF2-40B4-BE49-F238E27FC236}">
                    <a16:creationId xmlns:a16="http://schemas.microsoft.com/office/drawing/2014/main" id="{EB381AAC-6BAA-2941-9CC4-8260695983B9}"/>
                  </a:ext>
                </a:extLst>
              </p:cNvPr>
              <p:cNvSpPr/>
              <p:nvPr/>
            </p:nvSpPr>
            <p:spPr>
              <a:xfrm>
                <a:off x="3450555" y="3480357"/>
                <a:ext cx="1236588"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62" name="Rectangle 61">
                <a:extLst>
                  <a:ext uri="{FF2B5EF4-FFF2-40B4-BE49-F238E27FC236}">
                    <a16:creationId xmlns:a16="http://schemas.microsoft.com/office/drawing/2014/main" id="{31D65524-217C-5E40-8FA7-335769F4CD55}"/>
                  </a:ext>
                </a:extLst>
              </p:cNvPr>
              <p:cNvSpPr/>
              <p:nvPr/>
            </p:nvSpPr>
            <p:spPr>
              <a:xfrm>
                <a:off x="3533238" y="3559279"/>
                <a:ext cx="1037381" cy="525427"/>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RDMA</a:t>
                </a:r>
              </a:p>
            </p:txBody>
          </p:sp>
        </p:grpSp>
        <p:sp>
          <p:nvSpPr>
            <p:cNvPr id="60" name="Receiver TCP">
              <a:extLst>
                <a:ext uri="{FF2B5EF4-FFF2-40B4-BE49-F238E27FC236}">
                  <a16:creationId xmlns:a16="http://schemas.microsoft.com/office/drawing/2014/main" id="{464BDFB8-FED0-2F46-B334-7246BCC57A29}"/>
                </a:ext>
              </a:extLst>
            </p:cNvPr>
            <p:cNvSpPr/>
            <p:nvPr/>
          </p:nvSpPr>
          <p:spPr>
            <a:xfrm>
              <a:off x="7502099" y="3398490"/>
              <a:ext cx="1037381" cy="242454"/>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RDMA</a:t>
              </a:r>
            </a:p>
          </p:txBody>
        </p:sp>
      </p:grpSp>
      <p:sp>
        <p:nvSpPr>
          <p:cNvPr id="77" name="Freeform 76">
            <a:extLst>
              <a:ext uri="{FF2B5EF4-FFF2-40B4-BE49-F238E27FC236}">
                <a16:creationId xmlns:a16="http://schemas.microsoft.com/office/drawing/2014/main" id="{42E6B739-73FA-8A4B-9D9B-196586237FB2}"/>
              </a:ext>
            </a:extLst>
          </p:cNvPr>
          <p:cNvSpPr/>
          <p:nvPr/>
        </p:nvSpPr>
        <p:spPr>
          <a:xfrm>
            <a:off x="7724716" y="3253586"/>
            <a:ext cx="2807594" cy="398245"/>
          </a:xfrm>
          <a:custGeom>
            <a:avLst/>
            <a:gdLst>
              <a:gd name="connsiteX0" fmla="*/ 0 w 2807594"/>
              <a:gd name="connsiteY0" fmla="*/ 22625 h 398245"/>
              <a:gd name="connsiteX1" fmla="*/ 1365160 w 2807594"/>
              <a:gd name="connsiteY1" fmla="*/ 35504 h 398245"/>
              <a:gd name="connsiteX2" fmla="*/ 2421228 w 2807594"/>
              <a:gd name="connsiteY2" fmla="*/ 357476 h 398245"/>
              <a:gd name="connsiteX3" fmla="*/ 2807594 w 2807594"/>
              <a:gd name="connsiteY3" fmla="*/ 383234 h 398245"/>
            </a:gdLst>
            <a:ahLst/>
            <a:cxnLst>
              <a:cxn ang="0">
                <a:pos x="connsiteX0" y="connsiteY0"/>
              </a:cxn>
              <a:cxn ang="0">
                <a:pos x="connsiteX1" y="connsiteY1"/>
              </a:cxn>
              <a:cxn ang="0">
                <a:pos x="connsiteX2" y="connsiteY2"/>
              </a:cxn>
              <a:cxn ang="0">
                <a:pos x="connsiteX3" y="connsiteY3"/>
              </a:cxn>
            </a:cxnLst>
            <a:rect l="l" t="t" r="r" b="b"/>
            <a:pathLst>
              <a:path w="2807594" h="398245">
                <a:moveTo>
                  <a:pt x="0" y="22625"/>
                </a:moveTo>
                <a:cubicBezTo>
                  <a:pt x="480811" y="1160"/>
                  <a:pt x="961622" y="-20304"/>
                  <a:pt x="1365160" y="35504"/>
                </a:cubicBezTo>
                <a:cubicBezTo>
                  <a:pt x="1768698" y="91312"/>
                  <a:pt x="2180822" y="299521"/>
                  <a:pt x="2421228" y="357476"/>
                </a:cubicBezTo>
                <a:cubicBezTo>
                  <a:pt x="2661634" y="415431"/>
                  <a:pt x="2734614" y="399332"/>
                  <a:pt x="2807594" y="383234"/>
                </a:cubicBezTo>
              </a:path>
            </a:pathLst>
          </a:custGeom>
          <a:noFill/>
          <a:ln w="25400">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Freeform 77">
            <a:extLst>
              <a:ext uri="{FF2B5EF4-FFF2-40B4-BE49-F238E27FC236}">
                <a16:creationId xmlns:a16="http://schemas.microsoft.com/office/drawing/2014/main" id="{8294C221-C7BE-3F46-8958-B7636E66934B}"/>
              </a:ext>
            </a:extLst>
          </p:cNvPr>
          <p:cNvSpPr/>
          <p:nvPr/>
        </p:nvSpPr>
        <p:spPr>
          <a:xfrm flipV="1">
            <a:off x="7709689" y="3636803"/>
            <a:ext cx="2807594" cy="502349"/>
          </a:xfrm>
          <a:custGeom>
            <a:avLst/>
            <a:gdLst>
              <a:gd name="connsiteX0" fmla="*/ 0 w 2807594"/>
              <a:gd name="connsiteY0" fmla="*/ 22625 h 398245"/>
              <a:gd name="connsiteX1" fmla="*/ 1365160 w 2807594"/>
              <a:gd name="connsiteY1" fmla="*/ 35504 h 398245"/>
              <a:gd name="connsiteX2" fmla="*/ 2421228 w 2807594"/>
              <a:gd name="connsiteY2" fmla="*/ 357476 h 398245"/>
              <a:gd name="connsiteX3" fmla="*/ 2807594 w 2807594"/>
              <a:gd name="connsiteY3" fmla="*/ 383234 h 398245"/>
            </a:gdLst>
            <a:ahLst/>
            <a:cxnLst>
              <a:cxn ang="0">
                <a:pos x="connsiteX0" y="connsiteY0"/>
              </a:cxn>
              <a:cxn ang="0">
                <a:pos x="connsiteX1" y="connsiteY1"/>
              </a:cxn>
              <a:cxn ang="0">
                <a:pos x="connsiteX2" y="connsiteY2"/>
              </a:cxn>
              <a:cxn ang="0">
                <a:pos x="connsiteX3" y="connsiteY3"/>
              </a:cxn>
            </a:cxnLst>
            <a:rect l="l" t="t" r="r" b="b"/>
            <a:pathLst>
              <a:path w="2807594" h="398245">
                <a:moveTo>
                  <a:pt x="0" y="22625"/>
                </a:moveTo>
                <a:cubicBezTo>
                  <a:pt x="480811" y="1160"/>
                  <a:pt x="961622" y="-20304"/>
                  <a:pt x="1365160" y="35504"/>
                </a:cubicBezTo>
                <a:cubicBezTo>
                  <a:pt x="1768698" y="91312"/>
                  <a:pt x="2180822" y="299521"/>
                  <a:pt x="2421228" y="357476"/>
                </a:cubicBezTo>
                <a:cubicBezTo>
                  <a:pt x="2661634" y="415431"/>
                  <a:pt x="2734614" y="399332"/>
                  <a:pt x="2807594" y="383234"/>
                </a:cubicBezTo>
              </a:path>
            </a:pathLst>
          </a:custGeom>
          <a:noFill/>
          <a:ln w="25400">
            <a:solidFill>
              <a:schemeClr val="accent2">
                <a:lumMod val="5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79" name="Group 78">
            <a:extLst>
              <a:ext uri="{FF2B5EF4-FFF2-40B4-BE49-F238E27FC236}">
                <a16:creationId xmlns:a16="http://schemas.microsoft.com/office/drawing/2014/main" id="{EA48C5BA-96AD-9748-9007-B0C40DC10E30}"/>
              </a:ext>
            </a:extLst>
          </p:cNvPr>
          <p:cNvGrpSpPr/>
          <p:nvPr/>
        </p:nvGrpSpPr>
        <p:grpSpPr>
          <a:xfrm>
            <a:off x="7709689" y="3092675"/>
            <a:ext cx="2807594" cy="1349756"/>
            <a:chOff x="4615996" y="2845192"/>
            <a:chExt cx="2807594" cy="1349756"/>
          </a:xfrm>
        </p:grpSpPr>
        <p:grpSp>
          <p:nvGrpSpPr>
            <p:cNvPr id="80" name="Group 79">
              <a:extLst>
                <a:ext uri="{FF2B5EF4-FFF2-40B4-BE49-F238E27FC236}">
                  <a16:creationId xmlns:a16="http://schemas.microsoft.com/office/drawing/2014/main" id="{2FD97863-708B-BD42-936B-64C8CB52C0B6}"/>
                </a:ext>
              </a:extLst>
            </p:cNvPr>
            <p:cNvGrpSpPr/>
            <p:nvPr/>
          </p:nvGrpSpPr>
          <p:grpSpPr>
            <a:xfrm>
              <a:off x="4615996" y="2845192"/>
              <a:ext cx="2807594" cy="452398"/>
              <a:chOff x="4615996" y="2845192"/>
              <a:chExt cx="2807594" cy="452398"/>
            </a:xfrm>
          </p:grpSpPr>
          <p:sp>
            <p:nvSpPr>
              <p:cNvPr id="82" name="Freeform 81">
                <a:extLst>
                  <a:ext uri="{FF2B5EF4-FFF2-40B4-BE49-F238E27FC236}">
                    <a16:creationId xmlns:a16="http://schemas.microsoft.com/office/drawing/2014/main" id="{5A790A55-00A0-5245-96C2-142423BA36FA}"/>
                  </a:ext>
                </a:extLst>
              </p:cNvPr>
              <p:cNvSpPr/>
              <p:nvPr/>
            </p:nvSpPr>
            <p:spPr>
              <a:xfrm>
                <a:off x="4615996" y="3029152"/>
                <a:ext cx="2807594" cy="268438"/>
              </a:xfrm>
              <a:custGeom>
                <a:avLst/>
                <a:gdLst>
                  <a:gd name="connsiteX0" fmla="*/ 0 w 2807594"/>
                  <a:gd name="connsiteY0" fmla="*/ 22625 h 398245"/>
                  <a:gd name="connsiteX1" fmla="*/ 1365160 w 2807594"/>
                  <a:gd name="connsiteY1" fmla="*/ 35504 h 398245"/>
                  <a:gd name="connsiteX2" fmla="*/ 2421228 w 2807594"/>
                  <a:gd name="connsiteY2" fmla="*/ 357476 h 398245"/>
                  <a:gd name="connsiteX3" fmla="*/ 2807594 w 2807594"/>
                  <a:gd name="connsiteY3" fmla="*/ 383234 h 398245"/>
                </a:gdLst>
                <a:ahLst/>
                <a:cxnLst>
                  <a:cxn ang="0">
                    <a:pos x="connsiteX0" y="connsiteY0"/>
                  </a:cxn>
                  <a:cxn ang="0">
                    <a:pos x="connsiteX1" y="connsiteY1"/>
                  </a:cxn>
                  <a:cxn ang="0">
                    <a:pos x="connsiteX2" y="connsiteY2"/>
                  </a:cxn>
                  <a:cxn ang="0">
                    <a:pos x="connsiteX3" y="connsiteY3"/>
                  </a:cxn>
                </a:cxnLst>
                <a:rect l="l" t="t" r="r" b="b"/>
                <a:pathLst>
                  <a:path w="2807594" h="398245">
                    <a:moveTo>
                      <a:pt x="0" y="22625"/>
                    </a:moveTo>
                    <a:cubicBezTo>
                      <a:pt x="480811" y="1160"/>
                      <a:pt x="961622" y="-20304"/>
                      <a:pt x="1365160" y="35504"/>
                    </a:cubicBezTo>
                    <a:cubicBezTo>
                      <a:pt x="1768698" y="91312"/>
                      <a:pt x="2180822" y="299521"/>
                      <a:pt x="2421228" y="357476"/>
                    </a:cubicBezTo>
                    <a:cubicBezTo>
                      <a:pt x="2661634" y="415431"/>
                      <a:pt x="2734614" y="399332"/>
                      <a:pt x="2807594" y="383234"/>
                    </a:cubicBezTo>
                  </a:path>
                </a:pathLst>
              </a:custGeom>
              <a:noFill/>
              <a:ln w="304800">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TextBox 82">
                <a:extLst>
                  <a:ext uri="{FF2B5EF4-FFF2-40B4-BE49-F238E27FC236}">
                    <a16:creationId xmlns:a16="http://schemas.microsoft.com/office/drawing/2014/main" id="{C4D8C2AC-9E04-3D49-A062-A32F5D0DE50B}"/>
                  </a:ext>
                </a:extLst>
              </p:cNvPr>
              <p:cNvSpPr txBox="1"/>
              <p:nvPr/>
            </p:nvSpPr>
            <p:spPr>
              <a:xfrm>
                <a:off x="5422981" y="2845192"/>
                <a:ext cx="896849" cy="369332"/>
              </a:xfrm>
              <a:prstGeom prst="rect">
                <a:avLst/>
              </a:prstGeom>
              <a:noFill/>
            </p:spPr>
            <p:txBody>
              <a:bodyPr wrap="none" rtlCol="0">
                <a:spAutoFit/>
              </a:bodyPr>
              <a:lstStyle/>
              <a:p>
                <a:r>
                  <a:rPr lang="en-GB" dirty="0">
                    <a:solidFill>
                      <a:schemeClr val="bg1"/>
                    </a:solidFill>
                  </a:rPr>
                  <a:t>24Gbps</a:t>
                </a:r>
              </a:p>
            </p:txBody>
          </p:sp>
        </p:grpSp>
        <p:sp>
          <p:nvSpPr>
            <p:cNvPr id="81" name="TextBox 80">
              <a:extLst>
                <a:ext uri="{FF2B5EF4-FFF2-40B4-BE49-F238E27FC236}">
                  <a16:creationId xmlns:a16="http://schemas.microsoft.com/office/drawing/2014/main" id="{12D53BA4-426A-D34F-A7E6-F611C9F2758E}"/>
                </a:ext>
              </a:extLst>
            </p:cNvPr>
            <p:cNvSpPr txBox="1"/>
            <p:nvPr/>
          </p:nvSpPr>
          <p:spPr>
            <a:xfrm rot="21188269">
              <a:off x="5461099" y="3825616"/>
              <a:ext cx="954557" cy="369332"/>
            </a:xfrm>
            <a:prstGeom prst="rect">
              <a:avLst/>
            </a:prstGeom>
            <a:noFill/>
          </p:spPr>
          <p:txBody>
            <a:bodyPr wrap="none" rtlCol="0">
              <a:spAutoFit/>
            </a:bodyPr>
            <a:lstStyle/>
            <a:p>
              <a:r>
                <a:rPr lang="en-GB" dirty="0"/>
                <a:t>0.2Gbps</a:t>
              </a:r>
            </a:p>
          </p:txBody>
        </p:sp>
      </p:grpSp>
      <p:grpSp>
        <p:nvGrpSpPr>
          <p:cNvPr id="84" name="Group 83">
            <a:extLst>
              <a:ext uri="{FF2B5EF4-FFF2-40B4-BE49-F238E27FC236}">
                <a16:creationId xmlns:a16="http://schemas.microsoft.com/office/drawing/2014/main" id="{A36CE7B7-7241-5C40-8FCA-787E57FDC67A}"/>
              </a:ext>
            </a:extLst>
          </p:cNvPr>
          <p:cNvGrpSpPr/>
          <p:nvPr/>
        </p:nvGrpSpPr>
        <p:grpSpPr>
          <a:xfrm>
            <a:off x="6341145" y="4505530"/>
            <a:ext cx="5679583" cy="1957588"/>
            <a:chOff x="3271234" y="2446987"/>
            <a:chExt cx="5679583" cy="1957588"/>
          </a:xfrm>
        </p:grpSpPr>
        <p:sp>
          <p:nvSpPr>
            <p:cNvPr id="85" name="Rectangle 84">
              <a:extLst>
                <a:ext uri="{FF2B5EF4-FFF2-40B4-BE49-F238E27FC236}">
                  <a16:creationId xmlns:a16="http://schemas.microsoft.com/office/drawing/2014/main" id="{69D7BBF5-464C-DA48-BA61-DB9119E55E61}"/>
                </a:ext>
              </a:extLst>
            </p:cNvPr>
            <p:cNvSpPr/>
            <p:nvPr/>
          </p:nvSpPr>
          <p:spPr>
            <a:xfrm>
              <a:off x="3271234" y="2446987"/>
              <a:ext cx="5679583" cy="195758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Rounded Rectangle 85">
              <a:extLst>
                <a:ext uri="{FF2B5EF4-FFF2-40B4-BE49-F238E27FC236}">
                  <a16:creationId xmlns:a16="http://schemas.microsoft.com/office/drawing/2014/main" id="{0CAEBB2A-42E9-1C4D-8428-4110D2646575}"/>
                </a:ext>
              </a:extLst>
            </p:cNvPr>
            <p:cNvSpPr/>
            <p:nvPr/>
          </p:nvSpPr>
          <p:spPr>
            <a:xfrm rot="5400000">
              <a:off x="4658279" y="3247088"/>
              <a:ext cx="702559" cy="3471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87" name="Rounded Rectangle 86">
              <a:extLst>
                <a:ext uri="{FF2B5EF4-FFF2-40B4-BE49-F238E27FC236}">
                  <a16:creationId xmlns:a16="http://schemas.microsoft.com/office/drawing/2014/main" id="{2EC3CED4-AE57-5B49-AD08-B8158C204945}"/>
                </a:ext>
              </a:extLst>
            </p:cNvPr>
            <p:cNvSpPr/>
            <p:nvPr/>
          </p:nvSpPr>
          <p:spPr>
            <a:xfrm rot="5400000">
              <a:off x="6658810" y="3183784"/>
              <a:ext cx="702559" cy="3471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65000"/>
                      <a:lumOff val="35000"/>
                    </a:schemeClr>
                  </a:solidFill>
                  <a:latin typeface="Calibri" panose="020F0502020204030204" pitchFamily="34" charset="0"/>
                  <a:cs typeface="Calibri" panose="020F0502020204030204" pitchFamily="34" charset="0"/>
                </a:rPr>
                <a:t>TOR</a:t>
              </a:r>
            </a:p>
          </p:txBody>
        </p:sp>
        <p:sp>
          <p:nvSpPr>
            <p:cNvPr id="88" name="Cloud 87">
              <a:extLst>
                <a:ext uri="{FF2B5EF4-FFF2-40B4-BE49-F238E27FC236}">
                  <a16:creationId xmlns:a16="http://schemas.microsoft.com/office/drawing/2014/main" id="{C17A58EF-2CED-D345-B74B-4BEAB0910FD1}"/>
                </a:ext>
              </a:extLst>
            </p:cNvPr>
            <p:cNvSpPr/>
            <p:nvPr/>
          </p:nvSpPr>
          <p:spPr>
            <a:xfrm>
              <a:off x="5661714" y="2700561"/>
              <a:ext cx="673530" cy="702560"/>
            </a:xfrm>
            <a:prstGeom prst="cloud">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cxnSp>
          <p:nvCxnSpPr>
            <p:cNvPr id="89" name="Straight Arrow Connector 88">
              <a:extLst>
                <a:ext uri="{FF2B5EF4-FFF2-40B4-BE49-F238E27FC236}">
                  <a16:creationId xmlns:a16="http://schemas.microsoft.com/office/drawing/2014/main" id="{D2D56399-F5D3-4A46-A68C-9060E63A1BF8}"/>
                </a:ext>
              </a:extLst>
            </p:cNvPr>
            <p:cNvCxnSpPr>
              <a:cxnSpLocks/>
              <a:endCxn id="86" idx="2"/>
            </p:cNvCxnSpPr>
            <p:nvPr/>
          </p:nvCxnSpPr>
          <p:spPr>
            <a:xfrm>
              <a:off x="4651916" y="3126301"/>
              <a:ext cx="184044" cy="294387"/>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6A4FD621-11FF-4E4D-950F-BDC773CCDB2B}"/>
                </a:ext>
              </a:extLst>
            </p:cNvPr>
            <p:cNvCxnSpPr>
              <a:cxnSpLocks/>
            </p:cNvCxnSpPr>
            <p:nvPr/>
          </p:nvCxnSpPr>
          <p:spPr>
            <a:xfrm flipV="1">
              <a:off x="4631023" y="3558985"/>
              <a:ext cx="201378" cy="251896"/>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4979DB94-4BFE-244C-880E-252F9B4FBBDE}"/>
                </a:ext>
              </a:extLst>
            </p:cNvPr>
            <p:cNvCxnSpPr>
              <a:cxnSpLocks/>
              <a:stCxn id="86" idx="0"/>
              <a:endCxn id="88" idx="2"/>
            </p:cNvCxnSpPr>
            <p:nvPr/>
          </p:nvCxnSpPr>
          <p:spPr>
            <a:xfrm flipV="1">
              <a:off x="5183158" y="3051841"/>
              <a:ext cx="480645" cy="368847"/>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5770BC7F-7F34-FB47-A358-51DFFE1D2BAF}"/>
                </a:ext>
              </a:extLst>
            </p:cNvPr>
            <p:cNvCxnSpPr>
              <a:cxnSpLocks/>
              <a:endCxn id="95" idx="2"/>
            </p:cNvCxnSpPr>
            <p:nvPr/>
          </p:nvCxnSpPr>
          <p:spPr>
            <a:xfrm>
              <a:off x="5183158" y="3480357"/>
              <a:ext cx="466241" cy="353026"/>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788CAACD-D209-E74A-BD1C-6E0E67D507CF}"/>
                </a:ext>
              </a:extLst>
            </p:cNvPr>
            <p:cNvCxnSpPr>
              <a:cxnSpLocks/>
              <a:stCxn id="88" idx="0"/>
            </p:cNvCxnSpPr>
            <p:nvPr/>
          </p:nvCxnSpPr>
          <p:spPr>
            <a:xfrm>
              <a:off x="6334683" y="3051841"/>
              <a:ext cx="553257" cy="299717"/>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6E950702-D420-B04A-B050-CD0C468EF202}"/>
                </a:ext>
              </a:extLst>
            </p:cNvPr>
            <p:cNvCxnSpPr>
              <a:cxnSpLocks/>
              <a:endCxn id="87" idx="2"/>
            </p:cNvCxnSpPr>
            <p:nvPr/>
          </p:nvCxnSpPr>
          <p:spPr>
            <a:xfrm flipV="1">
              <a:off x="6256932" y="3357384"/>
              <a:ext cx="579559" cy="355432"/>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5" name="Cloud 94">
              <a:extLst>
                <a:ext uri="{FF2B5EF4-FFF2-40B4-BE49-F238E27FC236}">
                  <a16:creationId xmlns:a16="http://schemas.microsoft.com/office/drawing/2014/main" id="{968DCAF7-1A4D-784D-B2F9-43A488C48BC6}"/>
                </a:ext>
              </a:extLst>
            </p:cNvPr>
            <p:cNvSpPr/>
            <p:nvPr/>
          </p:nvSpPr>
          <p:spPr>
            <a:xfrm>
              <a:off x="5647310" y="3482103"/>
              <a:ext cx="673530" cy="702560"/>
            </a:xfrm>
            <a:prstGeom prst="cloud">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cxnSp>
          <p:nvCxnSpPr>
            <p:cNvPr id="96" name="Straight Arrow Connector 95">
              <a:extLst>
                <a:ext uri="{FF2B5EF4-FFF2-40B4-BE49-F238E27FC236}">
                  <a16:creationId xmlns:a16="http://schemas.microsoft.com/office/drawing/2014/main" id="{D8D510FD-1D0F-D54E-B53A-F018C48D3B10}"/>
                </a:ext>
              </a:extLst>
            </p:cNvPr>
            <p:cNvCxnSpPr>
              <a:cxnSpLocks/>
              <a:endCxn id="98" idx="1"/>
            </p:cNvCxnSpPr>
            <p:nvPr/>
          </p:nvCxnSpPr>
          <p:spPr>
            <a:xfrm flipV="1">
              <a:off x="7161259" y="3032456"/>
              <a:ext cx="203960" cy="324928"/>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7" name="Sender 1">
              <a:extLst>
                <a:ext uri="{FF2B5EF4-FFF2-40B4-BE49-F238E27FC236}">
                  <a16:creationId xmlns:a16="http://schemas.microsoft.com/office/drawing/2014/main" id="{DCF55461-6729-744F-A9D6-BBC000B257C7}"/>
                </a:ext>
              </a:extLst>
            </p:cNvPr>
            <p:cNvSpPr/>
            <p:nvPr/>
          </p:nvSpPr>
          <p:spPr>
            <a:xfrm>
              <a:off x="3471190" y="2688128"/>
              <a:ext cx="1180726"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98" name="Receiver">
              <a:extLst>
                <a:ext uri="{FF2B5EF4-FFF2-40B4-BE49-F238E27FC236}">
                  <a16:creationId xmlns:a16="http://schemas.microsoft.com/office/drawing/2014/main" id="{418933CC-1A4E-3B42-9AD9-1C5E723FC3FB}"/>
                </a:ext>
              </a:extLst>
            </p:cNvPr>
            <p:cNvSpPr/>
            <p:nvPr/>
          </p:nvSpPr>
          <p:spPr>
            <a:xfrm>
              <a:off x="7365219" y="2687698"/>
              <a:ext cx="1302263"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99" name="Rectangle 98">
              <a:extLst>
                <a:ext uri="{FF2B5EF4-FFF2-40B4-BE49-F238E27FC236}">
                  <a16:creationId xmlns:a16="http://schemas.microsoft.com/office/drawing/2014/main" id="{31315AC8-C5AA-564A-875D-97E4115364A3}"/>
                </a:ext>
              </a:extLst>
            </p:cNvPr>
            <p:cNvSpPr/>
            <p:nvPr/>
          </p:nvSpPr>
          <p:spPr>
            <a:xfrm>
              <a:off x="3559637" y="2770171"/>
              <a:ext cx="1037381" cy="525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400" dirty="0">
                <a:solidFill>
                  <a:schemeClr val="bg1"/>
                </a:solidFill>
              </a:endParaRPr>
            </a:p>
          </p:txBody>
        </p:sp>
        <p:sp>
          <p:nvSpPr>
            <p:cNvPr id="100" name="Receiver TCP">
              <a:extLst>
                <a:ext uri="{FF2B5EF4-FFF2-40B4-BE49-F238E27FC236}">
                  <a16:creationId xmlns:a16="http://schemas.microsoft.com/office/drawing/2014/main" id="{778BDF55-87DD-A04B-B555-B0202A13EB85}"/>
                </a:ext>
              </a:extLst>
            </p:cNvPr>
            <p:cNvSpPr/>
            <p:nvPr/>
          </p:nvSpPr>
          <p:spPr>
            <a:xfrm>
              <a:off x="7502099" y="2767419"/>
              <a:ext cx="1037381" cy="5023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400" dirty="0">
                <a:solidFill>
                  <a:schemeClr val="bg1"/>
                </a:solidFill>
              </a:endParaRPr>
            </a:p>
          </p:txBody>
        </p:sp>
        <p:grpSp>
          <p:nvGrpSpPr>
            <p:cNvPr id="101" name="Group 100">
              <a:extLst>
                <a:ext uri="{FF2B5EF4-FFF2-40B4-BE49-F238E27FC236}">
                  <a16:creationId xmlns:a16="http://schemas.microsoft.com/office/drawing/2014/main" id="{3187433E-BF68-DC4A-9F80-7B7E31692DF2}"/>
                </a:ext>
              </a:extLst>
            </p:cNvPr>
            <p:cNvGrpSpPr/>
            <p:nvPr/>
          </p:nvGrpSpPr>
          <p:grpSpPr>
            <a:xfrm>
              <a:off x="3450555" y="3480357"/>
              <a:ext cx="1236588" cy="689515"/>
              <a:chOff x="3450555" y="3480357"/>
              <a:chExt cx="1236588" cy="689515"/>
            </a:xfrm>
          </p:grpSpPr>
          <p:sp>
            <p:nvSpPr>
              <p:cNvPr id="105" name="Sender 2">
                <a:extLst>
                  <a:ext uri="{FF2B5EF4-FFF2-40B4-BE49-F238E27FC236}">
                    <a16:creationId xmlns:a16="http://schemas.microsoft.com/office/drawing/2014/main" id="{567DC2F3-94BF-FE44-8921-007CB8E99550}"/>
                  </a:ext>
                </a:extLst>
              </p:cNvPr>
              <p:cNvSpPr/>
              <p:nvPr/>
            </p:nvSpPr>
            <p:spPr>
              <a:xfrm>
                <a:off x="3450555" y="3480357"/>
                <a:ext cx="1236588"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106" name="Rectangle 105">
                <a:extLst>
                  <a:ext uri="{FF2B5EF4-FFF2-40B4-BE49-F238E27FC236}">
                    <a16:creationId xmlns:a16="http://schemas.microsoft.com/office/drawing/2014/main" id="{57403040-D2A4-2946-AD6D-76178216F075}"/>
                  </a:ext>
                </a:extLst>
              </p:cNvPr>
              <p:cNvSpPr/>
              <p:nvPr/>
            </p:nvSpPr>
            <p:spPr>
              <a:xfrm>
                <a:off x="3533238" y="3559279"/>
                <a:ext cx="1037381" cy="525427"/>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400" dirty="0">
                  <a:solidFill>
                    <a:schemeClr val="bg1"/>
                  </a:solidFill>
                </a:endParaRPr>
              </a:p>
            </p:txBody>
          </p:sp>
        </p:grpSp>
        <p:sp>
          <p:nvSpPr>
            <p:cNvPr id="102" name="Receiver">
              <a:extLst>
                <a:ext uri="{FF2B5EF4-FFF2-40B4-BE49-F238E27FC236}">
                  <a16:creationId xmlns:a16="http://schemas.microsoft.com/office/drawing/2014/main" id="{80665D15-1383-4846-87A6-0132FBCA2E4E}"/>
                </a:ext>
              </a:extLst>
            </p:cNvPr>
            <p:cNvSpPr/>
            <p:nvPr/>
          </p:nvSpPr>
          <p:spPr>
            <a:xfrm>
              <a:off x="7365219" y="3485067"/>
              <a:ext cx="1302263"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103" name="Receiver TCP">
              <a:extLst>
                <a:ext uri="{FF2B5EF4-FFF2-40B4-BE49-F238E27FC236}">
                  <a16:creationId xmlns:a16="http://schemas.microsoft.com/office/drawing/2014/main" id="{F11FF487-EBB6-EE4B-871F-EC861709ADF8}"/>
                </a:ext>
              </a:extLst>
            </p:cNvPr>
            <p:cNvSpPr/>
            <p:nvPr/>
          </p:nvSpPr>
          <p:spPr>
            <a:xfrm>
              <a:off x="7502099" y="3564788"/>
              <a:ext cx="1037381" cy="502349"/>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400" dirty="0">
                <a:solidFill>
                  <a:schemeClr val="bg1"/>
                </a:solidFill>
              </a:endParaRPr>
            </a:p>
          </p:txBody>
        </p:sp>
        <p:cxnSp>
          <p:nvCxnSpPr>
            <p:cNvPr id="104" name="Straight Arrow Connector 103">
              <a:extLst>
                <a:ext uri="{FF2B5EF4-FFF2-40B4-BE49-F238E27FC236}">
                  <a16:creationId xmlns:a16="http://schemas.microsoft.com/office/drawing/2014/main" id="{D6126BC6-DEE6-BC41-854B-EE182F81FBDF}"/>
                </a:ext>
              </a:extLst>
            </p:cNvPr>
            <p:cNvCxnSpPr>
              <a:cxnSpLocks/>
              <a:stCxn id="87" idx="0"/>
              <a:endCxn id="102" idx="1"/>
            </p:cNvCxnSpPr>
            <p:nvPr/>
          </p:nvCxnSpPr>
          <p:spPr>
            <a:xfrm>
              <a:off x="7183689" y="3357384"/>
              <a:ext cx="181530" cy="472441"/>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07" name="Freeform 106">
            <a:extLst>
              <a:ext uri="{FF2B5EF4-FFF2-40B4-BE49-F238E27FC236}">
                <a16:creationId xmlns:a16="http://schemas.microsoft.com/office/drawing/2014/main" id="{448EFED0-9D5E-6D4A-8C2C-231E63BD01BB}"/>
              </a:ext>
            </a:extLst>
          </p:cNvPr>
          <p:cNvSpPr/>
          <p:nvPr/>
        </p:nvSpPr>
        <p:spPr>
          <a:xfrm>
            <a:off x="7613317" y="5020194"/>
            <a:ext cx="3000777" cy="865296"/>
          </a:xfrm>
          <a:custGeom>
            <a:avLst/>
            <a:gdLst>
              <a:gd name="connsiteX0" fmla="*/ 0 w 3000777"/>
              <a:gd name="connsiteY0" fmla="*/ 0 h 839670"/>
              <a:gd name="connsiteX1" fmla="*/ 270456 w 3000777"/>
              <a:gd name="connsiteY1" fmla="*/ 425003 h 839670"/>
              <a:gd name="connsiteX2" fmla="*/ 553792 w 3000777"/>
              <a:gd name="connsiteY2" fmla="*/ 437882 h 839670"/>
              <a:gd name="connsiteX3" fmla="*/ 1171977 w 3000777"/>
              <a:gd name="connsiteY3" fmla="*/ 837127 h 839670"/>
              <a:gd name="connsiteX4" fmla="*/ 2537138 w 3000777"/>
              <a:gd name="connsiteY4" fmla="*/ 218941 h 839670"/>
              <a:gd name="connsiteX5" fmla="*/ 3000777 w 3000777"/>
              <a:gd name="connsiteY5" fmla="*/ 12879 h 839670"/>
              <a:gd name="connsiteX0" fmla="*/ 0 w 3000777"/>
              <a:gd name="connsiteY0" fmla="*/ 0 h 865296"/>
              <a:gd name="connsiteX1" fmla="*/ 270456 w 3000777"/>
              <a:gd name="connsiteY1" fmla="*/ 425003 h 865296"/>
              <a:gd name="connsiteX2" fmla="*/ 553792 w 3000777"/>
              <a:gd name="connsiteY2" fmla="*/ 437882 h 865296"/>
              <a:gd name="connsiteX3" fmla="*/ 1403797 w 3000777"/>
              <a:gd name="connsiteY3" fmla="*/ 862885 h 865296"/>
              <a:gd name="connsiteX4" fmla="*/ 2537138 w 3000777"/>
              <a:gd name="connsiteY4" fmla="*/ 218941 h 865296"/>
              <a:gd name="connsiteX5" fmla="*/ 3000777 w 3000777"/>
              <a:gd name="connsiteY5" fmla="*/ 12879 h 865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00777" h="865296">
                <a:moveTo>
                  <a:pt x="0" y="0"/>
                </a:moveTo>
                <a:cubicBezTo>
                  <a:pt x="89078" y="176011"/>
                  <a:pt x="178157" y="352023"/>
                  <a:pt x="270456" y="425003"/>
                </a:cubicBezTo>
                <a:cubicBezTo>
                  <a:pt x="362755" y="497983"/>
                  <a:pt x="364902" y="364902"/>
                  <a:pt x="553792" y="437882"/>
                </a:cubicBezTo>
                <a:cubicBezTo>
                  <a:pt x="742682" y="510862"/>
                  <a:pt x="1073239" y="899375"/>
                  <a:pt x="1403797" y="862885"/>
                </a:cubicBezTo>
                <a:cubicBezTo>
                  <a:pt x="1734355" y="826395"/>
                  <a:pt x="2537138" y="218941"/>
                  <a:pt x="2537138" y="218941"/>
                </a:cubicBezTo>
                <a:lnTo>
                  <a:pt x="3000777" y="12879"/>
                </a:lnTo>
              </a:path>
            </a:pathLst>
          </a:cu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8" name="Group 107">
            <a:extLst>
              <a:ext uri="{FF2B5EF4-FFF2-40B4-BE49-F238E27FC236}">
                <a16:creationId xmlns:a16="http://schemas.microsoft.com/office/drawing/2014/main" id="{D20968C9-A519-604E-9B1C-65152BA56EB3}"/>
              </a:ext>
            </a:extLst>
          </p:cNvPr>
          <p:cNvGrpSpPr/>
          <p:nvPr/>
        </p:nvGrpSpPr>
        <p:grpSpPr>
          <a:xfrm>
            <a:off x="7687504" y="5337879"/>
            <a:ext cx="2871988" cy="574246"/>
            <a:chOff x="5221795" y="5299120"/>
            <a:chExt cx="2871988" cy="574246"/>
          </a:xfrm>
        </p:grpSpPr>
        <p:sp>
          <p:nvSpPr>
            <p:cNvPr id="109" name="Freeform 108">
              <a:extLst>
                <a:ext uri="{FF2B5EF4-FFF2-40B4-BE49-F238E27FC236}">
                  <a16:creationId xmlns:a16="http://schemas.microsoft.com/office/drawing/2014/main" id="{8F63D469-C49B-3546-8082-D100FA82985C}"/>
                </a:ext>
              </a:extLst>
            </p:cNvPr>
            <p:cNvSpPr/>
            <p:nvPr/>
          </p:nvSpPr>
          <p:spPr>
            <a:xfrm>
              <a:off x="5221795" y="5299120"/>
              <a:ext cx="2871988" cy="574246"/>
            </a:xfrm>
            <a:custGeom>
              <a:avLst/>
              <a:gdLst>
                <a:gd name="connsiteX0" fmla="*/ 0 w 2871988"/>
                <a:gd name="connsiteY0" fmla="*/ 405767 h 625659"/>
                <a:gd name="connsiteX1" fmla="*/ 309093 w 2871988"/>
                <a:gd name="connsiteY1" fmla="*/ 161069 h 625659"/>
                <a:gd name="connsiteX2" fmla="*/ 450760 w 2871988"/>
                <a:gd name="connsiteY2" fmla="*/ 148190 h 625659"/>
                <a:gd name="connsiteX3" fmla="*/ 1326524 w 2871988"/>
                <a:gd name="connsiteY3" fmla="*/ 624708 h 625659"/>
                <a:gd name="connsiteX4" fmla="*/ 2421228 w 2871988"/>
                <a:gd name="connsiteY4" fmla="*/ 6522 h 625659"/>
                <a:gd name="connsiteX5" fmla="*/ 2871988 w 2871988"/>
                <a:gd name="connsiteY5" fmla="*/ 354252 h 625659"/>
                <a:gd name="connsiteX0" fmla="*/ 0 w 2871988"/>
                <a:gd name="connsiteY0" fmla="*/ 405767 h 574246"/>
                <a:gd name="connsiteX1" fmla="*/ 309093 w 2871988"/>
                <a:gd name="connsiteY1" fmla="*/ 161069 h 574246"/>
                <a:gd name="connsiteX2" fmla="*/ 450760 w 2871988"/>
                <a:gd name="connsiteY2" fmla="*/ 148190 h 574246"/>
                <a:gd name="connsiteX3" fmla="*/ 1403798 w 2871988"/>
                <a:gd name="connsiteY3" fmla="*/ 573192 h 574246"/>
                <a:gd name="connsiteX4" fmla="*/ 2421228 w 2871988"/>
                <a:gd name="connsiteY4" fmla="*/ 6522 h 574246"/>
                <a:gd name="connsiteX5" fmla="*/ 2871988 w 2871988"/>
                <a:gd name="connsiteY5" fmla="*/ 354252 h 574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1988" h="574246">
                  <a:moveTo>
                    <a:pt x="0" y="405767"/>
                  </a:moveTo>
                  <a:cubicBezTo>
                    <a:pt x="116983" y="304882"/>
                    <a:pt x="233966" y="203998"/>
                    <a:pt x="309093" y="161069"/>
                  </a:cubicBezTo>
                  <a:cubicBezTo>
                    <a:pt x="384220" y="118140"/>
                    <a:pt x="268309" y="79503"/>
                    <a:pt x="450760" y="148190"/>
                  </a:cubicBezTo>
                  <a:cubicBezTo>
                    <a:pt x="633211" y="216877"/>
                    <a:pt x="1075387" y="596803"/>
                    <a:pt x="1403798" y="573192"/>
                  </a:cubicBezTo>
                  <a:cubicBezTo>
                    <a:pt x="1732209" y="549581"/>
                    <a:pt x="2163651" y="51598"/>
                    <a:pt x="2421228" y="6522"/>
                  </a:cubicBezTo>
                  <a:cubicBezTo>
                    <a:pt x="2678805" y="-38554"/>
                    <a:pt x="2775396" y="157849"/>
                    <a:pt x="2871988" y="354252"/>
                  </a:cubicBezTo>
                </a:path>
              </a:pathLst>
            </a:custGeom>
            <a:no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Explosion 2 109">
              <a:extLst>
                <a:ext uri="{FF2B5EF4-FFF2-40B4-BE49-F238E27FC236}">
                  <a16:creationId xmlns:a16="http://schemas.microsoft.com/office/drawing/2014/main" id="{712A4CFC-CEFB-8C4F-8B34-548153081F19}"/>
                </a:ext>
              </a:extLst>
            </p:cNvPr>
            <p:cNvSpPr/>
            <p:nvPr/>
          </p:nvSpPr>
          <p:spPr>
            <a:xfrm>
              <a:off x="5831443" y="5474729"/>
              <a:ext cx="489397" cy="397860"/>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 name="TextBox 2">
            <a:extLst>
              <a:ext uri="{FF2B5EF4-FFF2-40B4-BE49-F238E27FC236}">
                <a16:creationId xmlns:a16="http://schemas.microsoft.com/office/drawing/2014/main" id="{BE67508C-2F10-644F-B55F-1CCD20894E3E}"/>
              </a:ext>
            </a:extLst>
          </p:cNvPr>
          <p:cNvSpPr txBox="1"/>
          <p:nvPr/>
        </p:nvSpPr>
        <p:spPr>
          <a:xfrm>
            <a:off x="7714493" y="3308412"/>
            <a:ext cx="3084755" cy="954107"/>
          </a:xfrm>
          <a:prstGeom prst="rect">
            <a:avLst/>
          </a:prstGeom>
          <a:noFill/>
        </p:spPr>
        <p:txBody>
          <a:bodyPr wrap="none" rtlCol="0">
            <a:spAutoFit/>
          </a:bodyPr>
          <a:lstStyle/>
          <a:p>
            <a:pPr algn="ctr"/>
            <a:r>
              <a:rPr lang="en-GB" sz="2800" dirty="0">
                <a:solidFill>
                  <a:srgbClr val="C00000"/>
                </a:solidFill>
              </a:rPr>
              <a:t>Bad sharing, </a:t>
            </a:r>
            <a:r>
              <a:rPr lang="en-GB" sz="2800" dirty="0" err="1">
                <a:solidFill>
                  <a:srgbClr val="C00000"/>
                </a:solidFill>
              </a:rPr>
              <a:t>incast</a:t>
            </a:r>
            <a:r>
              <a:rPr lang="en-GB" sz="2800" dirty="0">
                <a:solidFill>
                  <a:srgbClr val="C00000"/>
                </a:solidFill>
              </a:rPr>
              <a:t>, </a:t>
            </a:r>
          </a:p>
          <a:p>
            <a:pPr algn="ctr"/>
            <a:r>
              <a:rPr lang="en-GB" sz="2800" dirty="0">
                <a:solidFill>
                  <a:srgbClr val="C00000"/>
                </a:solidFill>
              </a:rPr>
              <a:t>high latency</a:t>
            </a:r>
          </a:p>
        </p:txBody>
      </p:sp>
      <p:sp>
        <p:nvSpPr>
          <p:cNvPr id="111" name="TextBox 110">
            <a:extLst>
              <a:ext uri="{FF2B5EF4-FFF2-40B4-BE49-F238E27FC236}">
                <a16:creationId xmlns:a16="http://schemas.microsoft.com/office/drawing/2014/main" id="{6E6F93DD-817C-C844-BD9C-9531BC9A2284}"/>
              </a:ext>
            </a:extLst>
          </p:cNvPr>
          <p:cNvSpPr txBox="1"/>
          <p:nvPr/>
        </p:nvSpPr>
        <p:spPr>
          <a:xfrm>
            <a:off x="8200658" y="4981080"/>
            <a:ext cx="2283446" cy="523220"/>
          </a:xfrm>
          <a:prstGeom prst="rect">
            <a:avLst/>
          </a:prstGeom>
          <a:noFill/>
        </p:spPr>
        <p:txBody>
          <a:bodyPr wrap="none" rtlCol="0">
            <a:spAutoFit/>
          </a:bodyPr>
          <a:lstStyle/>
          <a:p>
            <a:r>
              <a:rPr lang="en-GB" sz="2800" dirty="0">
                <a:solidFill>
                  <a:srgbClr val="C00000"/>
                </a:solidFill>
              </a:rPr>
              <a:t>Flow collisions</a:t>
            </a:r>
          </a:p>
        </p:txBody>
      </p:sp>
    </p:spTree>
    <p:extLst>
      <p:ext uri="{BB962C8B-B14F-4D97-AF65-F5344CB8AC3E}">
        <p14:creationId xmlns:p14="http://schemas.microsoft.com/office/powerpoint/2010/main" val="959448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nodeType="clickEffect">
                                  <p:stCondLst>
                                    <p:cond delay="0"/>
                                  </p:stCondLst>
                                  <p:childTnLst>
                                    <p:set>
                                      <p:cBhvr>
                                        <p:cTn id="44" dur="1" fill="hold">
                                          <p:stCondLst>
                                            <p:cond delay="0"/>
                                          </p:stCondLst>
                                        </p:cTn>
                                        <p:tgtEl>
                                          <p:spTgt spid="52"/>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77"/>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78"/>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79"/>
                                        </p:tgtEl>
                                        <p:attrNameLst>
                                          <p:attrName>style.visibility</p:attrName>
                                        </p:attrNameLst>
                                      </p:cBhvr>
                                      <p:to>
                                        <p:strVal val="hidden"/>
                                      </p:to>
                                    </p:set>
                                  </p:childTnLst>
                                </p:cTn>
                              </p:par>
                              <p:par>
                                <p:cTn id="51" presetID="1" presetClass="entr" presetSubtype="0" fill="hold" grpId="0" nodeType="withEffect">
                                  <p:stCondLst>
                                    <p:cond delay="0"/>
                                  </p:stCondLst>
                                  <p:childTnLst>
                                    <p:set>
                                      <p:cBhvr>
                                        <p:cTn id="52" dur="1" fill="hold">
                                          <p:stCondLst>
                                            <p:cond delay="0"/>
                                          </p:stCondLst>
                                        </p:cTn>
                                        <p:tgtEl>
                                          <p:spTgt spid="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8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0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0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nodeType="clickEffect">
                                  <p:stCondLst>
                                    <p:cond delay="0"/>
                                  </p:stCondLst>
                                  <p:childTnLst>
                                    <p:set>
                                      <p:cBhvr>
                                        <p:cTn id="68" dur="1" fill="hold">
                                          <p:stCondLst>
                                            <p:cond delay="0"/>
                                          </p:stCondLst>
                                        </p:cTn>
                                        <p:tgtEl>
                                          <p:spTgt spid="84"/>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107"/>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108"/>
                                        </p:tgtEl>
                                        <p:attrNameLst>
                                          <p:attrName>style.visibility</p:attrName>
                                        </p:attrNameLst>
                                      </p:cBhvr>
                                      <p:to>
                                        <p:strVal val="hidden"/>
                                      </p:to>
                                    </p:set>
                                  </p:childTnLst>
                                </p:cTn>
                              </p:par>
                              <p:par>
                                <p:cTn id="73" presetID="1" presetClass="entr" presetSubtype="0" fill="hold" grpId="0" nodeType="withEffect">
                                  <p:stCondLst>
                                    <p:cond delay="0"/>
                                  </p:stCondLst>
                                  <p:childTnLst>
                                    <p:set>
                                      <p:cBhvr>
                                        <p:cTn id="74" dur="1" fill="hold">
                                          <p:stCondLst>
                                            <p:cond delay="0"/>
                                          </p:stCondLst>
                                        </p:cTn>
                                        <p:tgtEl>
                                          <p:spTgt spid="1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77" grpId="0" animBg="1"/>
      <p:bldP spid="77" grpId="1" animBg="1"/>
      <p:bldP spid="78" grpId="0" animBg="1"/>
      <p:bldP spid="78" grpId="1" animBg="1"/>
      <p:bldP spid="107" grpId="0" animBg="1"/>
      <p:bldP spid="107" grpId="1" animBg="1"/>
      <p:bldP spid="3" grpId="0"/>
      <p:bldP spid="111"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4B913-2BFA-8A4A-891C-E974970F4BC2}"/>
              </a:ext>
            </a:extLst>
          </p:cNvPr>
          <p:cNvSpPr>
            <a:spLocks noGrp="1"/>
          </p:cNvSpPr>
          <p:nvPr>
            <p:ph type="title"/>
          </p:nvPr>
        </p:nvSpPr>
        <p:spPr>
          <a:xfrm>
            <a:off x="955078" y="2695814"/>
            <a:ext cx="10515600" cy="1325563"/>
          </a:xfrm>
        </p:spPr>
        <p:txBody>
          <a:bodyPr>
            <a:normAutofit/>
          </a:bodyPr>
          <a:lstStyle/>
          <a:p>
            <a:pPr algn="ctr"/>
            <a:r>
              <a:rPr lang="en-GB" sz="5400" dirty="0">
                <a:solidFill>
                  <a:schemeClr val="bg1"/>
                </a:solidFill>
              </a:rPr>
              <a:t>Evaluation</a:t>
            </a:r>
          </a:p>
        </p:txBody>
      </p:sp>
      <p:sp>
        <p:nvSpPr>
          <p:cNvPr id="3" name="Slide Number Placeholder 2">
            <a:extLst>
              <a:ext uri="{FF2B5EF4-FFF2-40B4-BE49-F238E27FC236}">
                <a16:creationId xmlns:a16="http://schemas.microsoft.com/office/drawing/2014/main" id="{3F9D4393-336C-4344-A00F-5941253D5C05}"/>
              </a:ext>
            </a:extLst>
          </p:cNvPr>
          <p:cNvSpPr>
            <a:spLocks noGrp="1"/>
          </p:cNvSpPr>
          <p:nvPr>
            <p:ph type="sldNum" sz="quarter" idx="12"/>
          </p:nvPr>
        </p:nvSpPr>
        <p:spPr/>
        <p:txBody>
          <a:bodyPr/>
          <a:lstStyle/>
          <a:p>
            <a:fld id="{B1BB7663-3ADD-2249-8069-6FDC7EF13D3C}" type="slidenum">
              <a:rPr lang="en-GB" smtClean="0"/>
              <a:t>20</a:t>
            </a:fld>
            <a:endParaRPr lang="en-GB"/>
          </a:p>
        </p:txBody>
      </p:sp>
    </p:spTree>
    <p:extLst>
      <p:ext uri="{BB962C8B-B14F-4D97-AF65-F5344CB8AC3E}">
        <p14:creationId xmlns:p14="http://schemas.microsoft.com/office/powerpoint/2010/main" val="2241918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1DFCC06-DAC4-034F-883A-1DBA5EBD2991}"/>
              </a:ext>
            </a:extLst>
          </p:cNvPr>
          <p:cNvSpPr/>
          <p:nvPr/>
        </p:nvSpPr>
        <p:spPr>
          <a:xfrm>
            <a:off x="779515" y="4509469"/>
            <a:ext cx="675904" cy="60831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a:t>
            </a:r>
            <a:r>
              <a:rPr lang="en-GB" sz="3200" baseline="-25000" dirty="0"/>
              <a:t>1</a:t>
            </a:r>
          </a:p>
        </p:txBody>
      </p:sp>
      <p:sp>
        <p:nvSpPr>
          <p:cNvPr id="5" name="Rectangle 4">
            <a:extLst>
              <a:ext uri="{FF2B5EF4-FFF2-40B4-BE49-F238E27FC236}">
                <a16:creationId xmlns:a16="http://schemas.microsoft.com/office/drawing/2014/main" id="{55AE5CA2-46F3-0D45-9739-524B923062A6}"/>
              </a:ext>
            </a:extLst>
          </p:cNvPr>
          <p:cNvSpPr/>
          <p:nvPr/>
        </p:nvSpPr>
        <p:spPr>
          <a:xfrm>
            <a:off x="1518254" y="4516549"/>
            <a:ext cx="675904" cy="60831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a:t>
            </a:r>
            <a:r>
              <a:rPr lang="en-GB" sz="3200" baseline="-25000" dirty="0"/>
              <a:t>2</a:t>
            </a:r>
          </a:p>
        </p:txBody>
      </p:sp>
      <p:sp>
        <p:nvSpPr>
          <p:cNvPr id="6" name="Rectangle 5">
            <a:extLst>
              <a:ext uri="{FF2B5EF4-FFF2-40B4-BE49-F238E27FC236}">
                <a16:creationId xmlns:a16="http://schemas.microsoft.com/office/drawing/2014/main" id="{50154C63-857F-2D4A-91AE-BF79B19C052B}"/>
              </a:ext>
            </a:extLst>
          </p:cNvPr>
          <p:cNvSpPr/>
          <p:nvPr/>
        </p:nvSpPr>
        <p:spPr>
          <a:xfrm>
            <a:off x="2264140" y="4527750"/>
            <a:ext cx="675904" cy="60831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a:t>
            </a:r>
            <a:r>
              <a:rPr lang="en-GB" sz="3200" baseline="-25000" dirty="0"/>
              <a:t>3</a:t>
            </a:r>
          </a:p>
        </p:txBody>
      </p:sp>
      <p:sp>
        <p:nvSpPr>
          <p:cNvPr id="7" name="Rectangle 6">
            <a:extLst>
              <a:ext uri="{FF2B5EF4-FFF2-40B4-BE49-F238E27FC236}">
                <a16:creationId xmlns:a16="http://schemas.microsoft.com/office/drawing/2014/main" id="{BA456598-33E7-054E-A18A-322DA4A0AFA7}"/>
              </a:ext>
            </a:extLst>
          </p:cNvPr>
          <p:cNvSpPr/>
          <p:nvPr/>
        </p:nvSpPr>
        <p:spPr>
          <a:xfrm>
            <a:off x="3186088" y="4509810"/>
            <a:ext cx="675904" cy="608314"/>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T</a:t>
            </a:r>
            <a:r>
              <a:rPr lang="en-GB" sz="3200" baseline="-25000" dirty="0"/>
              <a:t>1</a:t>
            </a:r>
          </a:p>
        </p:txBody>
      </p:sp>
      <p:sp>
        <p:nvSpPr>
          <p:cNvPr id="9" name="Rectangle 8">
            <a:extLst>
              <a:ext uri="{FF2B5EF4-FFF2-40B4-BE49-F238E27FC236}">
                <a16:creationId xmlns:a16="http://schemas.microsoft.com/office/drawing/2014/main" id="{13998027-E8E2-4548-B697-5E1DAC7AF7E7}"/>
              </a:ext>
            </a:extLst>
          </p:cNvPr>
          <p:cNvSpPr/>
          <p:nvPr/>
        </p:nvSpPr>
        <p:spPr>
          <a:xfrm>
            <a:off x="1367288" y="3548017"/>
            <a:ext cx="1029802" cy="59975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sz="2800" dirty="0"/>
          </a:p>
        </p:txBody>
      </p:sp>
      <p:sp>
        <p:nvSpPr>
          <p:cNvPr id="33" name="Rectangle 32">
            <a:extLst>
              <a:ext uri="{FF2B5EF4-FFF2-40B4-BE49-F238E27FC236}">
                <a16:creationId xmlns:a16="http://schemas.microsoft.com/office/drawing/2014/main" id="{D5536C22-B58B-6C4B-B8F1-4968E618A217}"/>
              </a:ext>
            </a:extLst>
          </p:cNvPr>
          <p:cNvSpPr/>
          <p:nvPr/>
        </p:nvSpPr>
        <p:spPr>
          <a:xfrm>
            <a:off x="2690100" y="1972280"/>
            <a:ext cx="624877" cy="640359"/>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sz="2800" dirty="0"/>
          </a:p>
        </p:txBody>
      </p:sp>
      <p:sp>
        <p:nvSpPr>
          <p:cNvPr id="58" name="Rectangle 57">
            <a:extLst>
              <a:ext uri="{FF2B5EF4-FFF2-40B4-BE49-F238E27FC236}">
                <a16:creationId xmlns:a16="http://schemas.microsoft.com/office/drawing/2014/main" id="{6CF4345C-BF70-5D48-A543-D3814DAF6D07}"/>
              </a:ext>
            </a:extLst>
          </p:cNvPr>
          <p:cNvSpPr/>
          <p:nvPr/>
        </p:nvSpPr>
        <p:spPr>
          <a:xfrm>
            <a:off x="1863294" y="1968330"/>
            <a:ext cx="624877" cy="613981"/>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sz="2800" dirty="0"/>
          </a:p>
        </p:txBody>
      </p:sp>
      <p:sp>
        <p:nvSpPr>
          <p:cNvPr id="59" name="Rectangle 58">
            <a:extLst>
              <a:ext uri="{FF2B5EF4-FFF2-40B4-BE49-F238E27FC236}">
                <a16:creationId xmlns:a16="http://schemas.microsoft.com/office/drawing/2014/main" id="{27D1E66A-368C-7C4D-99EE-7428B04BCD58}"/>
              </a:ext>
            </a:extLst>
          </p:cNvPr>
          <p:cNvSpPr/>
          <p:nvPr/>
        </p:nvSpPr>
        <p:spPr>
          <a:xfrm>
            <a:off x="3586773" y="3528785"/>
            <a:ext cx="1029802" cy="59975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sz="2800" dirty="0"/>
          </a:p>
        </p:txBody>
      </p:sp>
      <p:cxnSp>
        <p:nvCxnSpPr>
          <p:cNvPr id="10" name="Straight Connector 9">
            <a:extLst>
              <a:ext uri="{FF2B5EF4-FFF2-40B4-BE49-F238E27FC236}">
                <a16:creationId xmlns:a16="http://schemas.microsoft.com/office/drawing/2014/main" id="{1378E955-F655-6D47-B047-026CFE8135DF}"/>
              </a:ext>
            </a:extLst>
          </p:cNvPr>
          <p:cNvCxnSpPr>
            <a:cxnSpLocks/>
            <a:stCxn id="9" idx="0"/>
            <a:endCxn id="58" idx="2"/>
          </p:cNvCxnSpPr>
          <p:nvPr/>
        </p:nvCxnSpPr>
        <p:spPr>
          <a:xfrm flipV="1">
            <a:off x="1882189" y="2582311"/>
            <a:ext cx="293544" cy="965706"/>
          </a:xfrm>
          <a:prstGeom prst="line">
            <a:avLst/>
          </a:prstGeom>
        </p:spPr>
        <p:style>
          <a:lnRef idx="3">
            <a:schemeClr val="dk1"/>
          </a:lnRef>
          <a:fillRef idx="0">
            <a:schemeClr val="dk1"/>
          </a:fillRef>
          <a:effectRef idx="2">
            <a:schemeClr val="dk1"/>
          </a:effectRef>
          <a:fontRef idx="minor">
            <a:schemeClr val="tx1"/>
          </a:fontRef>
        </p:style>
      </p:cxnSp>
      <p:cxnSp>
        <p:nvCxnSpPr>
          <p:cNvPr id="60" name="Straight Connector 59">
            <a:extLst>
              <a:ext uri="{FF2B5EF4-FFF2-40B4-BE49-F238E27FC236}">
                <a16:creationId xmlns:a16="http://schemas.microsoft.com/office/drawing/2014/main" id="{7327E2EE-4CD6-724B-81DD-4324963BA448}"/>
              </a:ext>
            </a:extLst>
          </p:cNvPr>
          <p:cNvCxnSpPr>
            <a:cxnSpLocks/>
            <a:stCxn id="9" idx="0"/>
            <a:endCxn id="33" idx="2"/>
          </p:cNvCxnSpPr>
          <p:nvPr/>
        </p:nvCxnSpPr>
        <p:spPr>
          <a:xfrm flipV="1">
            <a:off x="1882189" y="2612639"/>
            <a:ext cx="1120350" cy="935378"/>
          </a:xfrm>
          <a:prstGeom prst="line">
            <a:avLst/>
          </a:prstGeom>
        </p:spPr>
        <p:style>
          <a:lnRef idx="3">
            <a:schemeClr val="dk1"/>
          </a:lnRef>
          <a:fillRef idx="0">
            <a:schemeClr val="dk1"/>
          </a:fillRef>
          <a:effectRef idx="2">
            <a:schemeClr val="dk1"/>
          </a:effectRef>
          <a:fontRef idx="minor">
            <a:schemeClr val="tx1"/>
          </a:fontRef>
        </p:style>
      </p:cxnSp>
      <p:cxnSp>
        <p:nvCxnSpPr>
          <p:cNvPr id="62" name="Straight Connector 61">
            <a:extLst>
              <a:ext uri="{FF2B5EF4-FFF2-40B4-BE49-F238E27FC236}">
                <a16:creationId xmlns:a16="http://schemas.microsoft.com/office/drawing/2014/main" id="{432EF420-9E73-9F44-8EF8-B822BE57BF22}"/>
              </a:ext>
            </a:extLst>
          </p:cNvPr>
          <p:cNvCxnSpPr>
            <a:cxnSpLocks/>
            <a:stCxn id="59" idx="0"/>
            <a:endCxn id="33" idx="2"/>
          </p:cNvCxnSpPr>
          <p:nvPr/>
        </p:nvCxnSpPr>
        <p:spPr>
          <a:xfrm flipH="1" flipV="1">
            <a:off x="3002539" y="2612639"/>
            <a:ext cx="1099135" cy="916146"/>
          </a:xfrm>
          <a:prstGeom prst="line">
            <a:avLst/>
          </a:prstGeom>
        </p:spPr>
        <p:style>
          <a:lnRef idx="3">
            <a:schemeClr val="dk1"/>
          </a:lnRef>
          <a:fillRef idx="0">
            <a:schemeClr val="dk1"/>
          </a:fillRef>
          <a:effectRef idx="2">
            <a:schemeClr val="dk1"/>
          </a:effectRef>
          <a:fontRef idx="minor">
            <a:schemeClr val="tx1"/>
          </a:fontRef>
        </p:style>
      </p:cxnSp>
      <p:cxnSp>
        <p:nvCxnSpPr>
          <p:cNvPr id="67" name="Straight Connector 66">
            <a:extLst>
              <a:ext uri="{FF2B5EF4-FFF2-40B4-BE49-F238E27FC236}">
                <a16:creationId xmlns:a16="http://schemas.microsoft.com/office/drawing/2014/main" id="{5F638D57-47CF-F945-9EE8-F34091BD436A}"/>
              </a:ext>
            </a:extLst>
          </p:cNvPr>
          <p:cNvCxnSpPr>
            <a:cxnSpLocks/>
            <a:stCxn id="59" idx="0"/>
            <a:endCxn id="58" idx="2"/>
          </p:cNvCxnSpPr>
          <p:nvPr/>
        </p:nvCxnSpPr>
        <p:spPr>
          <a:xfrm flipH="1" flipV="1">
            <a:off x="2175733" y="2582311"/>
            <a:ext cx="1925941" cy="946474"/>
          </a:xfrm>
          <a:prstGeom prst="line">
            <a:avLst/>
          </a:prstGeom>
        </p:spPr>
        <p:style>
          <a:lnRef idx="3">
            <a:schemeClr val="dk1"/>
          </a:lnRef>
          <a:fillRef idx="0">
            <a:schemeClr val="dk1"/>
          </a:fillRef>
          <a:effectRef idx="2">
            <a:schemeClr val="dk1"/>
          </a:effectRef>
          <a:fontRef idx="minor">
            <a:schemeClr val="tx1"/>
          </a:fontRef>
        </p:style>
      </p:cxnSp>
      <p:cxnSp>
        <p:nvCxnSpPr>
          <p:cNvPr id="70" name="Straight Connector 69">
            <a:extLst>
              <a:ext uri="{FF2B5EF4-FFF2-40B4-BE49-F238E27FC236}">
                <a16:creationId xmlns:a16="http://schemas.microsoft.com/office/drawing/2014/main" id="{B41FBD1E-DECD-644B-B761-345582E2BA73}"/>
              </a:ext>
            </a:extLst>
          </p:cNvPr>
          <p:cNvCxnSpPr>
            <a:cxnSpLocks/>
            <a:stCxn id="4" idx="0"/>
            <a:endCxn id="9" idx="2"/>
          </p:cNvCxnSpPr>
          <p:nvPr/>
        </p:nvCxnSpPr>
        <p:spPr>
          <a:xfrm flipV="1">
            <a:off x="1117467" y="4147767"/>
            <a:ext cx="764722" cy="361702"/>
          </a:xfrm>
          <a:prstGeom prst="line">
            <a:avLst/>
          </a:prstGeom>
        </p:spPr>
        <p:style>
          <a:lnRef idx="3">
            <a:schemeClr val="dk1"/>
          </a:lnRef>
          <a:fillRef idx="0">
            <a:schemeClr val="dk1"/>
          </a:fillRef>
          <a:effectRef idx="2">
            <a:schemeClr val="dk1"/>
          </a:effectRef>
          <a:fontRef idx="minor">
            <a:schemeClr val="tx1"/>
          </a:fontRef>
        </p:style>
      </p:cxnSp>
      <p:cxnSp>
        <p:nvCxnSpPr>
          <p:cNvPr id="95" name="Straight Connector 94">
            <a:extLst>
              <a:ext uri="{FF2B5EF4-FFF2-40B4-BE49-F238E27FC236}">
                <a16:creationId xmlns:a16="http://schemas.microsoft.com/office/drawing/2014/main" id="{5863F78A-568B-B34C-8BD2-F89DB77E068E}"/>
              </a:ext>
            </a:extLst>
          </p:cNvPr>
          <p:cNvCxnSpPr>
            <a:cxnSpLocks/>
            <a:stCxn id="5" idx="0"/>
            <a:endCxn id="9" idx="2"/>
          </p:cNvCxnSpPr>
          <p:nvPr/>
        </p:nvCxnSpPr>
        <p:spPr>
          <a:xfrm flipV="1">
            <a:off x="1856206" y="4147767"/>
            <a:ext cx="25983" cy="368782"/>
          </a:xfrm>
          <a:prstGeom prst="line">
            <a:avLst/>
          </a:prstGeom>
        </p:spPr>
        <p:style>
          <a:lnRef idx="3">
            <a:schemeClr val="dk1"/>
          </a:lnRef>
          <a:fillRef idx="0">
            <a:schemeClr val="dk1"/>
          </a:fillRef>
          <a:effectRef idx="2">
            <a:schemeClr val="dk1"/>
          </a:effectRef>
          <a:fontRef idx="minor">
            <a:schemeClr val="tx1"/>
          </a:fontRef>
        </p:style>
      </p:cxnSp>
      <p:cxnSp>
        <p:nvCxnSpPr>
          <p:cNvPr id="96" name="Straight Connector 95">
            <a:extLst>
              <a:ext uri="{FF2B5EF4-FFF2-40B4-BE49-F238E27FC236}">
                <a16:creationId xmlns:a16="http://schemas.microsoft.com/office/drawing/2014/main" id="{1C8D311F-07CB-7F45-A4C8-D6A5215E9192}"/>
              </a:ext>
            </a:extLst>
          </p:cNvPr>
          <p:cNvCxnSpPr>
            <a:cxnSpLocks/>
            <a:stCxn id="6" idx="0"/>
            <a:endCxn id="9" idx="2"/>
          </p:cNvCxnSpPr>
          <p:nvPr/>
        </p:nvCxnSpPr>
        <p:spPr>
          <a:xfrm flipH="1" flipV="1">
            <a:off x="1882189" y="4147767"/>
            <a:ext cx="719903" cy="379983"/>
          </a:xfrm>
          <a:prstGeom prst="line">
            <a:avLst/>
          </a:prstGeom>
        </p:spPr>
        <p:style>
          <a:lnRef idx="3">
            <a:schemeClr val="dk1"/>
          </a:lnRef>
          <a:fillRef idx="0">
            <a:schemeClr val="dk1"/>
          </a:fillRef>
          <a:effectRef idx="2">
            <a:schemeClr val="dk1"/>
          </a:effectRef>
          <a:fontRef idx="minor">
            <a:schemeClr val="tx1"/>
          </a:fontRef>
        </p:style>
      </p:cxnSp>
      <p:cxnSp>
        <p:nvCxnSpPr>
          <p:cNvPr id="98" name="Straight Connector 97">
            <a:extLst>
              <a:ext uri="{FF2B5EF4-FFF2-40B4-BE49-F238E27FC236}">
                <a16:creationId xmlns:a16="http://schemas.microsoft.com/office/drawing/2014/main" id="{06FED1A7-A459-9346-B1C6-9D142DE1ACD6}"/>
              </a:ext>
            </a:extLst>
          </p:cNvPr>
          <p:cNvCxnSpPr>
            <a:cxnSpLocks/>
            <a:stCxn id="7" idx="0"/>
            <a:endCxn id="59" idx="2"/>
          </p:cNvCxnSpPr>
          <p:nvPr/>
        </p:nvCxnSpPr>
        <p:spPr>
          <a:xfrm flipV="1">
            <a:off x="3524040" y="4128535"/>
            <a:ext cx="577634" cy="381275"/>
          </a:xfrm>
          <a:prstGeom prst="line">
            <a:avLst/>
          </a:prstGeom>
        </p:spPr>
        <p:style>
          <a:lnRef idx="3">
            <a:schemeClr val="dk1"/>
          </a:lnRef>
          <a:fillRef idx="0">
            <a:schemeClr val="dk1"/>
          </a:fillRef>
          <a:effectRef idx="2">
            <a:schemeClr val="dk1"/>
          </a:effectRef>
          <a:fontRef idx="minor">
            <a:schemeClr val="tx1"/>
          </a:fontRef>
        </p:style>
      </p:cxnSp>
      <p:sp>
        <p:nvSpPr>
          <p:cNvPr id="119" name="Title 1">
            <a:extLst>
              <a:ext uri="{FF2B5EF4-FFF2-40B4-BE49-F238E27FC236}">
                <a16:creationId xmlns:a16="http://schemas.microsoft.com/office/drawing/2014/main" id="{E880C607-4365-114C-8B17-3C56D8F0F9D3}"/>
              </a:ext>
            </a:extLst>
          </p:cNvPr>
          <p:cNvSpPr>
            <a:spLocks noGrp="1"/>
          </p:cNvSpPr>
          <p:nvPr>
            <p:ph type="title"/>
          </p:nvPr>
        </p:nvSpPr>
        <p:spPr>
          <a:xfrm>
            <a:off x="542566" y="130816"/>
            <a:ext cx="10881337" cy="1325563"/>
          </a:xfrm>
        </p:spPr>
        <p:txBody>
          <a:bodyPr/>
          <a:lstStyle/>
          <a:p>
            <a:r>
              <a:rPr lang="en-GB" dirty="0"/>
              <a:t>Disaggregated storage: reducing flow collisions</a:t>
            </a:r>
          </a:p>
        </p:txBody>
      </p:sp>
      <p:sp>
        <p:nvSpPr>
          <p:cNvPr id="21" name="Rectangle 20">
            <a:extLst>
              <a:ext uri="{FF2B5EF4-FFF2-40B4-BE49-F238E27FC236}">
                <a16:creationId xmlns:a16="http://schemas.microsoft.com/office/drawing/2014/main" id="{B634E8B3-FD7F-0E40-841E-017F6380CAE9}"/>
              </a:ext>
            </a:extLst>
          </p:cNvPr>
          <p:cNvSpPr/>
          <p:nvPr/>
        </p:nvSpPr>
        <p:spPr>
          <a:xfrm>
            <a:off x="3492523" y="1979910"/>
            <a:ext cx="624878" cy="640359"/>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sz="2800" dirty="0"/>
          </a:p>
        </p:txBody>
      </p:sp>
      <p:sp>
        <p:nvSpPr>
          <p:cNvPr id="35" name="Rectangle 34">
            <a:extLst>
              <a:ext uri="{FF2B5EF4-FFF2-40B4-BE49-F238E27FC236}">
                <a16:creationId xmlns:a16="http://schemas.microsoft.com/office/drawing/2014/main" id="{5F3219F8-869A-2F41-9049-069F337DB7AD}"/>
              </a:ext>
            </a:extLst>
          </p:cNvPr>
          <p:cNvSpPr/>
          <p:nvPr/>
        </p:nvSpPr>
        <p:spPr>
          <a:xfrm>
            <a:off x="3920054" y="4509810"/>
            <a:ext cx="675904" cy="608314"/>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T</a:t>
            </a:r>
            <a:r>
              <a:rPr lang="en-GB" sz="3200" baseline="-25000" dirty="0"/>
              <a:t>2</a:t>
            </a:r>
          </a:p>
        </p:txBody>
      </p:sp>
      <p:cxnSp>
        <p:nvCxnSpPr>
          <p:cNvPr id="36" name="Straight Connector 35">
            <a:extLst>
              <a:ext uri="{FF2B5EF4-FFF2-40B4-BE49-F238E27FC236}">
                <a16:creationId xmlns:a16="http://schemas.microsoft.com/office/drawing/2014/main" id="{3554F806-21D6-D747-BE35-96EECA28B926}"/>
              </a:ext>
            </a:extLst>
          </p:cNvPr>
          <p:cNvCxnSpPr>
            <a:cxnSpLocks/>
            <a:stCxn id="35" idx="0"/>
            <a:endCxn id="59" idx="2"/>
          </p:cNvCxnSpPr>
          <p:nvPr/>
        </p:nvCxnSpPr>
        <p:spPr>
          <a:xfrm flipH="1" flipV="1">
            <a:off x="4101674" y="4128535"/>
            <a:ext cx="156332" cy="381275"/>
          </a:xfrm>
          <a:prstGeom prst="line">
            <a:avLst/>
          </a:prstGeom>
        </p:spPr>
        <p:style>
          <a:lnRef idx="3">
            <a:schemeClr val="dk1"/>
          </a:lnRef>
          <a:fillRef idx="0">
            <a:schemeClr val="dk1"/>
          </a:fillRef>
          <a:effectRef idx="2">
            <a:schemeClr val="dk1"/>
          </a:effectRef>
          <a:fontRef idx="minor">
            <a:schemeClr val="tx1"/>
          </a:fontRef>
        </p:style>
      </p:cxnSp>
      <p:sp>
        <p:nvSpPr>
          <p:cNvPr id="39" name="Rectangle 38">
            <a:extLst>
              <a:ext uri="{FF2B5EF4-FFF2-40B4-BE49-F238E27FC236}">
                <a16:creationId xmlns:a16="http://schemas.microsoft.com/office/drawing/2014/main" id="{4A502918-36E6-294A-B776-8953017F884C}"/>
              </a:ext>
            </a:extLst>
          </p:cNvPr>
          <p:cNvSpPr/>
          <p:nvPr/>
        </p:nvSpPr>
        <p:spPr>
          <a:xfrm>
            <a:off x="4654020" y="4509469"/>
            <a:ext cx="675904" cy="608314"/>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T</a:t>
            </a:r>
            <a:r>
              <a:rPr lang="en-GB" sz="3200" baseline="-25000" dirty="0"/>
              <a:t>3</a:t>
            </a:r>
          </a:p>
        </p:txBody>
      </p:sp>
      <p:cxnSp>
        <p:nvCxnSpPr>
          <p:cNvPr id="40" name="Straight Connector 39">
            <a:extLst>
              <a:ext uri="{FF2B5EF4-FFF2-40B4-BE49-F238E27FC236}">
                <a16:creationId xmlns:a16="http://schemas.microsoft.com/office/drawing/2014/main" id="{9CD0E268-4581-3C43-931D-DCA9FA73D6FA}"/>
              </a:ext>
            </a:extLst>
          </p:cNvPr>
          <p:cNvCxnSpPr>
            <a:cxnSpLocks/>
            <a:stCxn id="39" idx="0"/>
            <a:endCxn id="59" idx="2"/>
          </p:cNvCxnSpPr>
          <p:nvPr/>
        </p:nvCxnSpPr>
        <p:spPr>
          <a:xfrm flipH="1" flipV="1">
            <a:off x="4101674" y="4128535"/>
            <a:ext cx="890298" cy="380934"/>
          </a:xfrm>
          <a:prstGeom prst="line">
            <a:avLst/>
          </a:prstGeom>
        </p:spPr>
        <p:style>
          <a:lnRef idx="3">
            <a:schemeClr val="dk1"/>
          </a:lnRef>
          <a:fillRef idx="0">
            <a:schemeClr val="dk1"/>
          </a:fillRef>
          <a:effectRef idx="2">
            <a:schemeClr val="dk1"/>
          </a:effectRef>
          <a:fontRef idx="minor">
            <a:schemeClr val="tx1"/>
          </a:fontRef>
        </p:style>
      </p:cxnSp>
      <p:cxnSp>
        <p:nvCxnSpPr>
          <p:cNvPr id="50" name="Straight Connector 49">
            <a:extLst>
              <a:ext uri="{FF2B5EF4-FFF2-40B4-BE49-F238E27FC236}">
                <a16:creationId xmlns:a16="http://schemas.microsoft.com/office/drawing/2014/main" id="{2F2D623A-82FE-E947-94A2-BEB7F417F02D}"/>
              </a:ext>
            </a:extLst>
          </p:cNvPr>
          <p:cNvCxnSpPr>
            <a:cxnSpLocks/>
            <a:stCxn id="9" idx="0"/>
            <a:endCxn id="21" idx="2"/>
          </p:cNvCxnSpPr>
          <p:nvPr/>
        </p:nvCxnSpPr>
        <p:spPr>
          <a:xfrm flipV="1">
            <a:off x="1882189" y="2620269"/>
            <a:ext cx="1922773" cy="927748"/>
          </a:xfrm>
          <a:prstGeom prst="line">
            <a:avLst/>
          </a:prstGeom>
        </p:spPr>
        <p:style>
          <a:lnRef idx="3">
            <a:schemeClr val="dk1"/>
          </a:lnRef>
          <a:fillRef idx="0">
            <a:schemeClr val="dk1"/>
          </a:fillRef>
          <a:effectRef idx="2">
            <a:schemeClr val="dk1"/>
          </a:effectRef>
          <a:fontRef idx="minor">
            <a:schemeClr val="tx1"/>
          </a:fontRef>
        </p:style>
      </p:cxnSp>
      <p:cxnSp>
        <p:nvCxnSpPr>
          <p:cNvPr id="53" name="Straight Connector 52">
            <a:extLst>
              <a:ext uri="{FF2B5EF4-FFF2-40B4-BE49-F238E27FC236}">
                <a16:creationId xmlns:a16="http://schemas.microsoft.com/office/drawing/2014/main" id="{1A822734-476E-F340-A227-A38BC44D5CA5}"/>
              </a:ext>
            </a:extLst>
          </p:cNvPr>
          <p:cNvCxnSpPr>
            <a:cxnSpLocks/>
            <a:stCxn id="59" idx="0"/>
            <a:endCxn id="21" idx="2"/>
          </p:cNvCxnSpPr>
          <p:nvPr/>
        </p:nvCxnSpPr>
        <p:spPr>
          <a:xfrm flipH="1" flipV="1">
            <a:off x="3804962" y="2620269"/>
            <a:ext cx="296712" cy="908516"/>
          </a:xfrm>
          <a:prstGeom prst="line">
            <a:avLst/>
          </a:prstGeom>
        </p:spPr>
        <p:style>
          <a:lnRef idx="3">
            <a:schemeClr val="dk1"/>
          </a:lnRef>
          <a:fillRef idx="0">
            <a:schemeClr val="dk1"/>
          </a:fillRef>
          <a:effectRef idx="2">
            <a:schemeClr val="dk1"/>
          </a:effectRef>
          <a:fontRef idx="minor">
            <a:schemeClr val="tx1"/>
          </a:fontRef>
        </p:style>
      </p:cxnSp>
      <p:sp>
        <p:nvSpPr>
          <p:cNvPr id="42" name="TextBox 41">
            <a:extLst>
              <a:ext uri="{FF2B5EF4-FFF2-40B4-BE49-F238E27FC236}">
                <a16:creationId xmlns:a16="http://schemas.microsoft.com/office/drawing/2014/main" id="{2E4B0D7B-2402-F142-AFD2-C3F3AEA3E2F4}"/>
              </a:ext>
            </a:extLst>
          </p:cNvPr>
          <p:cNvSpPr txBox="1"/>
          <p:nvPr/>
        </p:nvSpPr>
        <p:spPr>
          <a:xfrm>
            <a:off x="1114968" y="5201257"/>
            <a:ext cx="1307794" cy="584775"/>
          </a:xfrm>
          <a:prstGeom prst="rect">
            <a:avLst/>
          </a:prstGeom>
          <a:noFill/>
        </p:spPr>
        <p:txBody>
          <a:bodyPr wrap="none" rtlCol="0">
            <a:spAutoFit/>
          </a:bodyPr>
          <a:lstStyle/>
          <a:p>
            <a:r>
              <a:rPr lang="en-GB" sz="3200" dirty="0"/>
              <a:t>Clients</a:t>
            </a:r>
          </a:p>
        </p:txBody>
      </p:sp>
      <p:sp>
        <p:nvSpPr>
          <p:cNvPr id="57" name="TextBox 56">
            <a:extLst>
              <a:ext uri="{FF2B5EF4-FFF2-40B4-BE49-F238E27FC236}">
                <a16:creationId xmlns:a16="http://schemas.microsoft.com/office/drawing/2014/main" id="{A6706FC6-DEF1-AD4A-8548-96121DC46593}"/>
              </a:ext>
            </a:extLst>
          </p:cNvPr>
          <p:cNvSpPr txBox="1"/>
          <p:nvPr/>
        </p:nvSpPr>
        <p:spPr>
          <a:xfrm>
            <a:off x="3008100" y="5177409"/>
            <a:ext cx="2735236" cy="584775"/>
          </a:xfrm>
          <a:prstGeom prst="rect">
            <a:avLst/>
          </a:prstGeom>
          <a:noFill/>
        </p:spPr>
        <p:txBody>
          <a:bodyPr wrap="none" rtlCol="0">
            <a:spAutoFit/>
          </a:bodyPr>
          <a:lstStyle/>
          <a:p>
            <a:r>
              <a:rPr lang="en-GB" sz="3200" dirty="0"/>
              <a:t>Storage Targets</a:t>
            </a:r>
          </a:p>
        </p:txBody>
      </p:sp>
      <p:sp>
        <p:nvSpPr>
          <p:cNvPr id="106" name="Content Placeholder 2">
            <a:extLst>
              <a:ext uri="{FF2B5EF4-FFF2-40B4-BE49-F238E27FC236}">
                <a16:creationId xmlns:a16="http://schemas.microsoft.com/office/drawing/2014/main" id="{4384D4D0-3CA6-7148-A8BD-5BCCA92D03AE}"/>
              </a:ext>
            </a:extLst>
          </p:cNvPr>
          <p:cNvSpPr>
            <a:spLocks noGrp="1"/>
          </p:cNvSpPr>
          <p:nvPr>
            <p:ph idx="1"/>
          </p:nvPr>
        </p:nvSpPr>
        <p:spPr>
          <a:xfrm>
            <a:off x="5599222" y="1794910"/>
            <a:ext cx="6592778" cy="4667250"/>
          </a:xfrm>
        </p:spPr>
        <p:txBody>
          <a:bodyPr>
            <a:normAutofit/>
          </a:bodyPr>
          <a:lstStyle/>
          <a:p>
            <a:pPr marL="0" indent="0">
              <a:buNone/>
            </a:pPr>
            <a:r>
              <a:rPr lang="en-GB" sz="3200" b="1" dirty="0"/>
              <a:t>SPDK in leaf-spine testbed</a:t>
            </a:r>
          </a:p>
          <a:p>
            <a:r>
              <a:rPr lang="en-GB" dirty="0"/>
              <a:t>Clients use SPDK </a:t>
            </a:r>
            <a:r>
              <a:rPr lang="en-GB" dirty="0">
                <a:latin typeface="Consolas" panose="020B0609020204030204" pitchFamily="49" charset="0"/>
                <a:cs typeface="Consolas" panose="020B0609020204030204" pitchFamily="49" charset="0"/>
              </a:rPr>
              <a:t>perf</a:t>
            </a:r>
            <a:r>
              <a:rPr lang="en-GB" dirty="0"/>
              <a:t> to stress targets.</a:t>
            </a:r>
          </a:p>
          <a:p>
            <a:r>
              <a:rPr lang="en-GB" dirty="0"/>
              <a:t>Connect to random target.</a:t>
            </a:r>
          </a:p>
          <a:p>
            <a:r>
              <a:rPr lang="en-GB" dirty="0"/>
              <a:t>Issue random 64KB READ/WRITE ops. </a:t>
            </a:r>
          </a:p>
          <a:p>
            <a:r>
              <a:rPr lang="en-GB" dirty="0"/>
              <a:t>Queue depth: number of outstanding ops.</a:t>
            </a:r>
          </a:p>
          <a:p>
            <a:pPr marL="0" indent="0">
              <a:buNone/>
            </a:pPr>
            <a:endParaRPr lang="en-GB" dirty="0"/>
          </a:p>
          <a:p>
            <a:pPr lvl="2"/>
            <a:endParaRPr lang="en-GB" dirty="0"/>
          </a:p>
        </p:txBody>
      </p:sp>
      <p:sp>
        <p:nvSpPr>
          <p:cNvPr id="103" name="Freeform 102">
            <a:extLst>
              <a:ext uri="{FF2B5EF4-FFF2-40B4-BE49-F238E27FC236}">
                <a16:creationId xmlns:a16="http://schemas.microsoft.com/office/drawing/2014/main" id="{92FC2582-856A-1D4B-A96C-444F69EC0D8A}"/>
              </a:ext>
            </a:extLst>
          </p:cNvPr>
          <p:cNvSpPr/>
          <p:nvPr/>
        </p:nvSpPr>
        <p:spPr>
          <a:xfrm>
            <a:off x="1158334" y="2674357"/>
            <a:ext cx="3803904" cy="1865529"/>
          </a:xfrm>
          <a:custGeom>
            <a:avLst/>
            <a:gdLst>
              <a:gd name="connsiteX0" fmla="*/ 0 w 3803904"/>
              <a:gd name="connsiteY0" fmla="*/ 1865529 h 1865529"/>
              <a:gd name="connsiteX1" fmla="*/ 682752 w 3803904"/>
              <a:gd name="connsiteY1" fmla="*/ 1524153 h 1865529"/>
              <a:gd name="connsiteX2" fmla="*/ 755904 w 3803904"/>
              <a:gd name="connsiteY2" fmla="*/ 963321 h 1865529"/>
              <a:gd name="connsiteX3" fmla="*/ 987552 w 3803904"/>
              <a:gd name="connsiteY3" fmla="*/ 153 h 1865529"/>
              <a:gd name="connsiteX4" fmla="*/ 2962656 w 3803904"/>
              <a:gd name="connsiteY4" fmla="*/ 890169 h 1865529"/>
              <a:gd name="connsiteX5" fmla="*/ 3243072 w 3803904"/>
              <a:gd name="connsiteY5" fmla="*/ 1109625 h 1865529"/>
              <a:gd name="connsiteX6" fmla="*/ 3218688 w 3803904"/>
              <a:gd name="connsiteY6" fmla="*/ 1536345 h 1865529"/>
              <a:gd name="connsiteX7" fmla="*/ 3803904 w 3803904"/>
              <a:gd name="connsiteY7" fmla="*/ 1804569 h 1865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03904" h="1865529">
                <a:moveTo>
                  <a:pt x="0" y="1865529"/>
                </a:moveTo>
                <a:cubicBezTo>
                  <a:pt x="278384" y="1770025"/>
                  <a:pt x="556768" y="1674521"/>
                  <a:pt x="682752" y="1524153"/>
                </a:cubicBezTo>
                <a:cubicBezTo>
                  <a:pt x="808736" y="1373785"/>
                  <a:pt x="705104" y="1217321"/>
                  <a:pt x="755904" y="963321"/>
                </a:cubicBezTo>
                <a:cubicBezTo>
                  <a:pt x="806704" y="709321"/>
                  <a:pt x="619760" y="12345"/>
                  <a:pt x="987552" y="153"/>
                </a:cubicBezTo>
                <a:cubicBezTo>
                  <a:pt x="1355344" y="-12039"/>
                  <a:pt x="2586736" y="705257"/>
                  <a:pt x="2962656" y="890169"/>
                </a:cubicBezTo>
                <a:cubicBezTo>
                  <a:pt x="3338576" y="1075081"/>
                  <a:pt x="3200400" y="1001929"/>
                  <a:pt x="3243072" y="1109625"/>
                </a:cubicBezTo>
                <a:cubicBezTo>
                  <a:pt x="3285744" y="1217321"/>
                  <a:pt x="3125216" y="1420521"/>
                  <a:pt x="3218688" y="1536345"/>
                </a:cubicBezTo>
                <a:cubicBezTo>
                  <a:pt x="3312160" y="1652169"/>
                  <a:pt x="3558032" y="1728369"/>
                  <a:pt x="3803904" y="1804569"/>
                </a:cubicBez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Freeform 103">
            <a:extLst>
              <a:ext uri="{FF2B5EF4-FFF2-40B4-BE49-F238E27FC236}">
                <a16:creationId xmlns:a16="http://schemas.microsoft.com/office/drawing/2014/main" id="{8D15C722-CA64-E547-A480-35D1CFF27162}"/>
              </a:ext>
            </a:extLst>
          </p:cNvPr>
          <p:cNvSpPr/>
          <p:nvPr/>
        </p:nvSpPr>
        <p:spPr>
          <a:xfrm>
            <a:off x="1855535" y="2597822"/>
            <a:ext cx="2412035" cy="1929872"/>
          </a:xfrm>
          <a:custGeom>
            <a:avLst/>
            <a:gdLst>
              <a:gd name="connsiteX0" fmla="*/ 34319 w 2412035"/>
              <a:gd name="connsiteY0" fmla="*/ 1893296 h 1929872"/>
              <a:gd name="connsiteX1" fmla="*/ 22127 w 2412035"/>
              <a:gd name="connsiteY1" fmla="*/ 661904 h 1929872"/>
              <a:gd name="connsiteX2" fmla="*/ 290351 w 2412035"/>
              <a:gd name="connsiteY2" fmla="*/ 3536 h 1929872"/>
              <a:gd name="connsiteX3" fmla="*/ 2131343 w 2412035"/>
              <a:gd name="connsiteY3" fmla="*/ 930128 h 1929872"/>
              <a:gd name="connsiteX4" fmla="*/ 2362991 w 2412035"/>
              <a:gd name="connsiteY4" fmla="*/ 1308080 h 1929872"/>
              <a:gd name="connsiteX5" fmla="*/ 1704623 w 2412035"/>
              <a:gd name="connsiteY5" fmla="*/ 1929872 h 192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12035" h="1929872">
                <a:moveTo>
                  <a:pt x="34319" y="1893296"/>
                </a:moveTo>
                <a:cubicBezTo>
                  <a:pt x="6887" y="1435080"/>
                  <a:pt x="-20545" y="976864"/>
                  <a:pt x="22127" y="661904"/>
                </a:cubicBezTo>
                <a:cubicBezTo>
                  <a:pt x="64799" y="346944"/>
                  <a:pt x="-61185" y="-41168"/>
                  <a:pt x="290351" y="3536"/>
                </a:cubicBezTo>
                <a:cubicBezTo>
                  <a:pt x="641887" y="48240"/>
                  <a:pt x="1785903" y="712704"/>
                  <a:pt x="2131343" y="930128"/>
                </a:cubicBezTo>
                <a:cubicBezTo>
                  <a:pt x="2476783" y="1147552"/>
                  <a:pt x="2434111" y="1141456"/>
                  <a:pt x="2362991" y="1308080"/>
                </a:cubicBezTo>
                <a:cubicBezTo>
                  <a:pt x="2291871" y="1474704"/>
                  <a:pt x="1998247" y="1702288"/>
                  <a:pt x="1704623" y="1929872"/>
                </a:cubicBezTo>
              </a:path>
            </a:pathLst>
          </a:cu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7" name="Group 106">
            <a:extLst>
              <a:ext uri="{FF2B5EF4-FFF2-40B4-BE49-F238E27FC236}">
                <a16:creationId xmlns:a16="http://schemas.microsoft.com/office/drawing/2014/main" id="{C11920EE-3A29-B14B-BF53-F27279B4B387}"/>
              </a:ext>
            </a:extLst>
          </p:cNvPr>
          <p:cNvGrpSpPr/>
          <p:nvPr/>
        </p:nvGrpSpPr>
        <p:grpSpPr>
          <a:xfrm>
            <a:off x="1265331" y="2580128"/>
            <a:ext cx="3824829" cy="1948549"/>
            <a:chOff x="1265331" y="2580128"/>
            <a:chExt cx="3824829" cy="1948549"/>
          </a:xfrm>
        </p:grpSpPr>
        <p:sp>
          <p:nvSpPr>
            <p:cNvPr id="110" name="Freeform 109">
              <a:extLst>
                <a:ext uri="{FF2B5EF4-FFF2-40B4-BE49-F238E27FC236}">
                  <a16:creationId xmlns:a16="http://schemas.microsoft.com/office/drawing/2014/main" id="{35236E27-911B-FB4A-82A0-2C6068E95B58}"/>
                </a:ext>
              </a:extLst>
            </p:cNvPr>
            <p:cNvSpPr/>
            <p:nvPr/>
          </p:nvSpPr>
          <p:spPr>
            <a:xfrm>
              <a:off x="1265331" y="2647480"/>
              <a:ext cx="3623661" cy="1865529"/>
            </a:xfrm>
            <a:custGeom>
              <a:avLst/>
              <a:gdLst>
                <a:gd name="connsiteX0" fmla="*/ 0 w 3803904"/>
                <a:gd name="connsiteY0" fmla="*/ 1865529 h 1865529"/>
                <a:gd name="connsiteX1" fmla="*/ 682752 w 3803904"/>
                <a:gd name="connsiteY1" fmla="*/ 1524153 h 1865529"/>
                <a:gd name="connsiteX2" fmla="*/ 755904 w 3803904"/>
                <a:gd name="connsiteY2" fmla="*/ 963321 h 1865529"/>
                <a:gd name="connsiteX3" fmla="*/ 987552 w 3803904"/>
                <a:gd name="connsiteY3" fmla="*/ 153 h 1865529"/>
                <a:gd name="connsiteX4" fmla="*/ 2962656 w 3803904"/>
                <a:gd name="connsiteY4" fmla="*/ 890169 h 1865529"/>
                <a:gd name="connsiteX5" fmla="*/ 3243072 w 3803904"/>
                <a:gd name="connsiteY5" fmla="*/ 1109625 h 1865529"/>
                <a:gd name="connsiteX6" fmla="*/ 3218688 w 3803904"/>
                <a:gd name="connsiteY6" fmla="*/ 1536345 h 1865529"/>
                <a:gd name="connsiteX7" fmla="*/ 3803904 w 3803904"/>
                <a:gd name="connsiteY7" fmla="*/ 1804569 h 1865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03904" h="1865529">
                  <a:moveTo>
                    <a:pt x="0" y="1865529"/>
                  </a:moveTo>
                  <a:cubicBezTo>
                    <a:pt x="278384" y="1770025"/>
                    <a:pt x="556768" y="1674521"/>
                    <a:pt x="682752" y="1524153"/>
                  </a:cubicBezTo>
                  <a:cubicBezTo>
                    <a:pt x="808736" y="1373785"/>
                    <a:pt x="705104" y="1217321"/>
                    <a:pt x="755904" y="963321"/>
                  </a:cubicBezTo>
                  <a:cubicBezTo>
                    <a:pt x="806704" y="709321"/>
                    <a:pt x="619760" y="12345"/>
                    <a:pt x="987552" y="153"/>
                  </a:cubicBezTo>
                  <a:cubicBezTo>
                    <a:pt x="1355344" y="-12039"/>
                    <a:pt x="2586736" y="705257"/>
                    <a:pt x="2962656" y="890169"/>
                  </a:cubicBezTo>
                  <a:cubicBezTo>
                    <a:pt x="3338576" y="1075081"/>
                    <a:pt x="3200400" y="1001929"/>
                    <a:pt x="3243072" y="1109625"/>
                  </a:cubicBezTo>
                  <a:cubicBezTo>
                    <a:pt x="3285744" y="1217321"/>
                    <a:pt x="3125216" y="1420521"/>
                    <a:pt x="3218688" y="1536345"/>
                  </a:cubicBezTo>
                  <a:cubicBezTo>
                    <a:pt x="3312160" y="1652169"/>
                    <a:pt x="3558032" y="1728369"/>
                    <a:pt x="3803904" y="1804569"/>
                  </a:cubicBezTo>
                </a:path>
              </a:pathLst>
            </a:custGeom>
            <a:noFill/>
            <a:ln w="762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Freeform 110">
              <a:extLst>
                <a:ext uri="{FF2B5EF4-FFF2-40B4-BE49-F238E27FC236}">
                  <a16:creationId xmlns:a16="http://schemas.microsoft.com/office/drawing/2014/main" id="{D77FDDA6-A0EE-B84A-8BC2-3A877E7DE9A0}"/>
                </a:ext>
              </a:extLst>
            </p:cNvPr>
            <p:cNvSpPr/>
            <p:nvPr/>
          </p:nvSpPr>
          <p:spPr>
            <a:xfrm>
              <a:off x="1413025" y="2580128"/>
              <a:ext cx="3390623" cy="1845867"/>
            </a:xfrm>
            <a:custGeom>
              <a:avLst/>
              <a:gdLst>
                <a:gd name="connsiteX0" fmla="*/ 0 w 3803904"/>
                <a:gd name="connsiteY0" fmla="*/ 1865529 h 1865529"/>
                <a:gd name="connsiteX1" fmla="*/ 682752 w 3803904"/>
                <a:gd name="connsiteY1" fmla="*/ 1524153 h 1865529"/>
                <a:gd name="connsiteX2" fmla="*/ 755904 w 3803904"/>
                <a:gd name="connsiteY2" fmla="*/ 963321 h 1865529"/>
                <a:gd name="connsiteX3" fmla="*/ 987552 w 3803904"/>
                <a:gd name="connsiteY3" fmla="*/ 153 h 1865529"/>
                <a:gd name="connsiteX4" fmla="*/ 2962656 w 3803904"/>
                <a:gd name="connsiteY4" fmla="*/ 890169 h 1865529"/>
                <a:gd name="connsiteX5" fmla="*/ 3243072 w 3803904"/>
                <a:gd name="connsiteY5" fmla="*/ 1109625 h 1865529"/>
                <a:gd name="connsiteX6" fmla="*/ 3218688 w 3803904"/>
                <a:gd name="connsiteY6" fmla="*/ 1536345 h 1865529"/>
                <a:gd name="connsiteX7" fmla="*/ 3803904 w 3803904"/>
                <a:gd name="connsiteY7" fmla="*/ 1804569 h 1865529"/>
                <a:gd name="connsiteX0" fmla="*/ 0 w 3803904"/>
                <a:gd name="connsiteY0" fmla="*/ 1817520 h 1817520"/>
                <a:gd name="connsiteX1" fmla="*/ 682752 w 3803904"/>
                <a:gd name="connsiteY1" fmla="*/ 1476144 h 1817520"/>
                <a:gd name="connsiteX2" fmla="*/ 755904 w 3803904"/>
                <a:gd name="connsiteY2" fmla="*/ 915312 h 1817520"/>
                <a:gd name="connsiteX3" fmla="*/ 1767202 w 3803904"/>
                <a:gd name="connsiteY3" fmla="*/ 163 h 1817520"/>
                <a:gd name="connsiteX4" fmla="*/ 2962656 w 3803904"/>
                <a:gd name="connsiteY4" fmla="*/ 842160 h 1817520"/>
                <a:gd name="connsiteX5" fmla="*/ 3243072 w 3803904"/>
                <a:gd name="connsiteY5" fmla="*/ 1061616 h 1817520"/>
                <a:gd name="connsiteX6" fmla="*/ 3218688 w 3803904"/>
                <a:gd name="connsiteY6" fmla="*/ 1488336 h 1817520"/>
                <a:gd name="connsiteX7" fmla="*/ 3803904 w 3803904"/>
                <a:gd name="connsiteY7" fmla="*/ 1756560 h 1817520"/>
                <a:gd name="connsiteX0" fmla="*/ 0 w 3653445"/>
                <a:gd name="connsiteY0" fmla="*/ 1817520 h 1817520"/>
                <a:gd name="connsiteX1" fmla="*/ 682752 w 3653445"/>
                <a:gd name="connsiteY1" fmla="*/ 1476144 h 1817520"/>
                <a:gd name="connsiteX2" fmla="*/ 755904 w 3653445"/>
                <a:gd name="connsiteY2" fmla="*/ 915312 h 1817520"/>
                <a:gd name="connsiteX3" fmla="*/ 1767202 w 3653445"/>
                <a:gd name="connsiteY3" fmla="*/ 163 h 1817520"/>
                <a:gd name="connsiteX4" fmla="*/ 2962656 w 3653445"/>
                <a:gd name="connsiteY4" fmla="*/ 842160 h 1817520"/>
                <a:gd name="connsiteX5" fmla="*/ 3243072 w 3653445"/>
                <a:gd name="connsiteY5" fmla="*/ 1061616 h 1817520"/>
                <a:gd name="connsiteX6" fmla="*/ 3218688 w 3653445"/>
                <a:gd name="connsiteY6" fmla="*/ 1488336 h 1817520"/>
                <a:gd name="connsiteX7" fmla="*/ 3653445 w 3653445"/>
                <a:gd name="connsiteY7" fmla="*/ 1732550 h 1817520"/>
                <a:gd name="connsiteX0" fmla="*/ 0 w 3803904"/>
                <a:gd name="connsiteY0" fmla="*/ 1817520 h 1817520"/>
                <a:gd name="connsiteX1" fmla="*/ 682752 w 3803904"/>
                <a:gd name="connsiteY1" fmla="*/ 1476144 h 1817520"/>
                <a:gd name="connsiteX2" fmla="*/ 755904 w 3803904"/>
                <a:gd name="connsiteY2" fmla="*/ 915312 h 1817520"/>
                <a:gd name="connsiteX3" fmla="*/ 1767202 w 3803904"/>
                <a:gd name="connsiteY3" fmla="*/ 163 h 1817520"/>
                <a:gd name="connsiteX4" fmla="*/ 2962656 w 3803904"/>
                <a:gd name="connsiteY4" fmla="*/ 842160 h 1817520"/>
                <a:gd name="connsiteX5" fmla="*/ 3243072 w 3803904"/>
                <a:gd name="connsiteY5" fmla="*/ 1061616 h 1817520"/>
                <a:gd name="connsiteX6" fmla="*/ 3218688 w 3803904"/>
                <a:gd name="connsiteY6" fmla="*/ 1488336 h 1817520"/>
                <a:gd name="connsiteX7" fmla="*/ 3803904 w 3803904"/>
                <a:gd name="connsiteY7" fmla="*/ 1804579 h 18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03904" h="1817520">
                  <a:moveTo>
                    <a:pt x="0" y="1817520"/>
                  </a:moveTo>
                  <a:cubicBezTo>
                    <a:pt x="278384" y="1722016"/>
                    <a:pt x="556768" y="1626512"/>
                    <a:pt x="682752" y="1476144"/>
                  </a:cubicBezTo>
                  <a:cubicBezTo>
                    <a:pt x="808736" y="1325776"/>
                    <a:pt x="575162" y="1161309"/>
                    <a:pt x="755904" y="915312"/>
                  </a:cubicBezTo>
                  <a:cubicBezTo>
                    <a:pt x="936646" y="669315"/>
                    <a:pt x="1399410" y="12355"/>
                    <a:pt x="1767202" y="163"/>
                  </a:cubicBezTo>
                  <a:cubicBezTo>
                    <a:pt x="2134994" y="-12029"/>
                    <a:pt x="2716678" y="665251"/>
                    <a:pt x="2962656" y="842160"/>
                  </a:cubicBezTo>
                  <a:cubicBezTo>
                    <a:pt x="3208634" y="1019069"/>
                    <a:pt x="3200400" y="953920"/>
                    <a:pt x="3243072" y="1061616"/>
                  </a:cubicBezTo>
                  <a:cubicBezTo>
                    <a:pt x="3285744" y="1169312"/>
                    <a:pt x="3125216" y="1372512"/>
                    <a:pt x="3218688" y="1488336"/>
                  </a:cubicBezTo>
                  <a:cubicBezTo>
                    <a:pt x="3312160" y="1604160"/>
                    <a:pt x="3558032" y="1728379"/>
                    <a:pt x="3803904" y="1804579"/>
                  </a:cubicBezTo>
                </a:path>
              </a:pathLst>
            </a:custGeom>
            <a:noFill/>
            <a:ln w="762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2" name="Freeform 111">
              <a:extLst>
                <a:ext uri="{FF2B5EF4-FFF2-40B4-BE49-F238E27FC236}">
                  <a16:creationId xmlns:a16="http://schemas.microsoft.com/office/drawing/2014/main" id="{D950AFB7-AFD0-8E48-A7F5-43E763C6000E}"/>
                </a:ext>
              </a:extLst>
            </p:cNvPr>
            <p:cNvSpPr/>
            <p:nvPr/>
          </p:nvSpPr>
          <p:spPr>
            <a:xfrm>
              <a:off x="1419121" y="2634987"/>
              <a:ext cx="3671039" cy="1893690"/>
            </a:xfrm>
            <a:custGeom>
              <a:avLst/>
              <a:gdLst>
                <a:gd name="connsiteX0" fmla="*/ 0 w 3803904"/>
                <a:gd name="connsiteY0" fmla="*/ 1865529 h 1865529"/>
                <a:gd name="connsiteX1" fmla="*/ 682752 w 3803904"/>
                <a:gd name="connsiteY1" fmla="*/ 1524153 h 1865529"/>
                <a:gd name="connsiteX2" fmla="*/ 755904 w 3803904"/>
                <a:gd name="connsiteY2" fmla="*/ 963321 h 1865529"/>
                <a:gd name="connsiteX3" fmla="*/ 987552 w 3803904"/>
                <a:gd name="connsiteY3" fmla="*/ 153 h 1865529"/>
                <a:gd name="connsiteX4" fmla="*/ 2962656 w 3803904"/>
                <a:gd name="connsiteY4" fmla="*/ 890169 h 1865529"/>
                <a:gd name="connsiteX5" fmla="*/ 3243072 w 3803904"/>
                <a:gd name="connsiteY5" fmla="*/ 1109625 h 1865529"/>
                <a:gd name="connsiteX6" fmla="*/ 3218688 w 3803904"/>
                <a:gd name="connsiteY6" fmla="*/ 1536345 h 1865529"/>
                <a:gd name="connsiteX7" fmla="*/ 3803904 w 3803904"/>
                <a:gd name="connsiteY7" fmla="*/ 1804569 h 1865529"/>
                <a:gd name="connsiteX0" fmla="*/ 0 w 3803904"/>
                <a:gd name="connsiteY0" fmla="*/ 1817520 h 1817520"/>
                <a:gd name="connsiteX1" fmla="*/ 682752 w 3803904"/>
                <a:gd name="connsiteY1" fmla="*/ 1476144 h 1817520"/>
                <a:gd name="connsiteX2" fmla="*/ 755904 w 3803904"/>
                <a:gd name="connsiteY2" fmla="*/ 915312 h 1817520"/>
                <a:gd name="connsiteX3" fmla="*/ 1767202 w 3803904"/>
                <a:gd name="connsiteY3" fmla="*/ 163 h 1817520"/>
                <a:gd name="connsiteX4" fmla="*/ 2962656 w 3803904"/>
                <a:gd name="connsiteY4" fmla="*/ 842160 h 1817520"/>
                <a:gd name="connsiteX5" fmla="*/ 3243072 w 3803904"/>
                <a:gd name="connsiteY5" fmla="*/ 1061616 h 1817520"/>
                <a:gd name="connsiteX6" fmla="*/ 3218688 w 3803904"/>
                <a:gd name="connsiteY6" fmla="*/ 1488336 h 1817520"/>
                <a:gd name="connsiteX7" fmla="*/ 3803904 w 3803904"/>
                <a:gd name="connsiteY7" fmla="*/ 1756560 h 1817520"/>
                <a:gd name="connsiteX0" fmla="*/ 0 w 3653445"/>
                <a:gd name="connsiteY0" fmla="*/ 1817520 h 1817520"/>
                <a:gd name="connsiteX1" fmla="*/ 682752 w 3653445"/>
                <a:gd name="connsiteY1" fmla="*/ 1476144 h 1817520"/>
                <a:gd name="connsiteX2" fmla="*/ 755904 w 3653445"/>
                <a:gd name="connsiteY2" fmla="*/ 915312 h 1817520"/>
                <a:gd name="connsiteX3" fmla="*/ 1767202 w 3653445"/>
                <a:gd name="connsiteY3" fmla="*/ 163 h 1817520"/>
                <a:gd name="connsiteX4" fmla="*/ 2962656 w 3653445"/>
                <a:gd name="connsiteY4" fmla="*/ 842160 h 1817520"/>
                <a:gd name="connsiteX5" fmla="*/ 3243072 w 3653445"/>
                <a:gd name="connsiteY5" fmla="*/ 1061616 h 1817520"/>
                <a:gd name="connsiteX6" fmla="*/ 3218688 w 3653445"/>
                <a:gd name="connsiteY6" fmla="*/ 1488336 h 1817520"/>
                <a:gd name="connsiteX7" fmla="*/ 3653445 w 3653445"/>
                <a:gd name="connsiteY7" fmla="*/ 1732550 h 1817520"/>
                <a:gd name="connsiteX0" fmla="*/ 0 w 3803904"/>
                <a:gd name="connsiteY0" fmla="*/ 1817520 h 1817520"/>
                <a:gd name="connsiteX1" fmla="*/ 682752 w 3803904"/>
                <a:gd name="connsiteY1" fmla="*/ 1476144 h 1817520"/>
                <a:gd name="connsiteX2" fmla="*/ 755904 w 3803904"/>
                <a:gd name="connsiteY2" fmla="*/ 915312 h 1817520"/>
                <a:gd name="connsiteX3" fmla="*/ 1767202 w 3803904"/>
                <a:gd name="connsiteY3" fmla="*/ 163 h 1817520"/>
                <a:gd name="connsiteX4" fmla="*/ 2962656 w 3803904"/>
                <a:gd name="connsiteY4" fmla="*/ 842160 h 1817520"/>
                <a:gd name="connsiteX5" fmla="*/ 3243072 w 3803904"/>
                <a:gd name="connsiteY5" fmla="*/ 1061616 h 1817520"/>
                <a:gd name="connsiteX6" fmla="*/ 3218688 w 3803904"/>
                <a:gd name="connsiteY6" fmla="*/ 1488336 h 1817520"/>
                <a:gd name="connsiteX7" fmla="*/ 3803904 w 3803904"/>
                <a:gd name="connsiteY7" fmla="*/ 1804579 h 1817520"/>
                <a:gd name="connsiteX0" fmla="*/ 0 w 3803904"/>
                <a:gd name="connsiteY0" fmla="*/ 1781512 h 1781512"/>
                <a:gd name="connsiteX1" fmla="*/ 682752 w 3803904"/>
                <a:gd name="connsiteY1" fmla="*/ 1440136 h 1781512"/>
                <a:gd name="connsiteX2" fmla="*/ 755904 w 3803904"/>
                <a:gd name="connsiteY2" fmla="*/ 879304 h 1781512"/>
                <a:gd name="connsiteX3" fmla="*/ 2628921 w 3803904"/>
                <a:gd name="connsiteY3" fmla="*/ 170 h 1781512"/>
                <a:gd name="connsiteX4" fmla="*/ 2962656 w 3803904"/>
                <a:gd name="connsiteY4" fmla="*/ 806152 h 1781512"/>
                <a:gd name="connsiteX5" fmla="*/ 3243072 w 3803904"/>
                <a:gd name="connsiteY5" fmla="*/ 1025608 h 1781512"/>
                <a:gd name="connsiteX6" fmla="*/ 3218688 w 3803904"/>
                <a:gd name="connsiteY6" fmla="*/ 1452328 h 1781512"/>
                <a:gd name="connsiteX7" fmla="*/ 3803904 w 3803904"/>
                <a:gd name="connsiteY7" fmla="*/ 1768571 h 1781512"/>
                <a:gd name="connsiteX0" fmla="*/ 0 w 4118500"/>
                <a:gd name="connsiteY0" fmla="*/ 1781512 h 1864609"/>
                <a:gd name="connsiteX1" fmla="*/ 682752 w 4118500"/>
                <a:gd name="connsiteY1" fmla="*/ 1440136 h 1864609"/>
                <a:gd name="connsiteX2" fmla="*/ 755904 w 4118500"/>
                <a:gd name="connsiteY2" fmla="*/ 879304 h 1864609"/>
                <a:gd name="connsiteX3" fmla="*/ 2628921 w 4118500"/>
                <a:gd name="connsiteY3" fmla="*/ 170 h 1864609"/>
                <a:gd name="connsiteX4" fmla="*/ 2962656 w 4118500"/>
                <a:gd name="connsiteY4" fmla="*/ 806152 h 1864609"/>
                <a:gd name="connsiteX5" fmla="*/ 3243072 w 4118500"/>
                <a:gd name="connsiteY5" fmla="*/ 1025608 h 1864609"/>
                <a:gd name="connsiteX6" fmla="*/ 3218688 w 4118500"/>
                <a:gd name="connsiteY6" fmla="*/ 1452328 h 1864609"/>
                <a:gd name="connsiteX7" fmla="*/ 4118500 w 4118500"/>
                <a:gd name="connsiteY7" fmla="*/ 1864609 h 1864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18500" h="1864609">
                  <a:moveTo>
                    <a:pt x="0" y="1781512"/>
                  </a:moveTo>
                  <a:cubicBezTo>
                    <a:pt x="278384" y="1686008"/>
                    <a:pt x="556768" y="1590504"/>
                    <a:pt x="682752" y="1440136"/>
                  </a:cubicBezTo>
                  <a:cubicBezTo>
                    <a:pt x="808736" y="1289768"/>
                    <a:pt x="431543" y="1119298"/>
                    <a:pt x="755904" y="879304"/>
                  </a:cubicBezTo>
                  <a:cubicBezTo>
                    <a:pt x="1080266" y="639310"/>
                    <a:pt x="2261129" y="12362"/>
                    <a:pt x="2628921" y="170"/>
                  </a:cubicBezTo>
                  <a:cubicBezTo>
                    <a:pt x="2996713" y="-12022"/>
                    <a:pt x="2860298" y="635246"/>
                    <a:pt x="2962656" y="806152"/>
                  </a:cubicBezTo>
                  <a:cubicBezTo>
                    <a:pt x="3065015" y="977058"/>
                    <a:pt x="3200400" y="917912"/>
                    <a:pt x="3243072" y="1025608"/>
                  </a:cubicBezTo>
                  <a:cubicBezTo>
                    <a:pt x="3285744" y="1133304"/>
                    <a:pt x="3125216" y="1336504"/>
                    <a:pt x="3218688" y="1452328"/>
                  </a:cubicBezTo>
                  <a:cubicBezTo>
                    <a:pt x="3312160" y="1568152"/>
                    <a:pt x="3872628" y="1788409"/>
                    <a:pt x="4118500" y="1864609"/>
                  </a:cubicBezTo>
                </a:path>
              </a:pathLst>
            </a:custGeom>
            <a:noFill/>
            <a:ln w="762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8" name="Group 107">
            <a:extLst>
              <a:ext uri="{FF2B5EF4-FFF2-40B4-BE49-F238E27FC236}">
                <a16:creationId xmlns:a16="http://schemas.microsoft.com/office/drawing/2014/main" id="{E23A308E-2E8B-744A-B9DB-501EF6C7A111}"/>
              </a:ext>
            </a:extLst>
          </p:cNvPr>
          <p:cNvGrpSpPr/>
          <p:nvPr/>
        </p:nvGrpSpPr>
        <p:grpSpPr>
          <a:xfrm>
            <a:off x="1738243" y="2575873"/>
            <a:ext cx="2519763" cy="1960352"/>
            <a:chOff x="3203500" y="4426809"/>
            <a:chExt cx="2519763" cy="1960352"/>
          </a:xfrm>
        </p:grpSpPr>
        <p:sp>
          <p:nvSpPr>
            <p:cNvPr id="114" name="Freeform 113">
              <a:extLst>
                <a:ext uri="{FF2B5EF4-FFF2-40B4-BE49-F238E27FC236}">
                  <a16:creationId xmlns:a16="http://schemas.microsoft.com/office/drawing/2014/main" id="{56EED960-A152-CF4A-887A-5651C2C30EAC}"/>
                </a:ext>
              </a:extLst>
            </p:cNvPr>
            <p:cNvSpPr/>
            <p:nvPr/>
          </p:nvSpPr>
          <p:spPr>
            <a:xfrm>
              <a:off x="3311228" y="4432905"/>
              <a:ext cx="2412035" cy="1929872"/>
            </a:xfrm>
            <a:custGeom>
              <a:avLst/>
              <a:gdLst>
                <a:gd name="connsiteX0" fmla="*/ 34319 w 2412035"/>
                <a:gd name="connsiteY0" fmla="*/ 1893296 h 1929872"/>
                <a:gd name="connsiteX1" fmla="*/ 22127 w 2412035"/>
                <a:gd name="connsiteY1" fmla="*/ 661904 h 1929872"/>
                <a:gd name="connsiteX2" fmla="*/ 290351 w 2412035"/>
                <a:gd name="connsiteY2" fmla="*/ 3536 h 1929872"/>
                <a:gd name="connsiteX3" fmla="*/ 2131343 w 2412035"/>
                <a:gd name="connsiteY3" fmla="*/ 930128 h 1929872"/>
                <a:gd name="connsiteX4" fmla="*/ 2362991 w 2412035"/>
                <a:gd name="connsiteY4" fmla="*/ 1308080 h 1929872"/>
                <a:gd name="connsiteX5" fmla="*/ 1704623 w 2412035"/>
                <a:gd name="connsiteY5" fmla="*/ 1929872 h 192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12035" h="1929872">
                  <a:moveTo>
                    <a:pt x="34319" y="1893296"/>
                  </a:moveTo>
                  <a:cubicBezTo>
                    <a:pt x="6887" y="1435080"/>
                    <a:pt x="-20545" y="976864"/>
                    <a:pt x="22127" y="661904"/>
                  </a:cubicBezTo>
                  <a:cubicBezTo>
                    <a:pt x="64799" y="346944"/>
                    <a:pt x="-61185" y="-41168"/>
                    <a:pt x="290351" y="3536"/>
                  </a:cubicBezTo>
                  <a:cubicBezTo>
                    <a:pt x="641887" y="48240"/>
                    <a:pt x="1785903" y="712704"/>
                    <a:pt x="2131343" y="930128"/>
                  </a:cubicBezTo>
                  <a:cubicBezTo>
                    <a:pt x="2476783" y="1147552"/>
                    <a:pt x="2434111" y="1141456"/>
                    <a:pt x="2362991" y="1308080"/>
                  </a:cubicBezTo>
                  <a:cubicBezTo>
                    <a:pt x="2291871" y="1474704"/>
                    <a:pt x="1998247" y="1702288"/>
                    <a:pt x="1704623" y="1929872"/>
                  </a:cubicBezTo>
                </a:path>
              </a:pathLst>
            </a:custGeom>
            <a:noFill/>
            <a:ln w="762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5" name="Freeform 114">
              <a:extLst>
                <a:ext uri="{FF2B5EF4-FFF2-40B4-BE49-F238E27FC236}">
                  <a16:creationId xmlns:a16="http://schemas.microsoft.com/office/drawing/2014/main" id="{04261D08-D167-CE44-BDBA-170D61B09141}"/>
                </a:ext>
              </a:extLst>
            </p:cNvPr>
            <p:cNvSpPr/>
            <p:nvPr/>
          </p:nvSpPr>
          <p:spPr>
            <a:xfrm>
              <a:off x="3251570" y="4426809"/>
              <a:ext cx="2450954" cy="1929872"/>
            </a:xfrm>
            <a:custGeom>
              <a:avLst/>
              <a:gdLst>
                <a:gd name="connsiteX0" fmla="*/ 34319 w 2412035"/>
                <a:gd name="connsiteY0" fmla="*/ 1893296 h 1929872"/>
                <a:gd name="connsiteX1" fmla="*/ 22127 w 2412035"/>
                <a:gd name="connsiteY1" fmla="*/ 661904 h 1929872"/>
                <a:gd name="connsiteX2" fmla="*/ 290351 w 2412035"/>
                <a:gd name="connsiteY2" fmla="*/ 3536 h 1929872"/>
                <a:gd name="connsiteX3" fmla="*/ 2131343 w 2412035"/>
                <a:gd name="connsiteY3" fmla="*/ 930128 h 1929872"/>
                <a:gd name="connsiteX4" fmla="*/ 2362991 w 2412035"/>
                <a:gd name="connsiteY4" fmla="*/ 1308080 h 1929872"/>
                <a:gd name="connsiteX5" fmla="*/ 1704623 w 2412035"/>
                <a:gd name="connsiteY5" fmla="*/ 1929872 h 1929872"/>
                <a:gd name="connsiteX0" fmla="*/ 100073 w 2450954"/>
                <a:gd name="connsiteY0" fmla="*/ 1893296 h 1929872"/>
                <a:gd name="connsiteX1" fmla="*/ 87881 w 2450954"/>
                <a:gd name="connsiteY1" fmla="*/ 661904 h 1929872"/>
                <a:gd name="connsiteX2" fmla="*/ 1246121 w 2450954"/>
                <a:gd name="connsiteY2" fmla="*/ 3536 h 1929872"/>
                <a:gd name="connsiteX3" fmla="*/ 2197097 w 2450954"/>
                <a:gd name="connsiteY3" fmla="*/ 930128 h 1929872"/>
                <a:gd name="connsiteX4" fmla="*/ 2428745 w 2450954"/>
                <a:gd name="connsiteY4" fmla="*/ 1308080 h 1929872"/>
                <a:gd name="connsiteX5" fmla="*/ 1770377 w 2450954"/>
                <a:gd name="connsiteY5" fmla="*/ 1929872 h 192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50954" h="1929872">
                  <a:moveTo>
                    <a:pt x="100073" y="1893296"/>
                  </a:moveTo>
                  <a:cubicBezTo>
                    <a:pt x="72641" y="1435080"/>
                    <a:pt x="-103127" y="976864"/>
                    <a:pt x="87881" y="661904"/>
                  </a:cubicBezTo>
                  <a:cubicBezTo>
                    <a:pt x="278889" y="346944"/>
                    <a:pt x="894585" y="-41168"/>
                    <a:pt x="1246121" y="3536"/>
                  </a:cubicBezTo>
                  <a:cubicBezTo>
                    <a:pt x="1597657" y="48240"/>
                    <a:pt x="1999993" y="712704"/>
                    <a:pt x="2197097" y="930128"/>
                  </a:cubicBezTo>
                  <a:cubicBezTo>
                    <a:pt x="2394201" y="1147552"/>
                    <a:pt x="2499865" y="1141456"/>
                    <a:pt x="2428745" y="1308080"/>
                  </a:cubicBezTo>
                  <a:cubicBezTo>
                    <a:pt x="2357625" y="1474704"/>
                    <a:pt x="2064001" y="1702288"/>
                    <a:pt x="1770377" y="1929872"/>
                  </a:cubicBezTo>
                </a:path>
              </a:pathLst>
            </a:custGeom>
            <a:noFill/>
            <a:ln w="762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Freeform 115">
              <a:extLst>
                <a:ext uri="{FF2B5EF4-FFF2-40B4-BE49-F238E27FC236}">
                  <a16:creationId xmlns:a16="http://schemas.microsoft.com/office/drawing/2014/main" id="{00CDFCF8-EA37-8A42-B1C8-625BC5858AA8}"/>
                </a:ext>
              </a:extLst>
            </p:cNvPr>
            <p:cNvSpPr/>
            <p:nvPr/>
          </p:nvSpPr>
          <p:spPr>
            <a:xfrm>
              <a:off x="3203500" y="4457289"/>
              <a:ext cx="2496498" cy="1929872"/>
            </a:xfrm>
            <a:custGeom>
              <a:avLst/>
              <a:gdLst>
                <a:gd name="connsiteX0" fmla="*/ 34319 w 2412035"/>
                <a:gd name="connsiteY0" fmla="*/ 1893296 h 1929872"/>
                <a:gd name="connsiteX1" fmla="*/ 22127 w 2412035"/>
                <a:gd name="connsiteY1" fmla="*/ 661904 h 1929872"/>
                <a:gd name="connsiteX2" fmla="*/ 290351 w 2412035"/>
                <a:gd name="connsiteY2" fmla="*/ 3536 h 1929872"/>
                <a:gd name="connsiteX3" fmla="*/ 2131343 w 2412035"/>
                <a:gd name="connsiteY3" fmla="*/ 930128 h 1929872"/>
                <a:gd name="connsiteX4" fmla="*/ 2362991 w 2412035"/>
                <a:gd name="connsiteY4" fmla="*/ 1308080 h 1929872"/>
                <a:gd name="connsiteX5" fmla="*/ 1704623 w 2412035"/>
                <a:gd name="connsiteY5" fmla="*/ 1929872 h 1929872"/>
                <a:gd name="connsiteX0" fmla="*/ 100073 w 2450954"/>
                <a:gd name="connsiteY0" fmla="*/ 1893296 h 1929872"/>
                <a:gd name="connsiteX1" fmla="*/ 87881 w 2450954"/>
                <a:gd name="connsiteY1" fmla="*/ 661904 h 1929872"/>
                <a:gd name="connsiteX2" fmla="*/ 1246121 w 2450954"/>
                <a:gd name="connsiteY2" fmla="*/ 3536 h 1929872"/>
                <a:gd name="connsiteX3" fmla="*/ 2197097 w 2450954"/>
                <a:gd name="connsiteY3" fmla="*/ 930128 h 1929872"/>
                <a:gd name="connsiteX4" fmla="*/ 2428745 w 2450954"/>
                <a:gd name="connsiteY4" fmla="*/ 1308080 h 1929872"/>
                <a:gd name="connsiteX5" fmla="*/ 1770377 w 2450954"/>
                <a:gd name="connsiteY5" fmla="*/ 1929872 h 1929872"/>
                <a:gd name="connsiteX0" fmla="*/ 154239 w 2496498"/>
                <a:gd name="connsiteY0" fmla="*/ 1893296 h 1929872"/>
                <a:gd name="connsiteX1" fmla="*/ 142047 w 2496498"/>
                <a:gd name="connsiteY1" fmla="*/ 661904 h 1929872"/>
                <a:gd name="connsiteX2" fmla="*/ 2031807 w 2496498"/>
                <a:gd name="connsiteY2" fmla="*/ 3536 h 1929872"/>
                <a:gd name="connsiteX3" fmla="*/ 2251263 w 2496498"/>
                <a:gd name="connsiteY3" fmla="*/ 930128 h 1929872"/>
                <a:gd name="connsiteX4" fmla="*/ 2482911 w 2496498"/>
                <a:gd name="connsiteY4" fmla="*/ 1308080 h 1929872"/>
                <a:gd name="connsiteX5" fmla="*/ 1824543 w 2496498"/>
                <a:gd name="connsiteY5" fmla="*/ 1929872 h 192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6498" h="1929872">
                  <a:moveTo>
                    <a:pt x="154239" y="1893296"/>
                  </a:moveTo>
                  <a:cubicBezTo>
                    <a:pt x="126807" y="1435080"/>
                    <a:pt x="-170881" y="976864"/>
                    <a:pt x="142047" y="661904"/>
                  </a:cubicBezTo>
                  <a:cubicBezTo>
                    <a:pt x="454975" y="346944"/>
                    <a:pt x="1680271" y="-41168"/>
                    <a:pt x="2031807" y="3536"/>
                  </a:cubicBezTo>
                  <a:cubicBezTo>
                    <a:pt x="2383343" y="48240"/>
                    <a:pt x="2176079" y="712704"/>
                    <a:pt x="2251263" y="930128"/>
                  </a:cubicBezTo>
                  <a:cubicBezTo>
                    <a:pt x="2326447" y="1147552"/>
                    <a:pt x="2554031" y="1141456"/>
                    <a:pt x="2482911" y="1308080"/>
                  </a:cubicBezTo>
                  <a:cubicBezTo>
                    <a:pt x="2411791" y="1474704"/>
                    <a:pt x="2118167" y="1702288"/>
                    <a:pt x="1824543" y="1929872"/>
                  </a:cubicBezTo>
                </a:path>
              </a:pathLst>
            </a:custGeom>
            <a:noFill/>
            <a:ln w="762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68543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6">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6">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6">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104"/>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03"/>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10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57" grpId="0"/>
      <p:bldP spid="103" grpId="0" animBg="1"/>
      <p:bldP spid="103" grpId="1" animBg="1"/>
      <p:bldP spid="104" grpId="0" animBg="1"/>
      <p:bldP spid="104"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18C4191A-173C-A34F-9F52-B4F518FA39ED}"/>
              </a:ext>
            </a:extLst>
          </p:cNvPr>
          <p:cNvGrpSpPr/>
          <p:nvPr/>
        </p:nvGrpSpPr>
        <p:grpSpPr>
          <a:xfrm>
            <a:off x="1240865" y="419381"/>
            <a:ext cx="8354239" cy="6438619"/>
            <a:chOff x="5739713" y="1215294"/>
            <a:chExt cx="6421595" cy="4949129"/>
          </a:xfrm>
        </p:grpSpPr>
        <p:pic>
          <p:nvPicPr>
            <p:cNvPr id="4" name="Content Placeholder 4">
              <a:extLst>
                <a:ext uri="{FF2B5EF4-FFF2-40B4-BE49-F238E27FC236}">
                  <a16:creationId xmlns:a16="http://schemas.microsoft.com/office/drawing/2014/main" id="{FEC200FA-538A-E94C-B9AA-0990204C44CD}"/>
                </a:ext>
              </a:extLst>
            </p:cNvPr>
            <p:cNvPicPr>
              <a:picLocks noChangeAspect="1"/>
            </p:cNvPicPr>
            <p:nvPr/>
          </p:nvPicPr>
          <p:blipFill>
            <a:blip r:embed="rId2"/>
            <a:srcRect/>
            <a:stretch/>
          </p:blipFill>
          <p:spPr>
            <a:xfrm>
              <a:off x="5739713" y="1215294"/>
              <a:ext cx="6421595" cy="4949129"/>
            </a:xfrm>
            <a:prstGeom prst="rect">
              <a:avLst/>
            </a:prstGeom>
          </p:spPr>
        </p:pic>
        <p:sp>
          <p:nvSpPr>
            <p:cNvPr id="5" name="TextBox 4">
              <a:extLst>
                <a:ext uri="{FF2B5EF4-FFF2-40B4-BE49-F238E27FC236}">
                  <a16:creationId xmlns:a16="http://schemas.microsoft.com/office/drawing/2014/main" id="{D5C3A922-19BA-6340-ACF1-75C7B4AD82AA}"/>
                </a:ext>
              </a:extLst>
            </p:cNvPr>
            <p:cNvSpPr txBox="1"/>
            <p:nvPr/>
          </p:nvSpPr>
          <p:spPr>
            <a:xfrm>
              <a:off x="8303741" y="5140410"/>
              <a:ext cx="593432" cy="384721"/>
            </a:xfrm>
            <a:prstGeom prst="rect">
              <a:avLst/>
            </a:prstGeom>
            <a:noFill/>
          </p:spPr>
          <p:txBody>
            <a:bodyPr wrap="none" rtlCol="0">
              <a:spAutoFit/>
            </a:bodyPr>
            <a:lstStyle/>
            <a:p>
              <a:r>
                <a:rPr lang="en-GB" sz="1900" dirty="0">
                  <a:solidFill>
                    <a:schemeClr val="tx1">
                      <a:lumMod val="65000"/>
                      <a:lumOff val="35000"/>
                    </a:schemeClr>
                  </a:solidFill>
                  <a:latin typeface="Arial" panose="020B0604020202020204" pitchFamily="34" charset="0"/>
                  <a:cs typeface="Arial" panose="020B0604020202020204" pitchFamily="34" charset="0"/>
                </a:rPr>
                <a:t>128</a:t>
              </a:r>
            </a:p>
          </p:txBody>
        </p:sp>
        <p:sp>
          <p:nvSpPr>
            <p:cNvPr id="6" name="TextBox 5">
              <a:extLst>
                <a:ext uri="{FF2B5EF4-FFF2-40B4-BE49-F238E27FC236}">
                  <a16:creationId xmlns:a16="http://schemas.microsoft.com/office/drawing/2014/main" id="{15C96270-8550-D84A-8BB4-444705436EB0}"/>
                </a:ext>
              </a:extLst>
            </p:cNvPr>
            <p:cNvSpPr txBox="1"/>
            <p:nvPr/>
          </p:nvSpPr>
          <p:spPr>
            <a:xfrm>
              <a:off x="8777419" y="5144526"/>
              <a:ext cx="593432" cy="384721"/>
            </a:xfrm>
            <a:prstGeom prst="rect">
              <a:avLst/>
            </a:prstGeom>
            <a:noFill/>
          </p:spPr>
          <p:txBody>
            <a:bodyPr wrap="none" rtlCol="0">
              <a:spAutoFit/>
            </a:bodyPr>
            <a:lstStyle/>
            <a:p>
              <a:r>
                <a:rPr lang="en-GB" sz="1900" dirty="0">
                  <a:solidFill>
                    <a:schemeClr val="tx1">
                      <a:lumMod val="65000"/>
                      <a:lumOff val="35000"/>
                    </a:schemeClr>
                  </a:solidFill>
                  <a:latin typeface="Arial" panose="020B0604020202020204" pitchFamily="34" charset="0"/>
                  <a:cs typeface="Arial" panose="020B0604020202020204" pitchFamily="34" charset="0"/>
                </a:rPr>
                <a:t>512</a:t>
              </a:r>
            </a:p>
          </p:txBody>
        </p:sp>
        <p:sp>
          <p:nvSpPr>
            <p:cNvPr id="10" name="TextBox 9">
              <a:extLst>
                <a:ext uri="{FF2B5EF4-FFF2-40B4-BE49-F238E27FC236}">
                  <a16:creationId xmlns:a16="http://schemas.microsoft.com/office/drawing/2014/main" id="{4C3E52C0-B5E1-4549-8D21-1F0CAF957980}"/>
                </a:ext>
              </a:extLst>
            </p:cNvPr>
            <p:cNvSpPr txBox="1"/>
            <p:nvPr/>
          </p:nvSpPr>
          <p:spPr>
            <a:xfrm>
              <a:off x="10917193" y="5148651"/>
              <a:ext cx="593432" cy="384721"/>
            </a:xfrm>
            <a:prstGeom prst="rect">
              <a:avLst/>
            </a:prstGeom>
            <a:noFill/>
          </p:spPr>
          <p:txBody>
            <a:bodyPr wrap="square" rtlCol="0">
              <a:spAutoFit/>
            </a:bodyPr>
            <a:lstStyle/>
            <a:p>
              <a:r>
                <a:rPr lang="en-GB" sz="1900" dirty="0">
                  <a:solidFill>
                    <a:schemeClr val="tx1">
                      <a:lumMod val="65000"/>
                      <a:lumOff val="35000"/>
                    </a:schemeClr>
                  </a:solidFill>
                  <a:latin typeface="Arial" panose="020B0604020202020204" pitchFamily="34" charset="0"/>
                  <a:cs typeface="Arial" panose="020B0604020202020204" pitchFamily="34" charset="0"/>
                </a:rPr>
                <a:t>128</a:t>
              </a:r>
            </a:p>
          </p:txBody>
        </p:sp>
        <p:sp>
          <p:nvSpPr>
            <p:cNvPr id="11" name="TextBox 10">
              <a:extLst>
                <a:ext uri="{FF2B5EF4-FFF2-40B4-BE49-F238E27FC236}">
                  <a16:creationId xmlns:a16="http://schemas.microsoft.com/office/drawing/2014/main" id="{F8C41310-FE93-8B41-B58D-CCCCA2357CE7}"/>
                </a:ext>
              </a:extLst>
            </p:cNvPr>
            <p:cNvSpPr txBox="1"/>
            <p:nvPr/>
          </p:nvSpPr>
          <p:spPr>
            <a:xfrm>
              <a:off x="11390871" y="5152767"/>
              <a:ext cx="593432" cy="384721"/>
            </a:xfrm>
            <a:prstGeom prst="rect">
              <a:avLst/>
            </a:prstGeom>
            <a:noFill/>
          </p:spPr>
          <p:txBody>
            <a:bodyPr wrap="square" rtlCol="0">
              <a:spAutoFit/>
            </a:bodyPr>
            <a:lstStyle/>
            <a:p>
              <a:r>
                <a:rPr lang="en-GB" sz="1900" dirty="0">
                  <a:solidFill>
                    <a:schemeClr val="tx1">
                      <a:lumMod val="65000"/>
                      <a:lumOff val="35000"/>
                    </a:schemeClr>
                  </a:solidFill>
                  <a:latin typeface="Arial" panose="020B0604020202020204" pitchFamily="34" charset="0"/>
                  <a:cs typeface="Arial" panose="020B0604020202020204" pitchFamily="34" charset="0"/>
                </a:rPr>
                <a:t>512</a:t>
              </a:r>
            </a:p>
          </p:txBody>
        </p:sp>
        <p:cxnSp>
          <p:nvCxnSpPr>
            <p:cNvPr id="13" name="Straight Connector 12">
              <a:extLst>
                <a:ext uri="{FF2B5EF4-FFF2-40B4-BE49-F238E27FC236}">
                  <a16:creationId xmlns:a16="http://schemas.microsoft.com/office/drawing/2014/main" id="{C980A5C1-0A18-5649-8CF4-F7E528C9283D}"/>
                </a:ext>
              </a:extLst>
            </p:cNvPr>
            <p:cNvCxnSpPr>
              <a:cxnSpLocks/>
            </p:cNvCxnSpPr>
            <p:nvPr/>
          </p:nvCxnSpPr>
          <p:spPr>
            <a:xfrm flipV="1">
              <a:off x="9061776" y="5140410"/>
              <a:ext cx="12359" cy="56433"/>
            </a:xfrm>
            <a:prstGeom prst="line">
              <a:avLst/>
            </a:prstGeom>
          </p:spPr>
          <p:style>
            <a:lnRef idx="3">
              <a:schemeClr val="dk1"/>
            </a:lnRef>
            <a:fillRef idx="0">
              <a:schemeClr val="dk1"/>
            </a:fillRef>
            <a:effectRef idx="2">
              <a:schemeClr val="dk1"/>
            </a:effectRef>
            <a:fontRef idx="minor">
              <a:schemeClr val="tx1"/>
            </a:fontRef>
          </p:style>
        </p:cxnSp>
        <p:cxnSp>
          <p:nvCxnSpPr>
            <p:cNvPr id="16" name="Straight Connector 15">
              <a:extLst>
                <a:ext uri="{FF2B5EF4-FFF2-40B4-BE49-F238E27FC236}">
                  <a16:creationId xmlns:a16="http://schemas.microsoft.com/office/drawing/2014/main" id="{2A4ABCDA-5251-4244-A87E-2F8D3466EF8B}"/>
                </a:ext>
              </a:extLst>
            </p:cNvPr>
            <p:cNvCxnSpPr>
              <a:cxnSpLocks/>
            </p:cNvCxnSpPr>
            <p:nvPr/>
          </p:nvCxnSpPr>
          <p:spPr>
            <a:xfrm flipV="1">
              <a:off x="8621050" y="5132170"/>
              <a:ext cx="12359" cy="56433"/>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a:extLst>
                <a:ext uri="{FF2B5EF4-FFF2-40B4-BE49-F238E27FC236}">
                  <a16:creationId xmlns:a16="http://schemas.microsoft.com/office/drawing/2014/main" id="{EDDDCDC4-E71A-3942-94A4-CFBAB9E52C26}"/>
                </a:ext>
              </a:extLst>
            </p:cNvPr>
            <p:cNvCxnSpPr>
              <a:cxnSpLocks/>
            </p:cNvCxnSpPr>
            <p:nvPr/>
          </p:nvCxnSpPr>
          <p:spPr>
            <a:xfrm flipV="1">
              <a:off x="11661125" y="5119813"/>
              <a:ext cx="12359" cy="56433"/>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A33E6A33-C40C-3E48-8D2E-D26C02E89E47}"/>
                </a:ext>
              </a:extLst>
            </p:cNvPr>
            <p:cNvCxnSpPr>
              <a:cxnSpLocks/>
            </p:cNvCxnSpPr>
            <p:nvPr/>
          </p:nvCxnSpPr>
          <p:spPr>
            <a:xfrm flipV="1">
              <a:off x="11220399" y="5111573"/>
              <a:ext cx="12359" cy="56433"/>
            </a:xfrm>
            <a:prstGeom prst="line">
              <a:avLst/>
            </a:prstGeom>
          </p:spPr>
          <p:style>
            <a:lnRef idx="3">
              <a:schemeClr val="dk1"/>
            </a:lnRef>
            <a:fillRef idx="0">
              <a:schemeClr val="dk1"/>
            </a:fillRef>
            <a:effectRef idx="2">
              <a:schemeClr val="dk1"/>
            </a:effectRef>
            <a:fontRef idx="minor">
              <a:schemeClr val="tx1"/>
            </a:fontRef>
          </p:style>
        </p:cxnSp>
      </p:grpSp>
      <p:sp>
        <p:nvSpPr>
          <p:cNvPr id="7" name="Slide Number Placeholder 6">
            <a:extLst>
              <a:ext uri="{FF2B5EF4-FFF2-40B4-BE49-F238E27FC236}">
                <a16:creationId xmlns:a16="http://schemas.microsoft.com/office/drawing/2014/main" id="{6CE38D50-0466-9B49-9189-C8602411CE6C}"/>
              </a:ext>
            </a:extLst>
          </p:cNvPr>
          <p:cNvSpPr>
            <a:spLocks noGrp="1"/>
          </p:cNvSpPr>
          <p:nvPr>
            <p:ph type="sldNum" sz="quarter" idx="12"/>
          </p:nvPr>
        </p:nvSpPr>
        <p:spPr/>
        <p:txBody>
          <a:bodyPr/>
          <a:lstStyle/>
          <a:p>
            <a:fld id="{B1BB7663-3ADD-2249-8069-6FDC7EF13D3C}" type="slidenum">
              <a:rPr lang="en-GB" smtClean="0"/>
              <a:t>22</a:t>
            </a:fld>
            <a:endParaRPr lang="en-GB"/>
          </a:p>
        </p:txBody>
      </p:sp>
      <p:sp>
        <p:nvSpPr>
          <p:cNvPr id="20" name="Title 1">
            <a:extLst>
              <a:ext uri="{FF2B5EF4-FFF2-40B4-BE49-F238E27FC236}">
                <a16:creationId xmlns:a16="http://schemas.microsoft.com/office/drawing/2014/main" id="{22B91DF7-4811-664F-8D4F-D14C84F781E1}"/>
              </a:ext>
            </a:extLst>
          </p:cNvPr>
          <p:cNvSpPr txBox="1">
            <a:spLocks/>
          </p:cNvSpPr>
          <p:nvPr/>
        </p:nvSpPr>
        <p:spPr>
          <a:xfrm>
            <a:off x="542566" y="130816"/>
            <a:ext cx="1088133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Disaggregated storage: reducing flow collisions</a:t>
            </a:r>
            <a:endParaRPr lang="en-GB" dirty="0"/>
          </a:p>
        </p:txBody>
      </p:sp>
    </p:spTree>
    <p:extLst>
      <p:ext uri="{BB962C8B-B14F-4D97-AF65-F5344CB8AC3E}">
        <p14:creationId xmlns:p14="http://schemas.microsoft.com/office/powerpoint/2010/main" val="3406352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4">
            <a:extLst>
              <a:ext uri="{FF2B5EF4-FFF2-40B4-BE49-F238E27FC236}">
                <a16:creationId xmlns:a16="http://schemas.microsoft.com/office/drawing/2014/main" id="{B3B14F55-EA71-C747-8517-D32B3CFC0D4D}"/>
              </a:ext>
            </a:extLst>
          </p:cNvPr>
          <p:cNvPicPr>
            <a:picLocks/>
          </p:cNvPicPr>
          <p:nvPr/>
        </p:nvPicPr>
        <p:blipFill>
          <a:blip r:embed="rId2"/>
          <a:srcRect/>
          <a:stretch/>
        </p:blipFill>
        <p:spPr>
          <a:xfrm>
            <a:off x="2520000" y="2340000"/>
            <a:ext cx="7200000" cy="4320000"/>
          </a:xfrm>
          <a:prstGeom prst="rect">
            <a:avLst/>
          </a:prstGeom>
        </p:spPr>
      </p:pic>
      <p:pic>
        <p:nvPicPr>
          <p:cNvPr id="7" name="Content Placeholder 4">
            <a:extLst>
              <a:ext uri="{FF2B5EF4-FFF2-40B4-BE49-F238E27FC236}">
                <a16:creationId xmlns:a16="http://schemas.microsoft.com/office/drawing/2014/main" id="{89BFA6A3-50B4-9A4B-AFE9-8951D86B8ABB}"/>
              </a:ext>
            </a:extLst>
          </p:cNvPr>
          <p:cNvPicPr>
            <a:picLocks/>
          </p:cNvPicPr>
          <p:nvPr/>
        </p:nvPicPr>
        <p:blipFill>
          <a:blip r:embed="rId3"/>
          <a:srcRect/>
          <a:stretch/>
        </p:blipFill>
        <p:spPr>
          <a:xfrm>
            <a:off x="2520000" y="2340000"/>
            <a:ext cx="7200000" cy="4320000"/>
          </a:xfrm>
          <a:prstGeom prst="rect">
            <a:avLst/>
          </a:prstGeom>
          <a:solidFill>
            <a:schemeClr val="bg1"/>
          </a:solidFill>
        </p:spPr>
      </p:pic>
      <p:pic>
        <p:nvPicPr>
          <p:cNvPr id="8" name="Content Placeholder 4">
            <a:extLst>
              <a:ext uri="{FF2B5EF4-FFF2-40B4-BE49-F238E27FC236}">
                <a16:creationId xmlns:a16="http://schemas.microsoft.com/office/drawing/2014/main" id="{5D876FF8-12D2-894D-9548-84AD037B6642}"/>
              </a:ext>
            </a:extLst>
          </p:cNvPr>
          <p:cNvPicPr>
            <a:picLocks/>
          </p:cNvPicPr>
          <p:nvPr/>
        </p:nvPicPr>
        <p:blipFill>
          <a:blip r:embed="rId4"/>
          <a:srcRect/>
          <a:stretch/>
        </p:blipFill>
        <p:spPr>
          <a:xfrm>
            <a:off x="2520000" y="2340000"/>
            <a:ext cx="7200000" cy="4320000"/>
          </a:xfrm>
          <a:prstGeom prst="rect">
            <a:avLst/>
          </a:prstGeom>
          <a:solidFill>
            <a:schemeClr val="bg1"/>
          </a:solidFill>
        </p:spPr>
      </p:pic>
      <p:pic>
        <p:nvPicPr>
          <p:cNvPr id="9" name="Content Placeholder 4">
            <a:extLst>
              <a:ext uri="{FF2B5EF4-FFF2-40B4-BE49-F238E27FC236}">
                <a16:creationId xmlns:a16="http://schemas.microsoft.com/office/drawing/2014/main" id="{DB800EBB-038B-3C4E-BD28-C1ED8779B596}"/>
              </a:ext>
            </a:extLst>
          </p:cNvPr>
          <p:cNvPicPr>
            <a:picLocks/>
          </p:cNvPicPr>
          <p:nvPr/>
        </p:nvPicPr>
        <p:blipFill>
          <a:blip r:embed="rId5"/>
          <a:srcRect/>
          <a:stretch/>
        </p:blipFill>
        <p:spPr>
          <a:xfrm>
            <a:off x="2520000" y="2340000"/>
            <a:ext cx="7200000" cy="4320000"/>
          </a:xfrm>
          <a:prstGeom prst="rect">
            <a:avLst/>
          </a:prstGeom>
          <a:solidFill>
            <a:schemeClr val="bg1"/>
          </a:solidFill>
        </p:spPr>
      </p:pic>
      <p:sp>
        <p:nvSpPr>
          <p:cNvPr id="2" name="Title 1">
            <a:extLst>
              <a:ext uri="{FF2B5EF4-FFF2-40B4-BE49-F238E27FC236}">
                <a16:creationId xmlns:a16="http://schemas.microsoft.com/office/drawing/2014/main" id="{EDFE1ED1-B803-D543-B3A5-ACE8C5F67D36}"/>
              </a:ext>
            </a:extLst>
          </p:cNvPr>
          <p:cNvSpPr>
            <a:spLocks noGrp="1"/>
          </p:cNvSpPr>
          <p:nvPr>
            <p:ph type="title"/>
          </p:nvPr>
        </p:nvSpPr>
        <p:spPr>
          <a:xfrm>
            <a:off x="838200" y="316357"/>
            <a:ext cx="10515600" cy="1325563"/>
          </a:xfrm>
        </p:spPr>
        <p:txBody>
          <a:bodyPr/>
          <a:lstStyle/>
          <a:p>
            <a:r>
              <a:rPr lang="en-GB" dirty="0" err="1"/>
              <a:t>Incast</a:t>
            </a:r>
            <a:r>
              <a:rPr lang="en-GB" dirty="0"/>
              <a:t>: reducing latency at scale</a:t>
            </a:r>
          </a:p>
        </p:txBody>
      </p:sp>
      <p:sp>
        <p:nvSpPr>
          <p:cNvPr id="3" name="Content Placeholder 2">
            <a:extLst>
              <a:ext uri="{FF2B5EF4-FFF2-40B4-BE49-F238E27FC236}">
                <a16:creationId xmlns:a16="http://schemas.microsoft.com/office/drawing/2014/main" id="{4455AC4C-A272-0E44-8047-322E5F0C657B}"/>
              </a:ext>
            </a:extLst>
          </p:cNvPr>
          <p:cNvSpPr>
            <a:spLocks noGrp="1"/>
          </p:cNvSpPr>
          <p:nvPr>
            <p:ph idx="1"/>
          </p:nvPr>
        </p:nvSpPr>
        <p:spPr>
          <a:xfrm>
            <a:off x="657896" y="1400962"/>
            <a:ext cx="20489636" cy="1179997"/>
          </a:xfrm>
        </p:spPr>
        <p:txBody>
          <a:bodyPr>
            <a:normAutofit/>
          </a:bodyPr>
          <a:lstStyle/>
          <a:p>
            <a:r>
              <a:rPr lang="en-GB" sz="2400" dirty="0"/>
              <a:t>850-to-1 </a:t>
            </a:r>
            <a:r>
              <a:rPr lang="en-GB" sz="2400" dirty="0" err="1"/>
              <a:t>incast</a:t>
            </a:r>
            <a:r>
              <a:rPr lang="en-GB" sz="2400" dirty="0"/>
              <a:t> on Amazon – m5.8xlarge </a:t>
            </a:r>
            <a:r>
              <a:rPr lang="en-GB" sz="2400" dirty="0" err="1"/>
              <a:t>Vms</a:t>
            </a:r>
            <a:r>
              <a:rPr lang="en-GB" sz="2400" dirty="0"/>
              <a:t> (10Gbps throughput)</a:t>
            </a:r>
          </a:p>
          <a:p>
            <a:r>
              <a:rPr lang="en-GB" sz="2400" dirty="0"/>
              <a:t>No trimming support available in EC2 – using RTS backend of EQDS.</a:t>
            </a:r>
          </a:p>
          <a:p>
            <a:pPr marL="0" indent="0">
              <a:buNone/>
            </a:pPr>
            <a:endParaRPr lang="en-GB" sz="2400" dirty="0"/>
          </a:p>
        </p:txBody>
      </p:sp>
      <p:sp>
        <p:nvSpPr>
          <p:cNvPr id="4" name="Slide Number Placeholder 3">
            <a:extLst>
              <a:ext uri="{FF2B5EF4-FFF2-40B4-BE49-F238E27FC236}">
                <a16:creationId xmlns:a16="http://schemas.microsoft.com/office/drawing/2014/main" id="{34ED44A8-09FA-F74C-9546-589069113189}"/>
              </a:ext>
            </a:extLst>
          </p:cNvPr>
          <p:cNvSpPr>
            <a:spLocks noGrp="1"/>
          </p:cNvSpPr>
          <p:nvPr>
            <p:ph type="sldNum" sz="quarter" idx="12"/>
          </p:nvPr>
        </p:nvSpPr>
        <p:spPr/>
        <p:txBody>
          <a:bodyPr/>
          <a:lstStyle/>
          <a:p>
            <a:fld id="{B1BB7663-3ADD-2249-8069-6FDC7EF13D3C}" type="slidenum">
              <a:rPr lang="en-GB" smtClean="0"/>
              <a:t>23</a:t>
            </a:fld>
            <a:endParaRPr lang="en-GB" dirty="0"/>
          </a:p>
        </p:txBody>
      </p:sp>
    </p:spTree>
    <p:extLst>
      <p:ext uri="{BB962C8B-B14F-4D97-AF65-F5344CB8AC3E}">
        <p14:creationId xmlns:p14="http://schemas.microsoft.com/office/powerpoint/2010/main" val="1960846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E18132D-3FD5-4646-8339-A6D265F66E47}"/>
              </a:ext>
            </a:extLst>
          </p:cNvPr>
          <p:cNvPicPr>
            <a:picLocks noGrp="1" noChangeAspect="1"/>
          </p:cNvPicPr>
          <p:nvPr>
            <p:ph idx="1"/>
          </p:nvPr>
        </p:nvPicPr>
        <p:blipFill>
          <a:blip r:embed="rId2"/>
          <a:srcRect/>
          <a:stretch/>
        </p:blipFill>
        <p:spPr>
          <a:xfrm>
            <a:off x="619120" y="641092"/>
            <a:ext cx="11176181" cy="6705709"/>
          </a:xfrm>
        </p:spPr>
      </p:pic>
      <p:sp>
        <p:nvSpPr>
          <p:cNvPr id="16" name="Rectangle 15">
            <a:extLst>
              <a:ext uri="{FF2B5EF4-FFF2-40B4-BE49-F238E27FC236}">
                <a16:creationId xmlns:a16="http://schemas.microsoft.com/office/drawing/2014/main" id="{FCA0F13D-F2A9-DF47-93D7-9D5212CA8BFB}"/>
              </a:ext>
            </a:extLst>
          </p:cNvPr>
          <p:cNvSpPr/>
          <p:nvPr/>
        </p:nvSpPr>
        <p:spPr>
          <a:xfrm>
            <a:off x="838201" y="3636173"/>
            <a:ext cx="1696330" cy="29920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02F59FEA-3C0C-EB4D-96E9-A7916793D0F4}"/>
              </a:ext>
            </a:extLst>
          </p:cNvPr>
          <p:cNvSpPr>
            <a:spLocks noGrp="1"/>
          </p:cNvSpPr>
          <p:nvPr>
            <p:ph type="title"/>
          </p:nvPr>
        </p:nvSpPr>
        <p:spPr>
          <a:xfrm>
            <a:off x="530310" y="306241"/>
            <a:ext cx="11353800" cy="1325563"/>
          </a:xfrm>
        </p:spPr>
        <p:txBody>
          <a:bodyPr>
            <a:normAutofit fontScale="90000"/>
          </a:bodyPr>
          <a:lstStyle/>
          <a:p>
            <a:r>
              <a:rPr lang="en-GB" b="1" dirty="0"/>
              <a:t>Sharing in clouds</a:t>
            </a:r>
            <a:br>
              <a:rPr lang="en-GB" b="1" dirty="0"/>
            </a:br>
            <a:r>
              <a:rPr lang="en-GB" dirty="0"/>
              <a:t>What happens if different VMs use conflicting CCs?</a:t>
            </a:r>
            <a:br>
              <a:rPr lang="en-GB" dirty="0"/>
            </a:br>
            <a:endParaRPr lang="en-GB" dirty="0"/>
          </a:p>
        </p:txBody>
      </p:sp>
      <p:grpSp>
        <p:nvGrpSpPr>
          <p:cNvPr id="3" name="Group 2">
            <a:extLst>
              <a:ext uri="{FF2B5EF4-FFF2-40B4-BE49-F238E27FC236}">
                <a16:creationId xmlns:a16="http://schemas.microsoft.com/office/drawing/2014/main" id="{FD1BC224-90B3-0B43-864C-5D8489753A19}"/>
              </a:ext>
            </a:extLst>
          </p:cNvPr>
          <p:cNvGrpSpPr/>
          <p:nvPr/>
        </p:nvGrpSpPr>
        <p:grpSpPr>
          <a:xfrm>
            <a:off x="1853515" y="7171632"/>
            <a:ext cx="10193462" cy="2250389"/>
            <a:chOff x="939115" y="3966519"/>
            <a:chExt cx="10193462" cy="2250389"/>
          </a:xfrm>
        </p:grpSpPr>
        <p:sp>
          <p:nvSpPr>
            <p:cNvPr id="4" name="Rectangle 3">
              <a:extLst>
                <a:ext uri="{FF2B5EF4-FFF2-40B4-BE49-F238E27FC236}">
                  <a16:creationId xmlns:a16="http://schemas.microsoft.com/office/drawing/2014/main" id="{C27F0405-EA8B-5B42-8AFD-6DBA15C0B8FF}"/>
                </a:ext>
              </a:extLst>
            </p:cNvPr>
            <p:cNvSpPr/>
            <p:nvPr/>
          </p:nvSpPr>
          <p:spPr>
            <a:xfrm>
              <a:off x="939115" y="3966519"/>
              <a:ext cx="10193462" cy="13727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FAF324A2-50C0-5949-9FB6-B9E3B969445A}"/>
                </a:ext>
              </a:extLst>
            </p:cNvPr>
            <p:cNvSpPr/>
            <p:nvPr/>
          </p:nvSpPr>
          <p:spPr>
            <a:xfrm>
              <a:off x="1091515" y="4118919"/>
              <a:ext cx="1318053" cy="20979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 name="Slide Number Placeholder 6">
            <a:extLst>
              <a:ext uri="{FF2B5EF4-FFF2-40B4-BE49-F238E27FC236}">
                <a16:creationId xmlns:a16="http://schemas.microsoft.com/office/drawing/2014/main" id="{C1C98924-EF8E-F541-B669-3A0AD788531A}"/>
              </a:ext>
            </a:extLst>
          </p:cNvPr>
          <p:cNvSpPr>
            <a:spLocks noGrp="1"/>
          </p:cNvSpPr>
          <p:nvPr>
            <p:ph type="sldNum" sz="quarter" idx="12"/>
          </p:nvPr>
        </p:nvSpPr>
        <p:spPr/>
        <p:txBody>
          <a:bodyPr/>
          <a:lstStyle/>
          <a:p>
            <a:fld id="{B1BB7663-3ADD-2249-8069-6FDC7EF13D3C}" type="slidenum">
              <a:rPr lang="en-GB" smtClean="0"/>
              <a:t>24</a:t>
            </a:fld>
            <a:endParaRPr lang="en-GB"/>
          </a:p>
        </p:txBody>
      </p:sp>
      <p:sp>
        <p:nvSpPr>
          <p:cNvPr id="12" name="TextBox 11">
            <a:extLst>
              <a:ext uri="{FF2B5EF4-FFF2-40B4-BE49-F238E27FC236}">
                <a16:creationId xmlns:a16="http://schemas.microsoft.com/office/drawing/2014/main" id="{DCE96C85-309A-724E-8466-09454EB71BC5}"/>
              </a:ext>
            </a:extLst>
          </p:cNvPr>
          <p:cNvSpPr txBox="1"/>
          <p:nvPr/>
        </p:nvSpPr>
        <p:spPr>
          <a:xfrm rot="16368617">
            <a:off x="1941797" y="2857155"/>
            <a:ext cx="688009" cy="523220"/>
          </a:xfrm>
          <a:prstGeom prst="rect">
            <a:avLst/>
          </a:prstGeom>
          <a:noFill/>
        </p:spPr>
        <p:txBody>
          <a:bodyPr wrap="none" rtlCol="0">
            <a:spAutoFit/>
          </a:bodyPr>
          <a:lstStyle/>
          <a:p>
            <a:r>
              <a:rPr lang="en-GB" sz="2800" dirty="0" err="1"/>
              <a:t>bbr</a:t>
            </a:r>
            <a:endParaRPr lang="en-GB" sz="2400" dirty="0"/>
          </a:p>
        </p:txBody>
      </p:sp>
      <p:sp>
        <p:nvSpPr>
          <p:cNvPr id="13" name="TextBox 12">
            <a:extLst>
              <a:ext uri="{FF2B5EF4-FFF2-40B4-BE49-F238E27FC236}">
                <a16:creationId xmlns:a16="http://schemas.microsoft.com/office/drawing/2014/main" id="{E2B74D91-8733-934B-AD75-4BCB18AA150C}"/>
              </a:ext>
            </a:extLst>
          </p:cNvPr>
          <p:cNvSpPr txBox="1"/>
          <p:nvPr/>
        </p:nvSpPr>
        <p:spPr>
          <a:xfrm rot="16200000">
            <a:off x="1811149" y="1672921"/>
            <a:ext cx="949299" cy="523220"/>
          </a:xfrm>
          <a:prstGeom prst="rect">
            <a:avLst/>
          </a:prstGeom>
          <a:noFill/>
        </p:spPr>
        <p:txBody>
          <a:bodyPr wrap="none" rtlCol="0">
            <a:spAutoFit/>
          </a:bodyPr>
          <a:lstStyle/>
          <a:p>
            <a:r>
              <a:rPr lang="en-GB" sz="2800" dirty="0">
                <a:solidFill>
                  <a:schemeClr val="bg1"/>
                </a:solidFill>
              </a:rPr>
              <a:t>cubic</a:t>
            </a:r>
          </a:p>
        </p:txBody>
      </p:sp>
      <p:sp>
        <p:nvSpPr>
          <p:cNvPr id="14" name="Rectangle 13">
            <a:extLst>
              <a:ext uri="{FF2B5EF4-FFF2-40B4-BE49-F238E27FC236}">
                <a16:creationId xmlns:a16="http://schemas.microsoft.com/office/drawing/2014/main" id="{B6A510A9-A628-CA42-ABE1-205362B34136}"/>
              </a:ext>
            </a:extLst>
          </p:cNvPr>
          <p:cNvSpPr/>
          <p:nvPr/>
        </p:nvSpPr>
        <p:spPr>
          <a:xfrm>
            <a:off x="2534530" y="1236371"/>
            <a:ext cx="8502664" cy="264016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8" name="Group 17">
            <a:extLst>
              <a:ext uri="{FF2B5EF4-FFF2-40B4-BE49-F238E27FC236}">
                <a16:creationId xmlns:a16="http://schemas.microsoft.com/office/drawing/2014/main" id="{DA230676-E62C-6743-86F9-6FE6F0CDB778}"/>
              </a:ext>
            </a:extLst>
          </p:cNvPr>
          <p:cNvGrpSpPr/>
          <p:nvPr/>
        </p:nvGrpSpPr>
        <p:grpSpPr>
          <a:xfrm>
            <a:off x="1952367" y="3685856"/>
            <a:ext cx="9401074" cy="3107046"/>
            <a:chOff x="1952367" y="3685856"/>
            <a:chExt cx="9401074" cy="3107046"/>
          </a:xfrm>
        </p:grpSpPr>
        <p:sp>
          <p:nvSpPr>
            <p:cNvPr id="15" name="Rectangle 14">
              <a:extLst>
                <a:ext uri="{FF2B5EF4-FFF2-40B4-BE49-F238E27FC236}">
                  <a16:creationId xmlns:a16="http://schemas.microsoft.com/office/drawing/2014/main" id="{B6189D06-7DE3-B64E-89CE-1A4EA288D608}"/>
                </a:ext>
              </a:extLst>
            </p:cNvPr>
            <p:cNvSpPr/>
            <p:nvPr/>
          </p:nvSpPr>
          <p:spPr>
            <a:xfrm>
              <a:off x="2547050" y="3685856"/>
              <a:ext cx="8806391" cy="30844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1A46DEE8-7DB0-F641-9F69-7D3D4A481D8E}"/>
                </a:ext>
              </a:extLst>
            </p:cNvPr>
            <p:cNvSpPr/>
            <p:nvPr/>
          </p:nvSpPr>
          <p:spPr>
            <a:xfrm>
              <a:off x="1952367" y="5420168"/>
              <a:ext cx="2743201" cy="1372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92898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9" presetClass="exit" presetSubtype="0" fill="hold" grpId="0" nodeType="clickEffect">
                                  <p:stCondLst>
                                    <p:cond delay="0"/>
                                  </p:stCondLst>
                                  <p:childTnLst>
                                    <p:animEffect transition="out" filter="dissolve">
                                      <p:cBhvr>
                                        <p:cTn id="12" dur="500"/>
                                        <p:tgtEl>
                                          <p:spTgt spid="14"/>
                                        </p:tgtEl>
                                      </p:cBhvr>
                                    </p:animEffect>
                                    <p:set>
                                      <p:cBhvr>
                                        <p:cTn id="13" dur="1" fill="hold">
                                          <p:stCondLst>
                                            <p:cond delay="499"/>
                                          </p:stCondLst>
                                        </p:cTn>
                                        <p:tgtEl>
                                          <p:spTgt spid="14"/>
                                        </p:tgtEl>
                                        <p:attrNameLst>
                                          <p:attrName>style.visibility</p:attrName>
                                        </p:attrNameLst>
                                      </p:cBhvr>
                                      <p:to>
                                        <p:strVal val="hidden"/>
                                      </p:to>
                                    </p:set>
                                  </p:childTnLst>
                                </p:cTn>
                              </p:par>
                              <p:par>
                                <p:cTn id="14" presetID="9" presetClass="exit" presetSubtype="0" fill="hold" nodeType="withEffect">
                                  <p:stCondLst>
                                    <p:cond delay="0"/>
                                  </p:stCondLst>
                                  <p:childTnLst>
                                    <p:animEffect transition="out" filter="dissolve">
                                      <p:cBhvr>
                                        <p:cTn id="15" dur="500"/>
                                        <p:tgtEl>
                                          <p:spTgt spid="18"/>
                                        </p:tgtEl>
                                      </p:cBhvr>
                                    </p:animEffect>
                                    <p:set>
                                      <p:cBhvr>
                                        <p:cTn id="16"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4E7BB986-4C77-3744-A5A2-2594955D27AE}"/>
              </a:ext>
            </a:extLst>
          </p:cNvPr>
          <p:cNvGrpSpPr/>
          <p:nvPr/>
        </p:nvGrpSpPr>
        <p:grpSpPr>
          <a:xfrm>
            <a:off x="4631023" y="2990734"/>
            <a:ext cx="2735734" cy="1530272"/>
            <a:chOff x="4773066" y="2873821"/>
            <a:chExt cx="2735734" cy="1530272"/>
          </a:xfrm>
        </p:grpSpPr>
        <p:sp>
          <p:nvSpPr>
            <p:cNvPr id="57" name="Rounded Rectangle 56">
              <a:extLst>
                <a:ext uri="{FF2B5EF4-FFF2-40B4-BE49-F238E27FC236}">
                  <a16:creationId xmlns:a16="http://schemas.microsoft.com/office/drawing/2014/main" id="{0615405F-B896-1E49-89AF-4D10225A56F2}"/>
                </a:ext>
              </a:extLst>
            </p:cNvPr>
            <p:cNvSpPr/>
            <p:nvPr/>
          </p:nvSpPr>
          <p:spPr>
            <a:xfrm rot="5400000">
              <a:off x="4800884" y="3051502"/>
              <a:ext cx="702559" cy="3471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58" name="Rounded Rectangle 57">
              <a:extLst>
                <a:ext uri="{FF2B5EF4-FFF2-40B4-BE49-F238E27FC236}">
                  <a16:creationId xmlns:a16="http://schemas.microsoft.com/office/drawing/2014/main" id="{802BD3A0-255D-C143-A4D6-AA688F606AF6}"/>
                </a:ext>
              </a:extLst>
            </p:cNvPr>
            <p:cNvSpPr/>
            <p:nvPr/>
          </p:nvSpPr>
          <p:spPr>
            <a:xfrm rot="5400000">
              <a:off x="4800884" y="3873036"/>
              <a:ext cx="702559" cy="3471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62" name="Rounded Rectangle 61">
              <a:extLst>
                <a:ext uri="{FF2B5EF4-FFF2-40B4-BE49-F238E27FC236}">
                  <a16:creationId xmlns:a16="http://schemas.microsoft.com/office/drawing/2014/main" id="{C4997C49-657E-E444-AEB2-24CA8B7BD9B1}"/>
                </a:ext>
              </a:extLst>
            </p:cNvPr>
            <p:cNvSpPr/>
            <p:nvPr/>
          </p:nvSpPr>
          <p:spPr>
            <a:xfrm rot="5400000">
              <a:off x="6800853" y="3414604"/>
              <a:ext cx="702559" cy="3471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63" name="Cloud 62">
              <a:extLst>
                <a:ext uri="{FF2B5EF4-FFF2-40B4-BE49-F238E27FC236}">
                  <a16:creationId xmlns:a16="http://schemas.microsoft.com/office/drawing/2014/main" id="{CA22B2B1-6A5E-3345-BBC4-59FA7F320F8D}"/>
                </a:ext>
              </a:extLst>
            </p:cNvPr>
            <p:cNvSpPr/>
            <p:nvPr/>
          </p:nvSpPr>
          <p:spPr>
            <a:xfrm>
              <a:off x="5752307" y="2918518"/>
              <a:ext cx="673530" cy="702560"/>
            </a:xfrm>
            <a:prstGeom prst="cloud">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cxnSp>
          <p:nvCxnSpPr>
            <p:cNvPr id="65" name="Straight Arrow Connector 64">
              <a:extLst>
                <a:ext uri="{FF2B5EF4-FFF2-40B4-BE49-F238E27FC236}">
                  <a16:creationId xmlns:a16="http://schemas.microsoft.com/office/drawing/2014/main" id="{F9FD3AC0-11FA-C846-B48B-635FCCB074AC}"/>
                </a:ext>
              </a:extLst>
            </p:cNvPr>
            <p:cNvCxnSpPr>
              <a:cxnSpLocks/>
              <a:endCxn id="57" idx="2"/>
            </p:cNvCxnSpPr>
            <p:nvPr/>
          </p:nvCxnSpPr>
          <p:spPr>
            <a:xfrm>
              <a:off x="4773067" y="3224758"/>
              <a:ext cx="205498" cy="344"/>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C7FD5DD7-8482-9A4A-BDC9-0A97FB4F10AA}"/>
                </a:ext>
              </a:extLst>
            </p:cNvPr>
            <p:cNvCxnSpPr>
              <a:cxnSpLocks/>
              <a:endCxn id="58" idx="2"/>
            </p:cNvCxnSpPr>
            <p:nvPr/>
          </p:nvCxnSpPr>
          <p:spPr>
            <a:xfrm>
              <a:off x="4773066" y="4041701"/>
              <a:ext cx="205499" cy="4935"/>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2FE978E7-3A02-884A-B360-146DB0F9CADE}"/>
                </a:ext>
              </a:extLst>
            </p:cNvPr>
            <p:cNvCxnSpPr>
              <a:cxnSpLocks/>
              <a:stCxn id="57" idx="0"/>
            </p:cNvCxnSpPr>
            <p:nvPr/>
          </p:nvCxnSpPr>
          <p:spPr>
            <a:xfrm>
              <a:off x="5325763" y="3225102"/>
              <a:ext cx="464152" cy="11821"/>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6B6626BE-7D85-664C-9ACB-5EFA1C80790F}"/>
                </a:ext>
              </a:extLst>
            </p:cNvPr>
            <p:cNvCxnSpPr>
              <a:cxnSpLocks/>
              <a:stCxn id="57" idx="0"/>
            </p:cNvCxnSpPr>
            <p:nvPr/>
          </p:nvCxnSpPr>
          <p:spPr>
            <a:xfrm>
              <a:off x="5325763" y="3225102"/>
              <a:ext cx="526183" cy="657863"/>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B616D097-6A05-D246-B438-4DEBC7B73A04}"/>
                </a:ext>
              </a:extLst>
            </p:cNvPr>
            <p:cNvCxnSpPr>
              <a:cxnSpLocks/>
              <a:stCxn id="58" idx="0"/>
            </p:cNvCxnSpPr>
            <p:nvPr/>
          </p:nvCxnSpPr>
          <p:spPr>
            <a:xfrm flipV="1">
              <a:off x="5325763" y="3454438"/>
              <a:ext cx="569247" cy="592198"/>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296DF428-EAE4-2E47-9812-3E93E0B0DD65}"/>
                </a:ext>
              </a:extLst>
            </p:cNvPr>
            <p:cNvCxnSpPr>
              <a:cxnSpLocks/>
              <a:endCxn id="73" idx="2"/>
            </p:cNvCxnSpPr>
            <p:nvPr/>
          </p:nvCxnSpPr>
          <p:spPr>
            <a:xfrm>
              <a:off x="5405109" y="4052813"/>
              <a:ext cx="349287" cy="0"/>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DC424BB5-A724-6343-81B5-41856EC2E810}"/>
                </a:ext>
              </a:extLst>
            </p:cNvPr>
            <p:cNvCxnSpPr>
              <a:cxnSpLocks/>
              <a:stCxn id="63" idx="0"/>
            </p:cNvCxnSpPr>
            <p:nvPr/>
          </p:nvCxnSpPr>
          <p:spPr>
            <a:xfrm>
              <a:off x="6425276" y="3269798"/>
              <a:ext cx="553257" cy="299717"/>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3360DD1C-7D64-234E-830D-53BCF5CB3209}"/>
                </a:ext>
              </a:extLst>
            </p:cNvPr>
            <p:cNvCxnSpPr>
              <a:cxnSpLocks/>
              <a:endCxn id="62" idx="2"/>
            </p:cNvCxnSpPr>
            <p:nvPr/>
          </p:nvCxnSpPr>
          <p:spPr>
            <a:xfrm flipV="1">
              <a:off x="6398975" y="3588204"/>
              <a:ext cx="579559" cy="355432"/>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3" name="Cloud 72">
              <a:extLst>
                <a:ext uri="{FF2B5EF4-FFF2-40B4-BE49-F238E27FC236}">
                  <a16:creationId xmlns:a16="http://schemas.microsoft.com/office/drawing/2014/main" id="{0E4FBBBE-4587-1D46-9EE0-C3EF79ABED6D}"/>
                </a:ext>
              </a:extLst>
            </p:cNvPr>
            <p:cNvSpPr/>
            <p:nvPr/>
          </p:nvSpPr>
          <p:spPr>
            <a:xfrm>
              <a:off x="5752307" y="3701533"/>
              <a:ext cx="673530" cy="702560"/>
            </a:xfrm>
            <a:prstGeom prst="cloud">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cxnSp>
          <p:nvCxnSpPr>
            <p:cNvPr id="74" name="Straight Arrow Connector 73">
              <a:extLst>
                <a:ext uri="{FF2B5EF4-FFF2-40B4-BE49-F238E27FC236}">
                  <a16:creationId xmlns:a16="http://schemas.microsoft.com/office/drawing/2014/main" id="{97BF8B99-3AA8-2E41-BCB5-726554CE1A23}"/>
                </a:ext>
              </a:extLst>
            </p:cNvPr>
            <p:cNvCxnSpPr>
              <a:cxnSpLocks/>
            </p:cNvCxnSpPr>
            <p:nvPr/>
          </p:nvCxnSpPr>
          <p:spPr>
            <a:xfrm>
              <a:off x="7303302" y="3588203"/>
              <a:ext cx="205498" cy="344"/>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7" name="Sender 1">
            <a:extLst>
              <a:ext uri="{FF2B5EF4-FFF2-40B4-BE49-F238E27FC236}">
                <a16:creationId xmlns:a16="http://schemas.microsoft.com/office/drawing/2014/main" id="{0D1097C6-DA1F-4241-BF6C-65C236C284B5}"/>
              </a:ext>
            </a:extLst>
          </p:cNvPr>
          <p:cNvSpPr/>
          <p:nvPr/>
        </p:nvSpPr>
        <p:spPr>
          <a:xfrm>
            <a:off x="1678849" y="3035861"/>
            <a:ext cx="2973067"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9" name="IF 1">
            <a:extLst>
              <a:ext uri="{FF2B5EF4-FFF2-40B4-BE49-F238E27FC236}">
                <a16:creationId xmlns:a16="http://schemas.microsoft.com/office/drawing/2014/main" id="{81ADCD1C-50FF-3D41-B936-90E304E4741E}"/>
              </a:ext>
            </a:extLst>
          </p:cNvPr>
          <p:cNvSpPr/>
          <p:nvPr/>
        </p:nvSpPr>
        <p:spPr>
          <a:xfrm>
            <a:off x="4139522" y="3115359"/>
            <a:ext cx="419839" cy="5254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IF</a:t>
            </a:r>
          </a:p>
        </p:txBody>
      </p:sp>
      <p:sp>
        <p:nvSpPr>
          <p:cNvPr id="10" name="Receiver">
            <a:extLst>
              <a:ext uri="{FF2B5EF4-FFF2-40B4-BE49-F238E27FC236}">
                <a16:creationId xmlns:a16="http://schemas.microsoft.com/office/drawing/2014/main" id="{76A6F8B1-169B-FF4B-9BBF-65C8375B73C6}"/>
              </a:ext>
            </a:extLst>
          </p:cNvPr>
          <p:cNvSpPr/>
          <p:nvPr/>
        </p:nvSpPr>
        <p:spPr>
          <a:xfrm>
            <a:off x="7365219" y="3382941"/>
            <a:ext cx="3147933"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12" name="Rectangle 11">
            <a:extLst>
              <a:ext uri="{FF2B5EF4-FFF2-40B4-BE49-F238E27FC236}">
                <a16:creationId xmlns:a16="http://schemas.microsoft.com/office/drawing/2014/main" id="{6C767ABC-8925-8A42-9153-0EAC13495BB3}"/>
              </a:ext>
            </a:extLst>
          </p:cNvPr>
          <p:cNvSpPr/>
          <p:nvPr/>
        </p:nvSpPr>
        <p:spPr>
          <a:xfrm>
            <a:off x="1860479" y="3115359"/>
            <a:ext cx="1037381" cy="525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TCP</a:t>
            </a:r>
          </a:p>
        </p:txBody>
      </p:sp>
      <p:sp>
        <p:nvSpPr>
          <p:cNvPr id="14" name="Receiver TCP">
            <a:extLst>
              <a:ext uri="{FF2B5EF4-FFF2-40B4-BE49-F238E27FC236}">
                <a16:creationId xmlns:a16="http://schemas.microsoft.com/office/drawing/2014/main" id="{D305E637-5D3F-1B46-A235-66C317FBC044}"/>
              </a:ext>
            </a:extLst>
          </p:cNvPr>
          <p:cNvSpPr/>
          <p:nvPr/>
        </p:nvSpPr>
        <p:spPr>
          <a:xfrm>
            <a:off x="9352184" y="3460094"/>
            <a:ext cx="1037381" cy="525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TCP</a:t>
            </a:r>
          </a:p>
        </p:txBody>
      </p:sp>
      <p:cxnSp>
        <p:nvCxnSpPr>
          <p:cNvPr id="27" name="Straight Arrow Connector 26">
            <a:extLst>
              <a:ext uri="{FF2B5EF4-FFF2-40B4-BE49-F238E27FC236}">
                <a16:creationId xmlns:a16="http://schemas.microsoft.com/office/drawing/2014/main" id="{9DC0D9CF-495B-7048-8458-EF6594CAF8A4}"/>
              </a:ext>
            </a:extLst>
          </p:cNvPr>
          <p:cNvCxnSpPr>
            <a:cxnSpLocks/>
            <a:stCxn id="12" idx="3"/>
            <a:endCxn id="9" idx="1"/>
          </p:cNvCxnSpPr>
          <p:nvPr/>
        </p:nvCxnSpPr>
        <p:spPr>
          <a:xfrm>
            <a:off x="2897860" y="3378073"/>
            <a:ext cx="12416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009024D5-421D-A449-9D7E-E0099853E235}"/>
              </a:ext>
            </a:extLst>
          </p:cNvPr>
          <p:cNvCxnSpPr>
            <a:cxnSpLocks/>
            <a:endCxn id="14" idx="1"/>
          </p:cNvCxnSpPr>
          <p:nvPr/>
        </p:nvCxnSpPr>
        <p:spPr>
          <a:xfrm flipV="1">
            <a:off x="7919595" y="3722808"/>
            <a:ext cx="1432589" cy="2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oR Receiver queue">
            <a:extLst>
              <a:ext uri="{FF2B5EF4-FFF2-40B4-BE49-F238E27FC236}">
                <a16:creationId xmlns:a16="http://schemas.microsoft.com/office/drawing/2014/main" id="{ED83DB37-6311-9247-8AA7-1BBFAD5DEA8D}"/>
              </a:ext>
            </a:extLst>
          </p:cNvPr>
          <p:cNvSpPr/>
          <p:nvPr/>
        </p:nvSpPr>
        <p:spPr>
          <a:xfrm>
            <a:off x="6419535" y="3950856"/>
            <a:ext cx="810342" cy="2460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41" name="Sending EQIF top">
            <a:extLst>
              <a:ext uri="{FF2B5EF4-FFF2-40B4-BE49-F238E27FC236}">
                <a16:creationId xmlns:a16="http://schemas.microsoft.com/office/drawing/2014/main" id="{D756C6B2-B035-4954-B531-608ABC4BC0F5}"/>
              </a:ext>
            </a:extLst>
          </p:cNvPr>
          <p:cNvSpPr/>
          <p:nvPr/>
        </p:nvSpPr>
        <p:spPr>
          <a:xfrm>
            <a:off x="2972486" y="3115359"/>
            <a:ext cx="1037381" cy="525427"/>
          </a:xfrm>
          <a:prstGeom prst="rect">
            <a:avLst/>
          </a:prstGeom>
          <a:solidFill>
            <a:schemeClr val="tx1">
              <a:lumMod val="65000"/>
              <a:lumOff val="35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lIns="0" rIns="684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a:solidFill>
                  <a:schemeClr val="bg1"/>
                </a:solidFill>
              </a:rPr>
              <a:t>EQIF</a:t>
            </a:r>
          </a:p>
        </p:txBody>
      </p:sp>
      <p:sp>
        <p:nvSpPr>
          <p:cNvPr id="43" name="Receiver EQIF">
            <a:extLst>
              <a:ext uri="{FF2B5EF4-FFF2-40B4-BE49-F238E27FC236}">
                <a16:creationId xmlns:a16="http://schemas.microsoft.com/office/drawing/2014/main" id="{B6C2783F-83CB-4085-A293-271C4B7CAB88}"/>
              </a:ext>
            </a:extLst>
          </p:cNvPr>
          <p:cNvSpPr/>
          <p:nvPr/>
        </p:nvSpPr>
        <p:spPr>
          <a:xfrm>
            <a:off x="8117198" y="3455949"/>
            <a:ext cx="1037381" cy="525427"/>
          </a:xfrm>
          <a:prstGeom prst="rect">
            <a:avLst/>
          </a:prstGeom>
          <a:solidFill>
            <a:schemeClr val="tx1">
              <a:lumMod val="65000"/>
              <a:lumOff val="35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lIns="0" rIns="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a:solidFill>
                  <a:schemeClr val="bg1"/>
                </a:solidFill>
              </a:rPr>
              <a:t>EQIF</a:t>
            </a:r>
          </a:p>
        </p:txBody>
      </p:sp>
      <p:grpSp>
        <p:nvGrpSpPr>
          <p:cNvPr id="19" name="Group 18">
            <a:extLst>
              <a:ext uri="{FF2B5EF4-FFF2-40B4-BE49-F238E27FC236}">
                <a16:creationId xmlns:a16="http://schemas.microsoft.com/office/drawing/2014/main" id="{278725DA-E412-4E54-B05F-6ABC8EA045FD}"/>
              </a:ext>
            </a:extLst>
          </p:cNvPr>
          <p:cNvGrpSpPr/>
          <p:nvPr/>
        </p:nvGrpSpPr>
        <p:grpSpPr>
          <a:xfrm>
            <a:off x="1714076" y="3828090"/>
            <a:ext cx="2973067" cy="689515"/>
            <a:chOff x="1714076" y="3480357"/>
            <a:chExt cx="2973067" cy="689515"/>
          </a:xfrm>
        </p:grpSpPr>
        <p:sp>
          <p:nvSpPr>
            <p:cNvPr id="11" name="Sender 2">
              <a:extLst>
                <a:ext uri="{FF2B5EF4-FFF2-40B4-BE49-F238E27FC236}">
                  <a16:creationId xmlns:a16="http://schemas.microsoft.com/office/drawing/2014/main" id="{BABBABE3-9A56-6647-9321-BB289CB24D7E}"/>
                </a:ext>
              </a:extLst>
            </p:cNvPr>
            <p:cNvSpPr/>
            <p:nvPr/>
          </p:nvSpPr>
          <p:spPr>
            <a:xfrm>
              <a:off x="1714076" y="3480357"/>
              <a:ext cx="2973067"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13" name="Rectangle 12">
              <a:extLst>
                <a:ext uri="{FF2B5EF4-FFF2-40B4-BE49-F238E27FC236}">
                  <a16:creationId xmlns:a16="http://schemas.microsoft.com/office/drawing/2014/main" id="{25070A99-68A4-1746-ACC3-0BA87F35D351}"/>
                </a:ext>
              </a:extLst>
            </p:cNvPr>
            <p:cNvSpPr/>
            <p:nvPr/>
          </p:nvSpPr>
          <p:spPr>
            <a:xfrm>
              <a:off x="1860478" y="3577096"/>
              <a:ext cx="1037381" cy="525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RDMA</a:t>
              </a:r>
            </a:p>
          </p:txBody>
        </p:sp>
        <p:sp>
          <p:nvSpPr>
            <p:cNvPr id="18" name="IF 2">
              <a:extLst>
                <a:ext uri="{FF2B5EF4-FFF2-40B4-BE49-F238E27FC236}">
                  <a16:creationId xmlns:a16="http://schemas.microsoft.com/office/drawing/2014/main" id="{952CBC87-D418-0140-B7C5-C3EABC10FA83}"/>
                </a:ext>
              </a:extLst>
            </p:cNvPr>
            <p:cNvSpPr/>
            <p:nvPr/>
          </p:nvSpPr>
          <p:spPr>
            <a:xfrm>
              <a:off x="4127965" y="3586143"/>
              <a:ext cx="419839" cy="5355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IF</a:t>
              </a:r>
            </a:p>
          </p:txBody>
        </p:sp>
        <p:cxnSp>
          <p:nvCxnSpPr>
            <p:cNvPr id="35" name="Straight Arrow Connector 34">
              <a:extLst>
                <a:ext uri="{FF2B5EF4-FFF2-40B4-BE49-F238E27FC236}">
                  <a16:creationId xmlns:a16="http://schemas.microsoft.com/office/drawing/2014/main" id="{AEB9166B-6175-3A4A-BE1F-297667A48ECE}"/>
                </a:ext>
              </a:extLst>
            </p:cNvPr>
            <p:cNvCxnSpPr>
              <a:cxnSpLocks/>
              <a:stCxn id="13" idx="3"/>
              <a:endCxn id="18" idx="1"/>
            </p:cNvCxnSpPr>
            <p:nvPr/>
          </p:nvCxnSpPr>
          <p:spPr>
            <a:xfrm>
              <a:off x="2897859" y="3839810"/>
              <a:ext cx="1230106" cy="140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Sending EQIF 2">
              <a:extLst>
                <a:ext uri="{FF2B5EF4-FFF2-40B4-BE49-F238E27FC236}">
                  <a16:creationId xmlns:a16="http://schemas.microsoft.com/office/drawing/2014/main" id="{D56CF063-CEA5-498E-91E6-121935DC77E1}"/>
                </a:ext>
              </a:extLst>
            </p:cNvPr>
            <p:cNvSpPr/>
            <p:nvPr/>
          </p:nvSpPr>
          <p:spPr>
            <a:xfrm>
              <a:off x="2972486" y="3577096"/>
              <a:ext cx="1037381" cy="525427"/>
            </a:xfrm>
            <a:prstGeom prst="rect">
              <a:avLst/>
            </a:prstGeom>
            <a:solidFill>
              <a:schemeClr val="tx1">
                <a:lumMod val="65000"/>
                <a:lumOff val="35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lIns="0" rIns="684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a:solidFill>
                    <a:schemeClr val="bg1"/>
                  </a:solidFill>
                </a:rPr>
                <a:t>EQIF</a:t>
              </a:r>
            </a:p>
          </p:txBody>
        </p:sp>
      </p:grpSp>
      <p:sp>
        <p:nvSpPr>
          <p:cNvPr id="45" name="Receiver IF">
            <a:extLst>
              <a:ext uri="{FF2B5EF4-FFF2-40B4-BE49-F238E27FC236}">
                <a16:creationId xmlns:a16="http://schemas.microsoft.com/office/drawing/2014/main" id="{ED4EB98A-7F32-476D-9047-1CA4D486A15F}"/>
              </a:ext>
            </a:extLst>
          </p:cNvPr>
          <p:cNvSpPr/>
          <p:nvPr/>
        </p:nvSpPr>
        <p:spPr>
          <a:xfrm>
            <a:off x="7506262" y="3455948"/>
            <a:ext cx="419839" cy="5254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800" dirty="0"/>
              <a:t>IF</a:t>
            </a:r>
          </a:p>
        </p:txBody>
      </p:sp>
      <p:cxnSp>
        <p:nvCxnSpPr>
          <p:cNvPr id="8" name="Connector: Elbow 7">
            <a:extLst>
              <a:ext uri="{FF2B5EF4-FFF2-40B4-BE49-F238E27FC236}">
                <a16:creationId xmlns:a16="http://schemas.microsoft.com/office/drawing/2014/main" id="{841301C2-C230-42B3-A01B-2715089F20A3}"/>
              </a:ext>
            </a:extLst>
          </p:cNvPr>
          <p:cNvCxnSpPr>
            <a:stCxn id="43" idx="0"/>
            <a:endCxn id="41" idx="0"/>
          </p:cNvCxnSpPr>
          <p:nvPr/>
        </p:nvCxnSpPr>
        <p:spPr>
          <a:xfrm rot="16200000" flipV="1">
            <a:off x="5893238" y="713298"/>
            <a:ext cx="340590" cy="5144712"/>
          </a:xfrm>
          <a:prstGeom prst="bentConnector3">
            <a:avLst>
              <a:gd name="adj1" fmla="val 167119"/>
            </a:avLst>
          </a:prstGeom>
          <a:ln>
            <a:solidFill>
              <a:schemeClr val="bg2">
                <a:lumMod val="2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6" name="Connector: Elbow 55">
            <a:extLst>
              <a:ext uri="{FF2B5EF4-FFF2-40B4-BE49-F238E27FC236}">
                <a16:creationId xmlns:a16="http://schemas.microsoft.com/office/drawing/2014/main" id="{F7ACB3D0-146A-44EA-8BDF-A97FEFC9FEDC}"/>
              </a:ext>
            </a:extLst>
          </p:cNvPr>
          <p:cNvCxnSpPr>
            <a:cxnSpLocks/>
            <a:stCxn id="43" idx="2"/>
            <a:endCxn id="40" idx="2"/>
          </p:cNvCxnSpPr>
          <p:nvPr/>
        </p:nvCxnSpPr>
        <p:spPr>
          <a:xfrm rot="5400000">
            <a:off x="5829093" y="1643460"/>
            <a:ext cx="468880" cy="5144712"/>
          </a:xfrm>
          <a:prstGeom prst="bentConnector3">
            <a:avLst>
              <a:gd name="adj1" fmla="val 148754"/>
            </a:avLst>
          </a:prstGeom>
          <a:ln>
            <a:solidFill>
              <a:schemeClr val="bg2">
                <a:lumMod val="25000"/>
              </a:schemeClr>
            </a:solidFill>
            <a:tailEnd type="triangle"/>
          </a:ln>
        </p:spPr>
        <p:style>
          <a:lnRef idx="1">
            <a:schemeClr val="accent2"/>
          </a:lnRef>
          <a:fillRef idx="0">
            <a:schemeClr val="accent2"/>
          </a:fillRef>
          <a:effectRef idx="0">
            <a:schemeClr val="accent2"/>
          </a:effectRef>
          <a:fontRef idx="minor">
            <a:schemeClr val="tx1"/>
          </a:fontRef>
        </p:style>
      </p:cxnSp>
      <p:sp>
        <p:nvSpPr>
          <p:cNvPr id="36" name="TextBox 35">
            <a:extLst>
              <a:ext uri="{FF2B5EF4-FFF2-40B4-BE49-F238E27FC236}">
                <a16:creationId xmlns:a16="http://schemas.microsoft.com/office/drawing/2014/main" id="{14A5C519-62B0-4F8C-8EF6-3A256BB16144}"/>
              </a:ext>
            </a:extLst>
          </p:cNvPr>
          <p:cNvSpPr txBox="1"/>
          <p:nvPr/>
        </p:nvSpPr>
        <p:spPr>
          <a:xfrm>
            <a:off x="3491176" y="2525003"/>
            <a:ext cx="5144712" cy="369332"/>
          </a:xfrm>
          <a:prstGeom prst="rect">
            <a:avLst/>
          </a:prstGeom>
          <a:noFill/>
        </p:spPr>
        <p:txBody>
          <a:bodyPr wrap="square" rtlCol="0">
            <a:spAutoFit/>
          </a:bodyPr>
          <a:lstStyle/>
          <a:p>
            <a:pPr algn="ctr"/>
            <a:r>
              <a:rPr lang="en-US" dirty="0"/>
              <a:t>Receiver-driven control loop</a:t>
            </a:r>
          </a:p>
        </p:txBody>
      </p:sp>
      <p:grpSp>
        <p:nvGrpSpPr>
          <p:cNvPr id="6" name="Group 5">
            <a:extLst>
              <a:ext uri="{FF2B5EF4-FFF2-40B4-BE49-F238E27FC236}">
                <a16:creationId xmlns:a16="http://schemas.microsoft.com/office/drawing/2014/main" id="{7EA1D4C9-DF28-8A46-8B3A-0E20E9E7F28D}"/>
              </a:ext>
            </a:extLst>
          </p:cNvPr>
          <p:cNvGrpSpPr/>
          <p:nvPr/>
        </p:nvGrpSpPr>
        <p:grpSpPr>
          <a:xfrm>
            <a:off x="3456162" y="3254510"/>
            <a:ext cx="527777" cy="1068811"/>
            <a:chOff x="3456162" y="2906777"/>
            <a:chExt cx="527777" cy="1068811"/>
          </a:xfrm>
        </p:grpSpPr>
        <p:sp>
          <p:nvSpPr>
            <p:cNvPr id="55" name="Yellow Packet 4">
              <a:extLst>
                <a:ext uri="{FF2B5EF4-FFF2-40B4-BE49-F238E27FC236}">
                  <a16:creationId xmlns:a16="http://schemas.microsoft.com/office/drawing/2014/main" id="{7DB39140-7235-40E4-9FD8-01512519935A}"/>
                </a:ext>
              </a:extLst>
            </p:cNvPr>
            <p:cNvSpPr/>
            <p:nvPr/>
          </p:nvSpPr>
          <p:spPr>
            <a:xfrm>
              <a:off x="3460144"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4" name="Yellow Packet 3">
              <a:extLst>
                <a:ext uri="{FF2B5EF4-FFF2-40B4-BE49-F238E27FC236}">
                  <a16:creationId xmlns:a16="http://schemas.microsoft.com/office/drawing/2014/main" id="{674264D5-1DD2-497D-94D5-E30F3225CB9C}"/>
                </a:ext>
              </a:extLst>
            </p:cNvPr>
            <p:cNvSpPr/>
            <p:nvPr/>
          </p:nvSpPr>
          <p:spPr>
            <a:xfrm>
              <a:off x="3579847"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3" name="Yellow Packet 2">
              <a:extLst>
                <a:ext uri="{FF2B5EF4-FFF2-40B4-BE49-F238E27FC236}">
                  <a16:creationId xmlns:a16="http://schemas.microsoft.com/office/drawing/2014/main" id="{A2E8C519-CD42-4417-B43C-D9F2D6104962}"/>
                </a:ext>
              </a:extLst>
            </p:cNvPr>
            <p:cNvSpPr/>
            <p:nvPr/>
          </p:nvSpPr>
          <p:spPr>
            <a:xfrm>
              <a:off x="3722672"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2" name="Yellow Packet 1">
              <a:extLst>
                <a:ext uri="{FF2B5EF4-FFF2-40B4-BE49-F238E27FC236}">
                  <a16:creationId xmlns:a16="http://schemas.microsoft.com/office/drawing/2014/main" id="{3C9DA7BB-E077-4297-BA3A-26F2ACF08D1A}"/>
                </a:ext>
              </a:extLst>
            </p:cNvPr>
            <p:cNvSpPr/>
            <p:nvPr/>
          </p:nvSpPr>
          <p:spPr>
            <a:xfrm>
              <a:off x="3842375"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1" name="Red Packet 4">
              <a:extLst>
                <a:ext uri="{FF2B5EF4-FFF2-40B4-BE49-F238E27FC236}">
                  <a16:creationId xmlns:a16="http://schemas.microsoft.com/office/drawing/2014/main" id="{BB5E2EC7-CB03-4E6F-8C9E-FD7C86283CE1}"/>
                </a:ext>
              </a:extLst>
            </p:cNvPr>
            <p:cNvSpPr/>
            <p:nvPr/>
          </p:nvSpPr>
          <p:spPr>
            <a:xfrm>
              <a:off x="3456162"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0" name="Red Packet 3">
              <a:extLst>
                <a:ext uri="{FF2B5EF4-FFF2-40B4-BE49-F238E27FC236}">
                  <a16:creationId xmlns:a16="http://schemas.microsoft.com/office/drawing/2014/main" id="{6BF26B5A-57DD-4481-AEC0-25D396A6A668}"/>
                </a:ext>
              </a:extLst>
            </p:cNvPr>
            <p:cNvSpPr/>
            <p:nvPr/>
          </p:nvSpPr>
          <p:spPr>
            <a:xfrm>
              <a:off x="3575865"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49" name="Red Packet 2">
              <a:extLst>
                <a:ext uri="{FF2B5EF4-FFF2-40B4-BE49-F238E27FC236}">
                  <a16:creationId xmlns:a16="http://schemas.microsoft.com/office/drawing/2014/main" id="{AB1505FB-9B77-4090-82F7-6F14C467F326}"/>
                </a:ext>
              </a:extLst>
            </p:cNvPr>
            <p:cNvSpPr/>
            <p:nvPr/>
          </p:nvSpPr>
          <p:spPr>
            <a:xfrm>
              <a:off x="3718690"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48" name="Red Packet 1">
              <a:extLst>
                <a:ext uri="{FF2B5EF4-FFF2-40B4-BE49-F238E27FC236}">
                  <a16:creationId xmlns:a16="http://schemas.microsoft.com/office/drawing/2014/main" id="{E10A0708-56D3-4F6F-A579-149FC7B45640}"/>
                </a:ext>
              </a:extLst>
            </p:cNvPr>
            <p:cNvSpPr/>
            <p:nvPr/>
          </p:nvSpPr>
          <p:spPr>
            <a:xfrm>
              <a:off x="3838393"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grpSp>
      <p:sp>
        <p:nvSpPr>
          <p:cNvPr id="60" name="TextBox 77">
            <a:extLst>
              <a:ext uri="{FF2B5EF4-FFF2-40B4-BE49-F238E27FC236}">
                <a16:creationId xmlns:a16="http://schemas.microsoft.com/office/drawing/2014/main" id="{3A48BD4B-B965-4F97-B3A8-E7A3B176C3B9}"/>
              </a:ext>
            </a:extLst>
          </p:cNvPr>
          <p:cNvSpPr txBox="1"/>
          <p:nvPr/>
        </p:nvSpPr>
        <p:spPr>
          <a:xfrm>
            <a:off x="1428553" y="5508765"/>
            <a:ext cx="3544112" cy="830997"/>
          </a:xfrm>
          <a:prstGeom prst="wedgeRectCallout">
            <a:avLst>
              <a:gd name="adj1" fmla="val 5384"/>
              <a:gd name="adj2" fmla="val -163665"/>
            </a:avLst>
          </a:prstGeom>
        </p:spPr>
        <p:style>
          <a:lnRef idx="3">
            <a:schemeClr val="lt1"/>
          </a:lnRef>
          <a:fillRef idx="1">
            <a:schemeClr val="accent2"/>
          </a:fillRef>
          <a:effectRef idx="1">
            <a:schemeClr val="accent2"/>
          </a:effectRef>
          <a:fontRef idx="minor">
            <a:schemeClr val="lt1"/>
          </a:fontRef>
        </p:style>
        <p:txBody>
          <a:bodyPr wrap="none" rtlCol="0">
            <a:spAutoFit/>
          </a:bodyPr>
          <a:lstStyle>
            <a:defPPr>
              <a:defRPr lang="en-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dirty="0">
                <a:solidFill>
                  <a:schemeClr val="bg1"/>
                </a:solidFill>
              </a:rPr>
              <a:t>Improves TCP and RDMA </a:t>
            </a:r>
          </a:p>
          <a:p>
            <a:pPr algn="ctr"/>
            <a:r>
              <a:rPr lang="en-US" sz="2400" dirty="0">
                <a:solidFill>
                  <a:schemeClr val="bg1"/>
                </a:solidFill>
              </a:rPr>
              <a:t>performance transparently</a:t>
            </a:r>
          </a:p>
        </p:txBody>
      </p:sp>
      <p:sp>
        <p:nvSpPr>
          <p:cNvPr id="61" name="TextBox 77">
            <a:extLst>
              <a:ext uri="{FF2B5EF4-FFF2-40B4-BE49-F238E27FC236}">
                <a16:creationId xmlns:a16="http://schemas.microsoft.com/office/drawing/2014/main" id="{84A53286-28F3-441A-85B9-25A8B66F21FA}"/>
              </a:ext>
            </a:extLst>
          </p:cNvPr>
          <p:cNvSpPr txBox="1"/>
          <p:nvPr/>
        </p:nvSpPr>
        <p:spPr>
          <a:xfrm>
            <a:off x="8005158" y="5241856"/>
            <a:ext cx="3731432" cy="830997"/>
          </a:xfrm>
          <a:prstGeom prst="wedgeRectCallout">
            <a:avLst>
              <a:gd name="adj1" fmla="val -29651"/>
              <a:gd name="adj2" fmla="val -193666"/>
            </a:avLst>
          </a:prstGeom>
        </p:spPr>
        <p:style>
          <a:lnRef idx="3">
            <a:schemeClr val="lt1"/>
          </a:lnRef>
          <a:fillRef idx="1">
            <a:schemeClr val="accent2"/>
          </a:fillRef>
          <a:effectRef idx="1">
            <a:schemeClr val="accent2"/>
          </a:effectRef>
          <a:fontRef idx="minor">
            <a:schemeClr val="lt1"/>
          </a:fontRef>
        </p:style>
        <p:txBody>
          <a:bodyPr wrap="square" rtlCol="0">
            <a:spAutoFit/>
          </a:bodyPr>
          <a:lstStyle>
            <a:defPPr>
              <a:defRPr lang="en-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dirty="0">
                <a:solidFill>
                  <a:schemeClr val="bg1"/>
                </a:solidFill>
              </a:rPr>
              <a:t>Fair share for incompatible host stacks</a:t>
            </a:r>
          </a:p>
        </p:txBody>
      </p:sp>
      <p:sp>
        <p:nvSpPr>
          <p:cNvPr id="64" name="Title 1">
            <a:extLst>
              <a:ext uri="{FF2B5EF4-FFF2-40B4-BE49-F238E27FC236}">
                <a16:creationId xmlns:a16="http://schemas.microsoft.com/office/drawing/2014/main" id="{A7861EB9-4C32-644E-B000-673097E711F8}"/>
              </a:ext>
            </a:extLst>
          </p:cNvPr>
          <p:cNvSpPr>
            <a:spLocks noGrp="1"/>
          </p:cNvSpPr>
          <p:nvPr>
            <p:ph type="title"/>
          </p:nvPr>
        </p:nvSpPr>
        <p:spPr>
          <a:xfrm>
            <a:off x="805732" y="540223"/>
            <a:ext cx="10515600" cy="1325563"/>
          </a:xfrm>
        </p:spPr>
        <p:txBody>
          <a:bodyPr>
            <a:normAutofit fontScale="90000"/>
          </a:bodyPr>
          <a:lstStyle/>
          <a:p>
            <a:r>
              <a:rPr lang="en-GB" b="1" dirty="0"/>
              <a:t>Edge-Queued Datagram Service (EQDS)</a:t>
            </a:r>
            <a:r>
              <a:rPr lang="en-GB" dirty="0"/>
              <a:t> </a:t>
            </a:r>
            <a:br>
              <a:rPr lang="en-GB" dirty="0"/>
            </a:br>
            <a:r>
              <a:rPr lang="en-GB" sz="4000" dirty="0"/>
              <a:t>move buffering out of the network, into the end hosts.</a:t>
            </a:r>
            <a:br>
              <a:rPr lang="en-GB" sz="4000" dirty="0"/>
            </a:br>
            <a:endParaRPr lang="en-GB" dirty="0"/>
          </a:p>
        </p:txBody>
      </p:sp>
      <p:grpSp>
        <p:nvGrpSpPr>
          <p:cNvPr id="5" name="Group 4">
            <a:extLst>
              <a:ext uri="{FF2B5EF4-FFF2-40B4-BE49-F238E27FC236}">
                <a16:creationId xmlns:a16="http://schemas.microsoft.com/office/drawing/2014/main" id="{30ECF4E9-EBC2-7047-BD13-D38F7104D09F}"/>
              </a:ext>
            </a:extLst>
          </p:cNvPr>
          <p:cNvGrpSpPr/>
          <p:nvPr/>
        </p:nvGrpSpPr>
        <p:grpSpPr>
          <a:xfrm>
            <a:off x="6063352" y="3948320"/>
            <a:ext cx="1162606" cy="249864"/>
            <a:chOff x="6063352" y="3600587"/>
            <a:chExt cx="1162606" cy="249864"/>
          </a:xfrm>
        </p:grpSpPr>
        <p:sp>
          <p:nvSpPr>
            <p:cNvPr id="75" name="Red Packet 1">
              <a:extLst>
                <a:ext uri="{FF2B5EF4-FFF2-40B4-BE49-F238E27FC236}">
                  <a16:creationId xmlns:a16="http://schemas.microsoft.com/office/drawing/2014/main" id="{17095825-FD7C-6F4A-89D4-8AAAAE094552}"/>
                </a:ext>
              </a:extLst>
            </p:cNvPr>
            <p:cNvSpPr/>
            <p:nvPr/>
          </p:nvSpPr>
          <p:spPr>
            <a:xfrm>
              <a:off x="7084394" y="360058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76" name="Yellow Packet 1">
              <a:extLst>
                <a:ext uri="{FF2B5EF4-FFF2-40B4-BE49-F238E27FC236}">
                  <a16:creationId xmlns:a16="http://schemas.microsoft.com/office/drawing/2014/main" id="{9C0B2B89-2068-3B4A-B76E-BB1F11038421}"/>
                </a:ext>
              </a:extLst>
            </p:cNvPr>
            <p:cNvSpPr/>
            <p:nvPr/>
          </p:nvSpPr>
          <p:spPr>
            <a:xfrm>
              <a:off x="6943091" y="3603123"/>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77" name="Red Packet 1">
              <a:extLst>
                <a:ext uri="{FF2B5EF4-FFF2-40B4-BE49-F238E27FC236}">
                  <a16:creationId xmlns:a16="http://schemas.microsoft.com/office/drawing/2014/main" id="{29E01781-EE6D-0D42-9679-0673E3E8CE4B}"/>
                </a:ext>
              </a:extLst>
            </p:cNvPr>
            <p:cNvSpPr/>
            <p:nvPr/>
          </p:nvSpPr>
          <p:spPr>
            <a:xfrm>
              <a:off x="6791728" y="3600762"/>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78" name="Yellow Packet 1">
              <a:extLst>
                <a:ext uri="{FF2B5EF4-FFF2-40B4-BE49-F238E27FC236}">
                  <a16:creationId xmlns:a16="http://schemas.microsoft.com/office/drawing/2014/main" id="{756EDE57-316A-5244-8ACD-38103BD144FC}"/>
                </a:ext>
              </a:extLst>
            </p:cNvPr>
            <p:cNvSpPr/>
            <p:nvPr/>
          </p:nvSpPr>
          <p:spPr>
            <a:xfrm>
              <a:off x="6650425" y="3603298"/>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79" name="Red Packet 1">
              <a:extLst>
                <a:ext uri="{FF2B5EF4-FFF2-40B4-BE49-F238E27FC236}">
                  <a16:creationId xmlns:a16="http://schemas.microsoft.com/office/drawing/2014/main" id="{76F2D660-8A8B-AC4E-96A0-A1880D553300}"/>
                </a:ext>
              </a:extLst>
            </p:cNvPr>
            <p:cNvSpPr/>
            <p:nvPr/>
          </p:nvSpPr>
          <p:spPr>
            <a:xfrm>
              <a:off x="6497321" y="3601706"/>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80" name="Yellow Packet 1">
              <a:extLst>
                <a:ext uri="{FF2B5EF4-FFF2-40B4-BE49-F238E27FC236}">
                  <a16:creationId xmlns:a16="http://schemas.microsoft.com/office/drawing/2014/main" id="{FED866B8-6726-B04E-A7C0-E74C7C2E2CA2}"/>
                </a:ext>
              </a:extLst>
            </p:cNvPr>
            <p:cNvSpPr/>
            <p:nvPr/>
          </p:nvSpPr>
          <p:spPr>
            <a:xfrm>
              <a:off x="6356018" y="3604242"/>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81" name="Red Packet 1">
              <a:extLst>
                <a:ext uri="{FF2B5EF4-FFF2-40B4-BE49-F238E27FC236}">
                  <a16:creationId xmlns:a16="http://schemas.microsoft.com/office/drawing/2014/main" id="{41EAFFB7-7A0B-E944-A11B-BB4DCC1F7A68}"/>
                </a:ext>
              </a:extLst>
            </p:cNvPr>
            <p:cNvSpPr/>
            <p:nvPr/>
          </p:nvSpPr>
          <p:spPr>
            <a:xfrm>
              <a:off x="6204655" y="3601881"/>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82" name="Yellow Packet 1">
              <a:extLst>
                <a:ext uri="{FF2B5EF4-FFF2-40B4-BE49-F238E27FC236}">
                  <a16:creationId xmlns:a16="http://schemas.microsoft.com/office/drawing/2014/main" id="{548D6134-7944-BC48-BED9-2FF2C896430A}"/>
                </a:ext>
              </a:extLst>
            </p:cNvPr>
            <p:cNvSpPr/>
            <p:nvPr/>
          </p:nvSpPr>
          <p:spPr>
            <a:xfrm>
              <a:off x="6063352" y="3604417"/>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grpSp>
      <p:sp>
        <p:nvSpPr>
          <p:cNvPr id="83" name="TextBox 77">
            <a:extLst>
              <a:ext uri="{FF2B5EF4-FFF2-40B4-BE49-F238E27FC236}">
                <a16:creationId xmlns:a16="http://schemas.microsoft.com/office/drawing/2014/main" id="{1779A176-46D8-8F42-B15B-02DA73A52035}"/>
              </a:ext>
            </a:extLst>
          </p:cNvPr>
          <p:cNvSpPr txBox="1"/>
          <p:nvPr/>
        </p:nvSpPr>
        <p:spPr>
          <a:xfrm>
            <a:off x="1910424" y="1717961"/>
            <a:ext cx="4854919" cy="830997"/>
          </a:xfrm>
          <a:prstGeom prst="wedgeRectCallout">
            <a:avLst>
              <a:gd name="adj1" fmla="val -24021"/>
              <a:gd name="adj2" fmla="val 109102"/>
            </a:avLst>
          </a:prstGeom>
        </p:spPr>
        <p:style>
          <a:lnRef idx="3">
            <a:schemeClr val="lt1"/>
          </a:lnRef>
          <a:fillRef idx="1">
            <a:schemeClr val="accent2"/>
          </a:fillRef>
          <a:effectRef idx="1">
            <a:schemeClr val="accent2"/>
          </a:effectRef>
          <a:fontRef idx="minor">
            <a:schemeClr val="lt1"/>
          </a:fontRef>
        </p:style>
        <p:txBody>
          <a:bodyPr wrap="none" rtlCol="0">
            <a:spAutoFit/>
          </a:bodyPr>
          <a:lstStyle>
            <a:defPPr>
              <a:defRPr lang="en-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dirty="0">
                <a:solidFill>
                  <a:schemeClr val="bg1"/>
                </a:solidFill>
              </a:rPr>
              <a:t>Edge queue abstraction: enables host</a:t>
            </a:r>
          </a:p>
          <a:p>
            <a:pPr algn="ctr"/>
            <a:r>
              <a:rPr lang="en-US" sz="2400" dirty="0">
                <a:solidFill>
                  <a:schemeClr val="bg1"/>
                </a:solidFill>
              </a:rPr>
              <a:t> stack  and network innovation</a:t>
            </a:r>
          </a:p>
        </p:txBody>
      </p:sp>
      <p:sp>
        <p:nvSpPr>
          <p:cNvPr id="15" name="TextBox 14">
            <a:extLst>
              <a:ext uri="{FF2B5EF4-FFF2-40B4-BE49-F238E27FC236}">
                <a16:creationId xmlns:a16="http://schemas.microsoft.com/office/drawing/2014/main" id="{E56BDA6F-63A9-8F43-B71B-707D312A7B38}"/>
              </a:ext>
            </a:extLst>
          </p:cNvPr>
          <p:cNvSpPr txBox="1"/>
          <p:nvPr/>
        </p:nvSpPr>
        <p:spPr>
          <a:xfrm>
            <a:off x="-167956" y="6353394"/>
            <a:ext cx="12853646" cy="523220"/>
          </a:xfrm>
          <a:prstGeom prst="rect">
            <a:avLst/>
          </a:prstGeom>
          <a:ln>
            <a:solidFill>
              <a:schemeClr val="tx1"/>
            </a:solid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GB" sz="2800" dirty="0">
                <a:solidFill>
                  <a:schemeClr val="bg1"/>
                </a:solidFill>
              </a:rPr>
              <a:t>EQDS implementation available as open-source soon</a:t>
            </a:r>
          </a:p>
        </p:txBody>
      </p:sp>
    </p:spTree>
    <p:extLst>
      <p:ext uri="{BB962C8B-B14F-4D97-AF65-F5344CB8AC3E}">
        <p14:creationId xmlns:p14="http://schemas.microsoft.com/office/powerpoint/2010/main" val="2445849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9"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Effect transition="in" filter="dissolv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0"/>
                                        </p:tgtEl>
                                        <p:attrNameLst>
                                          <p:attrName>style.visibility</p:attrName>
                                        </p:attrNameLst>
                                      </p:cBhvr>
                                      <p:to>
                                        <p:strVal val="visible"/>
                                      </p:to>
                                    </p:set>
                                    <p:animEffect transition="in" filter="fade">
                                      <p:cBhvr>
                                        <p:cTn id="14" dur="500"/>
                                        <p:tgtEl>
                                          <p:spTgt spid="6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1"/>
                                        </p:tgtEl>
                                        <p:attrNameLst>
                                          <p:attrName>style.visibility</p:attrName>
                                        </p:attrNameLst>
                                      </p:cBhvr>
                                      <p:to>
                                        <p:strVal val="visible"/>
                                      </p:to>
                                    </p:set>
                                    <p:animEffect transition="in" filter="fade">
                                      <p:cBhvr>
                                        <p:cTn id="19" dur="500"/>
                                        <p:tgtEl>
                                          <p:spTgt spid="6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3"/>
                                        </p:tgtEl>
                                        <p:attrNameLst>
                                          <p:attrName>style.visibility</p:attrName>
                                        </p:attrNameLst>
                                      </p:cBhvr>
                                      <p:to>
                                        <p:strVal val="visible"/>
                                      </p:to>
                                    </p:set>
                                    <p:animEffect transition="in" filter="fade">
                                      <p:cBhvr>
                                        <p:cTn id="24" dur="500"/>
                                        <p:tgtEl>
                                          <p:spTgt spid="83"/>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animBg="1"/>
      <p:bldP spid="83" grpId="0" animBg="1"/>
      <p:bldP spid="1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9F75C-F213-2F4C-8FDE-CB7296E001F4}"/>
              </a:ext>
            </a:extLst>
          </p:cNvPr>
          <p:cNvSpPr>
            <a:spLocks noGrp="1"/>
          </p:cNvSpPr>
          <p:nvPr>
            <p:ph type="title"/>
          </p:nvPr>
        </p:nvSpPr>
        <p:spPr/>
        <p:txBody>
          <a:bodyPr/>
          <a:lstStyle/>
          <a:p>
            <a:r>
              <a:rPr lang="en-GB" dirty="0"/>
              <a:t>Backup slides</a:t>
            </a:r>
          </a:p>
        </p:txBody>
      </p:sp>
      <p:sp>
        <p:nvSpPr>
          <p:cNvPr id="3" name="Content Placeholder 2">
            <a:extLst>
              <a:ext uri="{FF2B5EF4-FFF2-40B4-BE49-F238E27FC236}">
                <a16:creationId xmlns:a16="http://schemas.microsoft.com/office/drawing/2014/main" id="{44915172-EB6D-584E-B911-C748FC15DBC7}"/>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B732F04A-68CE-BD41-88BD-181F7C2D1974}"/>
              </a:ext>
            </a:extLst>
          </p:cNvPr>
          <p:cNvSpPr>
            <a:spLocks noGrp="1"/>
          </p:cNvSpPr>
          <p:nvPr>
            <p:ph type="sldNum" sz="quarter" idx="12"/>
          </p:nvPr>
        </p:nvSpPr>
        <p:spPr/>
        <p:txBody>
          <a:bodyPr/>
          <a:lstStyle/>
          <a:p>
            <a:fld id="{B1BB7663-3ADD-2249-8069-6FDC7EF13D3C}" type="slidenum">
              <a:rPr lang="en-GB" smtClean="0"/>
              <a:t>26</a:t>
            </a:fld>
            <a:endParaRPr lang="en-GB"/>
          </a:p>
        </p:txBody>
      </p:sp>
    </p:spTree>
    <p:extLst>
      <p:ext uri="{BB962C8B-B14F-4D97-AF65-F5344CB8AC3E}">
        <p14:creationId xmlns:p14="http://schemas.microsoft.com/office/powerpoint/2010/main" val="1564003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7AFCB-AB4E-F141-B0D1-5E8B82FE968A}"/>
              </a:ext>
            </a:extLst>
          </p:cNvPr>
          <p:cNvSpPr>
            <a:spLocks noGrp="1"/>
          </p:cNvSpPr>
          <p:nvPr>
            <p:ph type="title"/>
          </p:nvPr>
        </p:nvSpPr>
        <p:spPr>
          <a:xfrm>
            <a:off x="838200" y="182010"/>
            <a:ext cx="10515600" cy="1325563"/>
          </a:xfrm>
        </p:spPr>
        <p:txBody>
          <a:bodyPr/>
          <a:lstStyle/>
          <a:p>
            <a:r>
              <a:rPr lang="en-GB" dirty="0"/>
              <a:t>Related work</a:t>
            </a:r>
          </a:p>
        </p:txBody>
      </p:sp>
      <p:sp>
        <p:nvSpPr>
          <p:cNvPr id="3" name="Content Placeholder 2">
            <a:extLst>
              <a:ext uri="{FF2B5EF4-FFF2-40B4-BE49-F238E27FC236}">
                <a16:creationId xmlns:a16="http://schemas.microsoft.com/office/drawing/2014/main" id="{13A48C03-DB15-9E4B-8E3F-3B56180451FB}"/>
              </a:ext>
            </a:extLst>
          </p:cNvPr>
          <p:cNvSpPr>
            <a:spLocks noGrp="1"/>
          </p:cNvSpPr>
          <p:nvPr>
            <p:ph idx="1"/>
          </p:nvPr>
        </p:nvSpPr>
        <p:spPr>
          <a:xfrm>
            <a:off x="838200" y="1348547"/>
            <a:ext cx="11124414" cy="5638662"/>
          </a:xfrm>
        </p:spPr>
        <p:txBody>
          <a:bodyPr>
            <a:normAutofit fontScale="92500" lnSpcReduction="20000"/>
          </a:bodyPr>
          <a:lstStyle/>
          <a:p>
            <a:r>
              <a:rPr lang="en-GB" dirty="0"/>
              <a:t>VXLAN, GRE – widely used for network isolation, not performance isolation.</a:t>
            </a:r>
          </a:p>
          <a:p>
            <a:endParaRPr lang="en-GB" dirty="0"/>
          </a:p>
          <a:p>
            <a:r>
              <a:rPr lang="en-GB" dirty="0"/>
              <a:t>Virtualizing congestion control (AC/DC, VCC [</a:t>
            </a:r>
            <a:r>
              <a:rPr lang="en-GB" dirty="0" err="1"/>
              <a:t>Sigcomm</a:t>
            </a:r>
            <a:r>
              <a:rPr lang="en-GB" dirty="0"/>
              <a:t> 2016])</a:t>
            </a:r>
          </a:p>
          <a:p>
            <a:pPr lvl="1"/>
            <a:r>
              <a:rPr lang="en-GB" dirty="0"/>
              <a:t>Enforce DCTCP-style CC in the hypervisor.</a:t>
            </a:r>
          </a:p>
          <a:p>
            <a:pPr lvl="1"/>
            <a:r>
              <a:rPr lang="en-GB" dirty="0"/>
              <a:t>Keep per flow state.</a:t>
            </a:r>
          </a:p>
          <a:p>
            <a:pPr lvl="1"/>
            <a:r>
              <a:rPr lang="en-GB" dirty="0"/>
              <a:t>Does not handle multipath / reordering.</a:t>
            </a:r>
          </a:p>
          <a:p>
            <a:endParaRPr lang="en-GB" dirty="0"/>
          </a:p>
          <a:p>
            <a:r>
              <a:rPr lang="en-GB" dirty="0" err="1"/>
              <a:t>OnRamp</a:t>
            </a:r>
            <a:r>
              <a:rPr lang="en-GB" dirty="0"/>
              <a:t> [NSDI21]</a:t>
            </a:r>
          </a:p>
          <a:p>
            <a:pPr lvl="1"/>
            <a:r>
              <a:rPr lang="en-GB" dirty="0"/>
              <a:t>Implement delay-based CC algo in tunnel.</a:t>
            </a:r>
          </a:p>
          <a:p>
            <a:pPr lvl="1"/>
            <a:r>
              <a:rPr lang="en-GB" dirty="0"/>
              <a:t>Buffer packets at source when latency greater than target.</a:t>
            </a:r>
          </a:p>
          <a:p>
            <a:pPr lvl="1"/>
            <a:r>
              <a:rPr lang="en-GB" dirty="0"/>
              <a:t>No load balancing</a:t>
            </a:r>
          </a:p>
          <a:p>
            <a:endParaRPr lang="en-GB" dirty="0"/>
          </a:p>
          <a:p>
            <a:r>
              <a:rPr lang="en-GB" dirty="0"/>
              <a:t>Resource isolation (Seawall, </a:t>
            </a:r>
            <a:r>
              <a:rPr lang="en-GB" dirty="0" err="1"/>
              <a:t>Faircloud</a:t>
            </a:r>
            <a:r>
              <a:rPr lang="en-GB" dirty="0"/>
              <a:t>, </a:t>
            </a:r>
            <a:r>
              <a:rPr lang="en-GB" dirty="0" err="1"/>
              <a:t>ElasticSwitch</a:t>
            </a:r>
            <a:r>
              <a:rPr lang="en-GB" dirty="0"/>
              <a:t>).</a:t>
            </a:r>
          </a:p>
          <a:p>
            <a:pPr lvl="1"/>
            <a:r>
              <a:rPr lang="en-GB" dirty="0"/>
              <a:t>Rate limiting at </a:t>
            </a:r>
            <a:r>
              <a:rPr lang="en-GB" dirty="0" err="1"/>
              <a:t>endhosts</a:t>
            </a:r>
            <a:r>
              <a:rPr lang="en-GB" dirty="0"/>
              <a:t> based on dynamically computed weights.</a:t>
            </a:r>
          </a:p>
          <a:p>
            <a:pPr lvl="1"/>
            <a:r>
              <a:rPr lang="en-GB" dirty="0"/>
              <a:t>Do not tackle </a:t>
            </a:r>
            <a:r>
              <a:rPr lang="en-GB" dirty="0" err="1"/>
              <a:t>incast</a:t>
            </a:r>
            <a:r>
              <a:rPr lang="en-GB" dirty="0"/>
              <a:t>, load balancing.</a:t>
            </a:r>
          </a:p>
          <a:p>
            <a:endParaRPr lang="en-GB" dirty="0"/>
          </a:p>
          <a:p>
            <a:endParaRPr lang="en-GB" dirty="0"/>
          </a:p>
        </p:txBody>
      </p:sp>
      <p:sp>
        <p:nvSpPr>
          <p:cNvPr id="4" name="Slide Number Placeholder 3">
            <a:extLst>
              <a:ext uri="{FF2B5EF4-FFF2-40B4-BE49-F238E27FC236}">
                <a16:creationId xmlns:a16="http://schemas.microsoft.com/office/drawing/2014/main" id="{AA2A2A21-6847-2141-8474-BE43BC41FED7}"/>
              </a:ext>
            </a:extLst>
          </p:cNvPr>
          <p:cNvSpPr>
            <a:spLocks noGrp="1"/>
          </p:cNvSpPr>
          <p:nvPr>
            <p:ph type="sldNum" sz="quarter" idx="12"/>
          </p:nvPr>
        </p:nvSpPr>
        <p:spPr/>
        <p:txBody>
          <a:bodyPr/>
          <a:lstStyle/>
          <a:p>
            <a:fld id="{B1BB7663-3ADD-2249-8069-6FDC7EF13D3C}" type="slidenum">
              <a:rPr lang="en-GB" smtClean="0"/>
              <a:t>27</a:t>
            </a:fld>
            <a:endParaRPr lang="en-GB"/>
          </a:p>
        </p:txBody>
      </p:sp>
    </p:spTree>
    <p:extLst>
      <p:ext uri="{BB962C8B-B14F-4D97-AF65-F5344CB8AC3E}">
        <p14:creationId xmlns:p14="http://schemas.microsoft.com/office/powerpoint/2010/main" val="1410752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6DAD5-77F7-774E-A999-3A5D1EC23481}"/>
              </a:ext>
            </a:extLst>
          </p:cNvPr>
          <p:cNvSpPr>
            <a:spLocks noGrp="1"/>
          </p:cNvSpPr>
          <p:nvPr>
            <p:ph type="title"/>
          </p:nvPr>
        </p:nvSpPr>
        <p:spPr/>
        <p:txBody>
          <a:bodyPr/>
          <a:lstStyle/>
          <a:p>
            <a:r>
              <a:rPr lang="en-GB" dirty="0"/>
              <a:t>See paper for how EQDS handles:</a:t>
            </a:r>
          </a:p>
        </p:txBody>
      </p:sp>
      <p:sp>
        <p:nvSpPr>
          <p:cNvPr id="3" name="Content Placeholder 2">
            <a:extLst>
              <a:ext uri="{FF2B5EF4-FFF2-40B4-BE49-F238E27FC236}">
                <a16:creationId xmlns:a16="http://schemas.microsoft.com/office/drawing/2014/main" id="{BB54DD6B-A26C-6149-B404-B20CB32187B8}"/>
              </a:ext>
            </a:extLst>
          </p:cNvPr>
          <p:cNvSpPr>
            <a:spLocks noGrp="1"/>
          </p:cNvSpPr>
          <p:nvPr>
            <p:ph idx="1"/>
          </p:nvPr>
        </p:nvSpPr>
        <p:spPr/>
        <p:txBody>
          <a:bodyPr/>
          <a:lstStyle/>
          <a:p>
            <a:r>
              <a:rPr lang="en-GB" dirty="0"/>
              <a:t>Asymmetric networks.</a:t>
            </a:r>
          </a:p>
          <a:p>
            <a:endParaRPr lang="en-GB" dirty="0"/>
          </a:p>
          <a:p>
            <a:r>
              <a:rPr lang="en-GB" dirty="0"/>
              <a:t>EQDS alongside legacy traffic.</a:t>
            </a:r>
          </a:p>
          <a:p>
            <a:endParaRPr lang="en-GB" dirty="0"/>
          </a:p>
          <a:p>
            <a:r>
              <a:rPr lang="en-GB" dirty="0"/>
              <a:t>Oversubscribed network core.</a:t>
            </a:r>
          </a:p>
          <a:p>
            <a:endParaRPr lang="en-GB" dirty="0"/>
          </a:p>
          <a:p>
            <a:r>
              <a:rPr lang="en-GB" dirty="0"/>
              <a:t>Outcast issues (RTS congestion).</a:t>
            </a:r>
          </a:p>
        </p:txBody>
      </p:sp>
      <p:sp>
        <p:nvSpPr>
          <p:cNvPr id="4" name="Slide Number Placeholder 3">
            <a:extLst>
              <a:ext uri="{FF2B5EF4-FFF2-40B4-BE49-F238E27FC236}">
                <a16:creationId xmlns:a16="http://schemas.microsoft.com/office/drawing/2014/main" id="{6FC8B144-D4E4-6341-AB28-0EC6068712A9}"/>
              </a:ext>
            </a:extLst>
          </p:cNvPr>
          <p:cNvSpPr>
            <a:spLocks noGrp="1"/>
          </p:cNvSpPr>
          <p:nvPr>
            <p:ph type="sldNum" sz="quarter" idx="12"/>
          </p:nvPr>
        </p:nvSpPr>
        <p:spPr/>
        <p:txBody>
          <a:bodyPr/>
          <a:lstStyle/>
          <a:p>
            <a:fld id="{B1BB7663-3ADD-2249-8069-6FDC7EF13D3C}" type="slidenum">
              <a:rPr lang="en-GB" smtClean="0"/>
              <a:t>28</a:t>
            </a:fld>
            <a:endParaRPr lang="en-GB"/>
          </a:p>
        </p:txBody>
      </p:sp>
    </p:spTree>
    <p:extLst>
      <p:ext uri="{BB962C8B-B14F-4D97-AF65-F5344CB8AC3E}">
        <p14:creationId xmlns:p14="http://schemas.microsoft.com/office/powerpoint/2010/main" val="28050407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EE827-9A05-7B44-AFD7-3E27DA8596A9}"/>
              </a:ext>
            </a:extLst>
          </p:cNvPr>
          <p:cNvSpPr>
            <a:spLocks noGrp="1"/>
          </p:cNvSpPr>
          <p:nvPr>
            <p:ph type="title"/>
          </p:nvPr>
        </p:nvSpPr>
        <p:spPr>
          <a:xfrm>
            <a:off x="838200" y="365125"/>
            <a:ext cx="10515600" cy="2406355"/>
          </a:xfrm>
        </p:spPr>
        <p:txBody>
          <a:bodyPr/>
          <a:lstStyle/>
          <a:p>
            <a:r>
              <a:rPr lang="en-GB" sz="3600" dirty="0"/>
              <a:t>EQDS: congestion tunnelling in the host.</a:t>
            </a:r>
            <a:br>
              <a:rPr lang="en-GB" sz="3600" dirty="0"/>
            </a:br>
            <a:br>
              <a:rPr lang="en-GB" sz="3600" dirty="0"/>
            </a:br>
            <a:r>
              <a:rPr lang="en-GB" b="1" dirty="0">
                <a:solidFill>
                  <a:srgbClr val="C00000"/>
                </a:solidFill>
              </a:rPr>
              <a:t>Why would it work?</a:t>
            </a:r>
          </a:p>
        </p:txBody>
      </p:sp>
      <p:sp>
        <p:nvSpPr>
          <p:cNvPr id="3" name="Content Placeholder 2">
            <a:extLst>
              <a:ext uri="{FF2B5EF4-FFF2-40B4-BE49-F238E27FC236}">
                <a16:creationId xmlns:a16="http://schemas.microsoft.com/office/drawing/2014/main" id="{41E8EEA5-3EDA-FE4C-A41F-DAC73A82F37E}"/>
              </a:ext>
            </a:extLst>
          </p:cNvPr>
          <p:cNvSpPr>
            <a:spLocks noGrp="1"/>
          </p:cNvSpPr>
          <p:nvPr>
            <p:ph idx="1"/>
          </p:nvPr>
        </p:nvSpPr>
        <p:spPr>
          <a:xfrm>
            <a:off x="838200" y="2996856"/>
            <a:ext cx="10515600" cy="4351338"/>
          </a:xfrm>
        </p:spPr>
        <p:txBody>
          <a:bodyPr/>
          <a:lstStyle/>
          <a:p>
            <a:r>
              <a:rPr lang="en-GB" dirty="0"/>
              <a:t>Control loop much faster than control loop of upper layer protocols.</a:t>
            </a:r>
          </a:p>
          <a:p>
            <a:pPr lvl="1"/>
            <a:r>
              <a:rPr lang="en-GB" dirty="0"/>
              <a:t>200ms TCP timeouts.</a:t>
            </a:r>
          </a:p>
          <a:p>
            <a:pPr lvl="1"/>
            <a:r>
              <a:rPr lang="en-GB" dirty="0"/>
              <a:t>Loss-based detection for RDMA. </a:t>
            </a:r>
          </a:p>
          <a:p>
            <a:endParaRPr lang="en-GB" dirty="0"/>
          </a:p>
          <a:p>
            <a:r>
              <a:rPr lang="en-GB" dirty="0"/>
              <a:t>Feasible to implement? </a:t>
            </a:r>
          </a:p>
          <a:p>
            <a:pPr lvl="1"/>
            <a:r>
              <a:rPr lang="en-GB" dirty="0" err="1"/>
              <a:t>Tunneling</a:t>
            </a:r>
            <a:r>
              <a:rPr lang="en-GB" dirty="0"/>
              <a:t> already widespread: VXLAN already sees much of the traffic.</a:t>
            </a:r>
          </a:p>
          <a:p>
            <a:pPr lvl="1"/>
            <a:r>
              <a:rPr lang="en-GB" dirty="0"/>
              <a:t>EQDS adds a bit more work at the same level. </a:t>
            </a:r>
          </a:p>
        </p:txBody>
      </p:sp>
      <p:sp>
        <p:nvSpPr>
          <p:cNvPr id="4" name="Slide Number Placeholder 3">
            <a:extLst>
              <a:ext uri="{FF2B5EF4-FFF2-40B4-BE49-F238E27FC236}">
                <a16:creationId xmlns:a16="http://schemas.microsoft.com/office/drawing/2014/main" id="{2E421FAA-68A7-5C4A-AD89-5A35E0542769}"/>
              </a:ext>
            </a:extLst>
          </p:cNvPr>
          <p:cNvSpPr>
            <a:spLocks noGrp="1"/>
          </p:cNvSpPr>
          <p:nvPr>
            <p:ph type="sldNum" sz="quarter" idx="12"/>
          </p:nvPr>
        </p:nvSpPr>
        <p:spPr/>
        <p:txBody>
          <a:bodyPr/>
          <a:lstStyle/>
          <a:p>
            <a:fld id="{B1BB7663-3ADD-2249-8069-6FDC7EF13D3C}" type="slidenum">
              <a:rPr lang="en-GB" smtClean="0"/>
              <a:t>29</a:t>
            </a:fld>
            <a:endParaRPr lang="en-GB"/>
          </a:p>
        </p:txBody>
      </p:sp>
    </p:spTree>
    <p:extLst>
      <p:ext uri="{BB962C8B-B14F-4D97-AF65-F5344CB8AC3E}">
        <p14:creationId xmlns:p14="http://schemas.microsoft.com/office/powerpoint/2010/main" val="3087258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a:extLst>
              <a:ext uri="{FF2B5EF4-FFF2-40B4-BE49-F238E27FC236}">
                <a16:creationId xmlns:a16="http://schemas.microsoft.com/office/drawing/2014/main" id="{E4128D54-81DF-EE4D-865A-896A57E8CC91}"/>
              </a:ext>
            </a:extLst>
          </p:cNvPr>
          <p:cNvSpPr txBox="1"/>
          <p:nvPr/>
        </p:nvSpPr>
        <p:spPr>
          <a:xfrm>
            <a:off x="6381929" y="3781705"/>
            <a:ext cx="530466"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dirty="0"/>
              <a:t>PFC</a:t>
            </a:r>
          </a:p>
        </p:txBody>
      </p:sp>
      <p:cxnSp>
        <p:nvCxnSpPr>
          <p:cNvPr id="64" name="Straight Connector 63">
            <a:extLst>
              <a:ext uri="{FF2B5EF4-FFF2-40B4-BE49-F238E27FC236}">
                <a16:creationId xmlns:a16="http://schemas.microsoft.com/office/drawing/2014/main" id="{DAA805FA-CA08-C748-990E-38674E247CE6}"/>
              </a:ext>
            </a:extLst>
          </p:cNvPr>
          <p:cNvCxnSpPr>
            <a:cxnSpLocks/>
            <a:stCxn id="46" idx="0"/>
          </p:cNvCxnSpPr>
          <p:nvPr/>
        </p:nvCxnSpPr>
        <p:spPr>
          <a:xfrm flipH="1" flipV="1">
            <a:off x="5336130" y="2995987"/>
            <a:ext cx="1311032" cy="785718"/>
          </a:xfrm>
          <a:prstGeom prst="line">
            <a:avLst/>
          </a:prstGeom>
        </p:spPr>
        <p:style>
          <a:lnRef idx="2">
            <a:schemeClr val="dk1"/>
          </a:lnRef>
          <a:fillRef idx="0">
            <a:schemeClr val="dk1"/>
          </a:fillRef>
          <a:effectRef idx="1">
            <a:schemeClr val="dk1"/>
          </a:effectRef>
          <a:fontRef idx="minor">
            <a:schemeClr val="tx1"/>
          </a:fontRef>
        </p:style>
      </p:cxnSp>
      <p:sp>
        <p:nvSpPr>
          <p:cNvPr id="42" name="Rectangle 41">
            <a:extLst>
              <a:ext uri="{FF2B5EF4-FFF2-40B4-BE49-F238E27FC236}">
                <a16:creationId xmlns:a16="http://schemas.microsoft.com/office/drawing/2014/main" id="{AF6BD14E-C3DE-5240-BC33-F0D167A33E06}"/>
              </a:ext>
            </a:extLst>
          </p:cNvPr>
          <p:cNvSpPr/>
          <p:nvPr/>
        </p:nvSpPr>
        <p:spPr>
          <a:xfrm>
            <a:off x="776966" y="2287076"/>
            <a:ext cx="3424398" cy="231949"/>
          </a:xfrm>
          <a:prstGeom prst="rect">
            <a:avLst/>
          </a:prstGeom>
          <a:solidFill>
            <a:schemeClr val="bg1">
              <a:lumMod val="85000"/>
            </a:schemeClr>
          </a:solidFill>
          <a:ln w="2857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 name="Rectangle 3">
            <a:extLst>
              <a:ext uri="{FF2B5EF4-FFF2-40B4-BE49-F238E27FC236}">
                <a16:creationId xmlns:a16="http://schemas.microsoft.com/office/drawing/2014/main" id="{F0F8C118-8CB9-0844-949E-614F28D24DF2}"/>
              </a:ext>
            </a:extLst>
          </p:cNvPr>
          <p:cNvSpPr/>
          <p:nvPr/>
        </p:nvSpPr>
        <p:spPr>
          <a:xfrm>
            <a:off x="1061998" y="2669802"/>
            <a:ext cx="982221" cy="561349"/>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GB" dirty="0"/>
              <a:t>TCP/IP</a:t>
            </a:r>
          </a:p>
        </p:txBody>
      </p:sp>
      <p:sp>
        <p:nvSpPr>
          <p:cNvPr id="7" name="TextBox 6">
            <a:extLst>
              <a:ext uri="{FF2B5EF4-FFF2-40B4-BE49-F238E27FC236}">
                <a16:creationId xmlns:a16="http://schemas.microsoft.com/office/drawing/2014/main" id="{5B59E93B-2E83-144E-9478-EA02F63E3AA9}"/>
              </a:ext>
            </a:extLst>
          </p:cNvPr>
          <p:cNvSpPr txBox="1"/>
          <p:nvPr/>
        </p:nvSpPr>
        <p:spPr>
          <a:xfrm>
            <a:off x="2013717" y="2228620"/>
            <a:ext cx="1160254" cy="369332"/>
          </a:xfrm>
          <a:prstGeom prst="rect">
            <a:avLst/>
          </a:prstGeom>
          <a:noFill/>
        </p:spPr>
        <p:txBody>
          <a:bodyPr wrap="none" rtlCol="0">
            <a:spAutoFit/>
          </a:bodyPr>
          <a:lstStyle/>
          <a:p>
            <a:r>
              <a:rPr lang="en-GB" dirty="0">
                <a:solidFill>
                  <a:schemeClr val="tx1">
                    <a:lumMod val="50000"/>
                    <a:lumOff val="50000"/>
                  </a:schemeClr>
                </a:solidFill>
              </a:rPr>
              <a:t>Socket API</a:t>
            </a:r>
          </a:p>
        </p:txBody>
      </p:sp>
      <p:sp>
        <p:nvSpPr>
          <p:cNvPr id="8" name="Rectangle 7">
            <a:extLst>
              <a:ext uri="{FF2B5EF4-FFF2-40B4-BE49-F238E27FC236}">
                <a16:creationId xmlns:a16="http://schemas.microsoft.com/office/drawing/2014/main" id="{52D9C7C5-3673-AB48-B111-291BB5CE7FA4}"/>
              </a:ext>
            </a:extLst>
          </p:cNvPr>
          <p:cNvSpPr/>
          <p:nvPr/>
        </p:nvSpPr>
        <p:spPr>
          <a:xfrm>
            <a:off x="3173971" y="2664851"/>
            <a:ext cx="982221" cy="33979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t>DCTCP</a:t>
            </a:r>
          </a:p>
        </p:txBody>
      </p:sp>
      <p:sp>
        <p:nvSpPr>
          <p:cNvPr id="9" name="Rectangle 8">
            <a:extLst>
              <a:ext uri="{FF2B5EF4-FFF2-40B4-BE49-F238E27FC236}">
                <a16:creationId xmlns:a16="http://schemas.microsoft.com/office/drawing/2014/main" id="{F94DB6BE-11BB-FB41-8B67-71F5F19B0A27}"/>
              </a:ext>
            </a:extLst>
          </p:cNvPr>
          <p:cNvSpPr/>
          <p:nvPr/>
        </p:nvSpPr>
        <p:spPr>
          <a:xfrm>
            <a:off x="2170343" y="2669803"/>
            <a:ext cx="863354" cy="33979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GB" dirty="0"/>
              <a:t>MPTCP</a:t>
            </a:r>
          </a:p>
        </p:txBody>
      </p:sp>
      <p:cxnSp>
        <p:nvCxnSpPr>
          <p:cNvPr id="15" name="Straight Connector 14">
            <a:extLst>
              <a:ext uri="{FF2B5EF4-FFF2-40B4-BE49-F238E27FC236}">
                <a16:creationId xmlns:a16="http://schemas.microsoft.com/office/drawing/2014/main" id="{FDB72360-5515-994A-AC17-EEFA08390921}"/>
              </a:ext>
            </a:extLst>
          </p:cNvPr>
          <p:cNvCxnSpPr>
            <a:cxnSpLocks/>
          </p:cNvCxnSpPr>
          <p:nvPr/>
        </p:nvCxnSpPr>
        <p:spPr>
          <a:xfrm>
            <a:off x="649316" y="3460375"/>
            <a:ext cx="10958710" cy="0"/>
          </a:xfrm>
          <a:prstGeom prst="line">
            <a:avLst/>
          </a:prstGeom>
          <a:ln w="381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7" name="TextBox 16">
            <a:extLst>
              <a:ext uri="{FF2B5EF4-FFF2-40B4-BE49-F238E27FC236}">
                <a16:creationId xmlns:a16="http://schemas.microsoft.com/office/drawing/2014/main" id="{BE2C8B01-3708-EA47-9678-CD6FA10910FD}"/>
              </a:ext>
            </a:extLst>
          </p:cNvPr>
          <p:cNvSpPr txBox="1"/>
          <p:nvPr/>
        </p:nvSpPr>
        <p:spPr>
          <a:xfrm rot="16200000">
            <a:off x="336955" y="3771366"/>
            <a:ext cx="994055" cy="369332"/>
          </a:xfrm>
          <a:prstGeom prst="rect">
            <a:avLst/>
          </a:prstGeom>
          <a:noFill/>
        </p:spPr>
        <p:txBody>
          <a:bodyPr wrap="none" rtlCol="0">
            <a:spAutoFit/>
          </a:bodyPr>
          <a:lstStyle/>
          <a:p>
            <a:r>
              <a:rPr lang="en-GB" dirty="0">
                <a:solidFill>
                  <a:schemeClr val="bg1">
                    <a:lumMod val="65000"/>
                  </a:schemeClr>
                </a:solidFill>
              </a:rPr>
              <a:t>Network</a:t>
            </a:r>
          </a:p>
        </p:txBody>
      </p:sp>
      <p:sp>
        <p:nvSpPr>
          <p:cNvPr id="22" name="TextBox 21">
            <a:extLst>
              <a:ext uri="{FF2B5EF4-FFF2-40B4-BE49-F238E27FC236}">
                <a16:creationId xmlns:a16="http://schemas.microsoft.com/office/drawing/2014/main" id="{E5FF0535-A7E3-F840-964D-62653E249ACE}"/>
              </a:ext>
            </a:extLst>
          </p:cNvPr>
          <p:cNvSpPr txBox="1"/>
          <p:nvPr/>
        </p:nvSpPr>
        <p:spPr>
          <a:xfrm>
            <a:off x="8175631" y="3698202"/>
            <a:ext cx="1066812"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t>Packet </a:t>
            </a:r>
          </a:p>
          <a:p>
            <a:pPr algn="ctr"/>
            <a:r>
              <a:rPr lang="en-GB" dirty="0"/>
              <a:t>Trimming</a:t>
            </a:r>
          </a:p>
        </p:txBody>
      </p:sp>
      <p:sp>
        <p:nvSpPr>
          <p:cNvPr id="23" name="TextBox 22">
            <a:extLst>
              <a:ext uri="{FF2B5EF4-FFF2-40B4-BE49-F238E27FC236}">
                <a16:creationId xmlns:a16="http://schemas.microsoft.com/office/drawing/2014/main" id="{1F6DA657-5302-BC41-AEF1-D2F8880826C3}"/>
              </a:ext>
            </a:extLst>
          </p:cNvPr>
          <p:cNvSpPr txBox="1"/>
          <p:nvPr/>
        </p:nvSpPr>
        <p:spPr>
          <a:xfrm>
            <a:off x="9306443" y="3706651"/>
            <a:ext cx="91082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t>Priority </a:t>
            </a:r>
          </a:p>
          <a:p>
            <a:pPr algn="ctr"/>
            <a:r>
              <a:rPr lang="en-GB" dirty="0"/>
              <a:t>Queues</a:t>
            </a:r>
          </a:p>
        </p:txBody>
      </p:sp>
      <p:sp>
        <p:nvSpPr>
          <p:cNvPr id="24" name="TextBox 23">
            <a:extLst>
              <a:ext uri="{FF2B5EF4-FFF2-40B4-BE49-F238E27FC236}">
                <a16:creationId xmlns:a16="http://schemas.microsoft.com/office/drawing/2014/main" id="{E61DE705-D942-2B4C-B558-13F4AA04903E}"/>
              </a:ext>
            </a:extLst>
          </p:cNvPr>
          <p:cNvSpPr txBox="1"/>
          <p:nvPr/>
        </p:nvSpPr>
        <p:spPr>
          <a:xfrm>
            <a:off x="3282018" y="3729897"/>
            <a:ext cx="566694"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dirty="0"/>
              <a:t>ECN</a:t>
            </a:r>
          </a:p>
        </p:txBody>
      </p:sp>
      <p:grpSp>
        <p:nvGrpSpPr>
          <p:cNvPr id="11" name="Group 10">
            <a:extLst>
              <a:ext uri="{FF2B5EF4-FFF2-40B4-BE49-F238E27FC236}">
                <a16:creationId xmlns:a16="http://schemas.microsoft.com/office/drawing/2014/main" id="{F94D4395-0C24-274D-82E8-754E57EF91BD}"/>
              </a:ext>
            </a:extLst>
          </p:cNvPr>
          <p:cNvGrpSpPr/>
          <p:nvPr/>
        </p:nvGrpSpPr>
        <p:grpSpPr>
          <a:xfrm>
            <a:off x="4434677" y="2228540"/>
            <a:ext cx="3322645" cy="369332"/>
            <a:chOff x="4434677" y="2228540"/>
            <a:chExt cx="3322645" cy="369332"/>
          </a:xfrm>
        </p:grpSpPr>
        <p:sp>
          <p:nvSpPr>
            <p:cNvPr id="41" name="Rectangle 40">
              <a:extLst>
                <a:ext uri="{FF2B5EF4-FFF2-40B4-BE49-F238E27FC236}">
                  <a16:creationId xmlns:a16="http://schemas.microsoft.com/office/drawing/2014/main" id="{DD1B560B-1D1D-6B49-AF84-59787861A4F6}"/>
                </a:ext>
              </a:extLst>
            </p:cNvPr>
            <p:cNvSpPr/>
            <p:nvPr/>
          </p:nvSpPr>
          <p:spPr>
            <a:xfrm>
              <a:off x="4434677" y="2287076"/>
              <a:ext cx="3322645" cy="241742"/>
            </a:xfrm>
            <a:prstGeom prst="rect">
              <a:avLst/>
            </a:prstGeom>
            <a:solidFill>
              <a:schemeClr val="bg1">
                <a:lumMod val="85000"/>
              </a:schemeClr>
            </a:solidFill>
            <a:ln w="2857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6" name="TextBox 25">
              <a:extLst>
                <a:ext uri="{FF2B5EF4-FFF2-40B4-BE49-F238E27FC236}">
                  <a16:creationId xmlns:a16="http://schemas.microsoft.com/office/drawing/2014/main" id="{AEAFB08D-71AC-CC49-9ED4-5DBFB19AC958}"/>
                </a:ext>
              </a:extLst>
            </p:cNvPr>
            <p:cNvSpPr txBox="1"/>
            <p:nvPr/>
          </p:nvSpPr>
          <p:spPr>
            <a:xfrm>
              <a:off x="5871993" y="2228540"/>
              <a:ext cx="1072922" cy="369332"/>
            </a:xfrm>
            <a:prstGeom prst="rect">
              <a:avLst/>
            </a:prstGeom>
            <a:noFill/>
          </p:spPr>
          <p:txBody>
            <a:bodyPr wrap="none" rtlCol="0">
              <a:spAutoFit/>
            </a:bodyPr>
            <a:lstStyle/>
            <a:p>
              <a:r>
                <a:rPr lang="en-GB" dirty="0">
                  <a:solidFill>
                    <a:schemeClr val="tx1">
                      <a:lumMod val="50000"/>
                      <a:lumOff val="50000"/>
                    </a:schemeClr>
                  </a:solidFill>
                </a:rPr>
                <a:t>Verbs API</a:t>
              </a:r>
            </a:p>
          </p:txBody>
        </p:sp>
      </p:grpSp>
      <p:sp>
        <p:nvSpPr>
          <p:cNvPr id="30" name="TextBox 29">
            <a:extLst>
              <a:ext uri="{FF2B5EF4-FFF2-40B4-BE49-F238E27FC236}">
                <a16:creationId xmlns:a16="http://schemas.microsoft.com/office/drawing/2014/main" id="{D8C8A175-1142-094D-87C4-B5E1C8FD3C0C}"/>
              </a:ext>
            </a:extLst>
          </p:cNvPr>
          <p:cNvSpPr txBox="1"/>
          <p:nvPr/>
        </p:nvSpPr>
        <p:spPr>
          <a:xfrm>
            <a:off x="4894167" y="2584242"/>
            <a:ext cx="886057" cy="369332"/>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dirty="0"/>
              <a:t>RoCEv2</a:t>
            </a:r>
          </a:p>
        </p:txBody>
      </p:sp>
      <p:sp>
        <p:nvSpPr>
          <p:cNvPr id="31" name="TextBox 30">
            <a:extLst>
              <a:ext uri="{FF2B5EF4-FFF2-40B4-BE49-F238E27FC236}">
                <a16:creationId xmlns:a16="http://schemas.microsoft.com/office/drawing/2014/main" id="{7D0F158B-0172-9749-BD3F-6D9F524AE4D9}"/>
              </a:ext>
            </a:extLst>
          </p:cNvPr>
          <p:cNvSpPr txBox="1"/>
          <p:nvPr/>
        </p:nvSpPr>
        <p:spPr>
          <a:xfrm>
            <a:off x="5861882" y="2580420"/>
            <a:ext cx="1164567" cy="369332"/>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dirty="0"/>
              <a:t>MP-RDMA</a:t>
            </a:r>
          </a:p>
        </p:txBody>
      </p:sp>
      <p:sp>
        <p:nvSpPr>
          <p:cNvPr id="32" name="TextBox 31">
            <a:extLst>
              <a:ext uri="{FF2B5EF4-FFF2-40B4-BE49-F238E27FC236}">
                <a16:creationId xmlns:a16="http://schemas.microsoft.com/office/drawing/2014/main" id="{B191D18F-EE41-1643-B6D2-92E726B10A20}"/>
              </a:ext>
            </a:extLst>
          </p:cNvPr>
          <p:cNvSpPr txBox="1"/>
          <p:nvPr/>
        </p:nvSpPr>
        <p:spPr>
          <a:xfrm>
            <a:off x="7142810" y="2588723"/>
            <a:ext cx="620149" cy="369332"/>
          </a:xfrm>
          <a:prstGeom prst="rect">
            <a:avLst/>
          </a:prstGeom>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GB" dirty="0"/>
              <a:t>IRN</a:t>
            </a:r>
          </a:p>
        </p:txBody>
      </p:sp>
      <p:sp>
        <p:nvSpPr>
          <p:cNvPr id="35" name="TextBox 34">
            <a:extLst>
              <a:ext uri="{FF2B5EF4-FFF2-40B4-BE49-F238E27FC236}">
                <a16:creationId xmlns:a16="http://schemas.microsoft.com/office/drawing/2014/main" id="{66A6A1D2-11D1-B245-A949-599207BDAF3F}"/>
              </a:ext>
            </a:extLst>
          </p:cNvPr>
          <p:cNvSpPr txBox="1"/>
          <p:nvPr/>
        </p:nvSpPr>
        <p:spPr>
          <a:xfrm>
            <a:off x="5934152" y="2993529"/>
            <a:ext cx="886103" cy="369332"/>
          </a:xfrm>
          <a:prstGeom prst="rect">
            <a:avLst/>
          </a:prstGeom>
          <a:ln/>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GB" dirty="0"/>
              <a:t>Timely</a:t>
            </a:r>
          </a:p>
        </p:txBody>
      </p:sp>
      <p:sp>
        <p:nvSpPr>
          <p:cNvPr id="36" name="TextBox 35">
            <a:extLst>
              <a:ext uri="{FF2B5EF4-FFF2-40B4-BE49-F238E27FC236}">
                <a16:creationId xmlns:a16="http://schemas.microsoft.com/office/drawing/2014/main" id="{AB04D245-AF9C-1249-8E82-F7D424F38776}"/>
              </a:ext>
            </a:extLst>
          </p:cNvPr>
          <p:cNvSpPr txBox="1"/>
          <p:nvPr/>
        </p:nvSpPr>
        <p:spPr>
          <a:xfrm>
            <a:off x="7302493" y="3806791"/>
            <a:ext cx="503664"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GB" dirty="0"/>
              <a:t>INT</a:t>
            </a:r>
          </a:p>
        </p:txBody>
      </p:sp>
      <p:sp>
        <p:nvSpPr>
          <p:cNvPr id="44" name="TextBox 43">
            <a:extLst>
              <a:ext uri="{FF2B5EF4-FFF2-40B4-BE49-F238E27FC236}">
                <a16:creationId xmlns:a16="http://schemas.microsoft.com/office/drawing/2014/main" id="{F9A8FE9B-1D7B-D242-A853-CFAF2DB8F179}"/>
              </a:ext>
            </a:extLst>
          </p:cNvPr>
          <p:cNvSpPr txBox="1"/>
          <p:nvPr/>
        </p:nvSpPr>
        <p:spPr>
          <a:xfrm>
            <a:off x="10270762" y="3705077"/>
            <a:ext cx="1337264"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t>Packet-level </a:t>
            </a:r>
          </a:p>
          <a:p>
            <a:pPr algn="ctr"/>
            <a:r>
              <a:rPr lang="en-GB" dirty="0"/>
              <a:t>ECMP</a:t>
            </a:r>
          </a:p>
        </p:txBody>
      </p:sp>
      <p:sp>
        <p:nvSpPr>
          <p:cNvPr id="45" name="TextBox 44">
            <a:extLst>
              <a:ext uri="{FF2B5EF4-FFF2-40B4-BE49-F238E27FC236}">
                <a16:creationId xmlns:a16="http://schemas.microsoft.com/office/drawing/2014/main" id="{25D7F6B9-5ED1-F945-ACFE-91E8D92CAF81}"/>
              </a:ext>
            </a:extLst>
          </p:cNvPr>
          <p:cNvSpPr txBox="1"/>
          <p:nvPr/>
        </p:nvSpPr>
        <p:spPr>
          <a:xfrm>
            <a:off x="964944" y="3618324"/>
            <a:ext cx="1185389"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GB" dirty="0"/>
              <a:t>Flow-level </a:t>
            </a:r>
          </a:p>
          <a:p>
            <a:pPr algn="ctr"/>
            <a:r>
              <a:rPr lang="en-GB" dirty="0"/>
              <a:t>ECMP</a:t>
            </a:r>
          </a:p>
        </p:txBody>
      </p:sp>
      <p:sp>
        <p:nvSpPr>
          <p:cNvPr id="49" name="Rectangle 48">
            <a:extLst>
              <a:ext uri="{FF2B5EF4-FFF2-40B4-BE49-F238E27FC236}">
                <a16:creationId xmlns:a16="http://schemas.microsoft.com/office/drawing/2014/main" id="{C0C95540-F25C-B44E-9A75-456159D9B0E9}"/>
              </a:ext>
            </a:extLst>
          </p:cNvPr>
          <p:cNvSpPr/>
          <p:nvPr/>
        </p:nvSpPr>
        <p:spPr>
          <a:xfrm>
            <a:off x="7926484" y="2287076"/>
            <a:ext cx="3503975" cy="241742"/>
          </a:xfrm>
          <a:prstGeom prst="rect">
            <a:avLst/>
          </a:prstGeom>
          <a:solidFill>
            <a:schemeClr val="bg1">
              <a:lumMod val="85000"/>
            </a:schemeClr>
          </a:solidFill>
          <a:ln w="2857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0" name="TextBox 49">
            <a:extLst>
              <a:ext uri="{FF2B5EF4-FFF2-40B4-BE49-F238E27FC236}">
                <a16:creationId xmlns:a16="http://schemas.microsoft.com/office/drawing/2014/main" id="{8BD7EB2A-CD91-3842-ABDA-3BEFBF4536F0}"/>
              </a:ext>
            </a:extLst>
          </p:cNvPr>
          <p:cNvSpPr txBox="1"/>
          <p:nvPr/>
        </p:nvSpPr>
        <p:spPr>
          <a:xfrm>
            <a:off x="8960491" y="2224772"/>
            <a:ext cx="1372171" cy="369332"/>
          </a:xfrm>
          <a:prstGeom prst="rect">
            <a:avLst/>
          </a:prstGeom>
          <a:noFill/>
        </p:spPr>
        <p:txBody>
          <a:bodyPr wrap="none" rtlCol="0">
            <a:spAutoFit/>
          </a:bodyPr>
          <a:lstStyle/>
          <a:p>
            <a:r>
              <a:rPr lang="en-GB" dirty="0">
                <a:solidFill>
                  <a:schemeClr val="tx1">
                    <a:lumMod val="50000"/>
                    <a:lumOff val="50000"/>
                  </a:schemeClr>
                </a:solidFill>
              </a:rPr>
              <a:t>Message API</a:t>
            </a:r>
          </a:p>
        </p:txBody>
      </p:sp>
      <p:sp>
        <p:nvSpPr>
          <p:cNvPr id="51" name="TextBox 50">
            <a:extLst>
              <a:ext uri="{FF2B5EF4-FFF2-40B4-BE49-F238E27FC236}">
                <a16:creationId xmlns:a16="http://schemas.microsoft.com/office/drawing/2014/main" id="{CFAD74B8-E218-784C-B770-BA661D05F85F}"/>
              </a:ext>
            </a:extLst>
          </p:cNvPr>
          <p:cNvSpPr txBox="1"/>
          <p:nvPr/>
        </p:nvSpPr>
        <p:spPr>
          <a:xfrm>
            <a:off x="8199432" y="2580451"/>
            <a:ext cx="724740" cy="369332"/>
          </a:xfrm>
          <a:prstGeom prst="rect">
            <a:avLst/>
          </a:prstGeom>
          <a:solidFill>
            <a:schemeClr val="bg1">
              <a:lumMod val="85000"/>
            </a:schemeClr>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dirty="0"/>
              <a:t>Swift</a:t>
            </a:r>
          </a:p>
        </p:txBody>
      </p:sp>
      <p:sp>
        <p:nvSpPr>
          <p:cNvPr id="54" name="TextBox 53">
            <a:extLst>
              <a:ext uri="{FF2B5EF4-FFF2-40B4-BE49-F238E27FC236}">
                <a16:creationId xmlns:a16="http://schemas.microsoft.com/office/drawing/2014/main" id="{9969B4B4-CCF4-F64E-A75D-B922691F2BA6}"/>
              </a:ext>
            </a:extLst>
          </p:cNvPr>
          <p:cNvSpPr txBox="1"/>
          <p:nvPr/>
        </p:nvSpPr>
        <p:spPr>
          <a:xfrm rot="16200000">
            <a:off x="8299951" y="3016896"/>
            <a:ext cx="514885" cy="369332"/>
          </a:xfrm>
          <a:prstGeom prst="rect">
            <a:avLst/>
          </a:prstGeom>
          <a:noFill/>
        </p:spPr>
        <p:txBody>
          <a:bodyPr wrap="none" rtlCol="0">
            <a:spAutoFit/>
          </a:bodyPr>
          <a:lstStyle/>
          <a:p>
            <a:r>
              <a:rPr lang="en-GB" dirty="0">
                <a:solidFill>
                  <a:schemeClr val="bg1">
                    <a:lumMod val="65000"/>
                  </a:schemeClr>
                </a:solidFill>
              </a:rPr>
              <a:t>NIC</a:t>
            </a:r>
          </a:p>
        </p:txBody>
      </p:sp>
      <p:sp>
        <p:nvSpPr>
          <p:cNvPr id="55" name="TextBox 54">
            <a:extLst>
              <a:ext uri="{FF2B5EF4-FFF2-40B4-BE49-F238E27FC236}">
                <a16:creationId xmlns:a16="http://schemas.microsoft.com/office/drawing/2014/main" id="{F038518C-2079-6640-B893-8FDC5996DCC6}"/>
              </a:ext>
            </a:extLst>
          </p:cNvPr>
          <p:cNvSpPr txBox="1"/>
          <p:nvPr/>
        </p:nvSpPr>
        <p:spPr>
          <a:xfrm>
            <a:off x="4443588" y="3785496"/>
            <a:ext cx="1548244"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dirty="0"/>
              <a:t>Shared buffers</a:t>
            </a:r>
          </a:p>
        </p:txBody>
      </p:sp>
      <p:cxnSp>
        <p:nvCxnSpPr>
          <p:cNvPr id="57" name="Straight Connector 56">
            <a:extLst>
              <a:ext uri="{FF2B5EF4-FFF2-40B4-BE49-F238E27FC236}">
                <a16:creationId xmlns:a16="http://schemas.microsoft.com/office/drawing/2014/main" id="{EEB7B538-7A6A-B040-8B56-1A04870723BE}"/>
              </a:ext>
            </a:extLst>
          </p:cNvPr>
          <p:cNvCxnSpPr>
            <a:stCxn id="24" idx="0"/>
            <a:endCxn id="8" idx="2"/>
          </p:cNvCxnSpPr>
          <p:nvPr/>
        </p:nvCxnSpPr>
        <p:spPr>
          <a:xfrm flipV="1">
            <a:off x="3565365" y="3004641"/>
            <a:ext cx="99717" cy="725256"/>
          </a:xfrm>
          <a:prstGeom prst="line">
            <a:avLst/>
          </a:prstGeom>
        </p:spPr>
        <p:style>
          <a:lnRef idx="2">
            <a:schemeClr val="dk1"/>
          </a:lnRef>
          <a:fillRef idx="0">
            <a:schemeClr val="dk1"/>
          </a:fillRef>
          <a:effectRef idx="1">
            <a:schemeClr val="dk1"/>
          </a:effectRef>
          <a:fontRef idx="minor">
            <a:schemeClr val="tx1"/>
          </a:fontRef>
        </p:style>
      </p:cxnSp>
      <p:cxnSp>
        <p:nvCxnSpPr>
          <p:cNvPr id="58" name="Straight Connector 57">
            <a:extLst>
              <a:ext uri="{FF2B5EF4-FFF2-40B4-BE49-F238E27FC236}">
                <a16:creationId xmlns:a16="http://schemas.microsoft.com/office/drawing/2014/main" id="{9BFFFBC6-1F56-BF41-8647-8FE4B0716BFC}"/>
              </a:ext>
            </a:extLst>
          </p:cNvPr>
          <p:cNvCxnSpPr>
            <a:cxnSpLocks/>
            <a:stCxn id="24" idx="0"/>
            <a:endCxn id="33" idx="2"/>
          </p:cNvCxnSpPr>
          <p:nvPr/>
        </p:nvCxnSpPr>
        <p:spPr>
          <a:xfrm flipV="1">
            <a:off x="3565365" y="3362861"/>
            <a:ext cx="1769050" cy="367036"/>
          </a:xfrm>
          <a:prstGeom prst="line">
            <a:avLst/>
          </a:prstGeom>
        </p:spPr>
        <p:style>
          <a:lnRef idx="2">
            <a:schemeClr val="dk1"/>
          </a:lnRef>
          <a:fillRef idx="0">
            <a:schemeClr val="dk1"/>
          </a:fillRef>
          <a:effectRef idx="1">
            <a:schemeClr val="dk1"/>
          </a:effectRef>
          <a:fontRef idx="minor">
            <a:schemeClr val="tx1"/>
          </a:fontRef>
        </p:style>
      </p:cxnSp>
      <p:cxnSp>
        <p:nvCxnSpPr>
          <p:cNvPr id="61" name="Straight Connector 60">
            <a:extLst>
              <a:ext uri="{FF2B5EF4-FFF2-40B4-BE49-F238E27FC236}">
                <a16:creationId xmlns:a16="http://schemas.microsoft.com/office/drawing/2014/main" id="{C56EB4E1-9E59-714F-88B1-9BE4FE97DCD3}"/>
              </a:ext>
            </a:extLst>
          </p:cNvPr>
          <p:cNvCxnSpPr>
            <a:cxnSpLocks/>
            <a:stCxn id="36" idx="0"/>
            <a:endCxn id="34" idx="2"/>
          </p:cNvCxnSpPr>
          <p:nvPr/>
        </p:nvCxnSpPr>
        <p:spPr>
          <a:xfrm flipH="1" flipV="1">
            <a:off x="7354993" y="3362861"/>
            <a:ext cx="199332" cy="443930"/>
          </a:xfrm>
          <a:prstGeom prst="line">
            <a:avLst/>
          </a:prstGeom>
        </p:spPr>
        <p:style>
          <a:lnRef idx="2">
            <a:schemeClr val="dk1"/>
          </a:lnRef>
          <a:fillRef idx="0">
            <a:schemeClr val="dk1"/>
          </a:fillRef>
          <a:effectRef idx="1">
            <a:schemeClr val="dk1"/>
          </a:effectRef>
          <a:fontRef idx="minor">
            <a:schemeClr val="tx1"/>
          </a:fontRef>
        </p:style>
      </p:cxnSp>
      <p:sp>
        <p:nvSpPr>
          <p:cNvPr id="65" name="TextBox 64">
            <a:extLst>
              <a:ext uri="{FF2B5EF4-FFF2-40B4-BE49-F238E27FC236}">
                <a16:creationId xmlns:a16="http://schemas.microsoft.com/office/drawing/2014/main" id="{E6EE5A85-967A-284A-96DE-EAA16B4853C7}"/>
              </a:ext>
            </a:extLst>
          </p:cNvPr>
          <p:cNvSpPr txBox="1"/>
          <p:nvPr/>
        </p:nvSpPr>
        <p:spPr>
          <a:xfrm>
            <a:off x="9939685" y="2623874"/>
            <a:ext cx="662154" cy="369332"/>
          </a:xfrm>
          <a:prstGeom prst="rect">
            <a:avLst/>
          </a:prstGeom>
          <a:ln/>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dirty="0"/>
              <a:t>NDP</a:t>
            </a:r>
          </a:p>
        </p:txBody>
      </p:sp>
      <p:sp>
        <p:nvSpPr>
          <p:cNvPr id="66" name="TextBox 65">
            <a:extLst>
              <a:ext uri="{FF2B5EF4-FFF2-40B4-BE49-F238E27FC236}">
                <a16:creationId xmlns:a16="http://schemas.microsoft.com/office/drawing/2014/main" id="{02A10F17-2F2F-9846-BA85-94A17E210B1A}"/>
              </a:ext>
            </a:extLst>
          </p:cNvPr>
          <p:cNvSpPr txBox="1"/>
          <p:nvPr/>
        </p:nvSpPr>
        <p:spPr>
          <a:xfrm>
            <a:off x="10653439" y="2620558"/>
            <a:ext cx="788260" cy="369332"/>
          </a:xfrm>
          <a:prstGeom prst="rect">
            <a:avLst/>
          </a:prstGeom>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dirty="0" err="1">
                <a:solidFill>
                  <a:schemeClr val="bg1"/>
                </a:solidFill>
              </a:rPr>
              <a:t>Homa</a:t>
            </a:r>
            <a:endParaRPr lang="en-GB" dirty="0">
              <a:solidFill>
                <a:schemeClr val="bg1"/>
              </a:solidFill>
            </a:endParaRPr>
          </a:p>
        </p:txBody>
      </p:sp>
      <p:cxnSp>
        <p:nvCxnSpPr>
          <p:cNvPr id="67" name="Straight Connector 66">
            <a:extLst>
              <a:ext uri="{FF2B5EF4-FFF2-40B4-BE49-F238E27FC236}">
                <a16:creationId xmlns:a16="http://schemas.microsoft.com/office/drawing/2014/main" id="{30D9B45A-2F67-6149-92A1-9D7673BAD044}"/>
              </a:ext>
            </a:extLst>
          </p:cNvPr>
          <p:cNvCxnSpPr>
            <a:cxnSpLocks/>
            <a:stCxn id="22" idx="0"/>
            <a:endCxn id="65" idx="2"/>
          </p:cNvCxnSpPr>
          <p:nvPr/>
        </p:nvCxnSpPr>
        <p:spPr>
          <a:xfrm flipV="1">
            <a:off x="8709037" y="2993206"/>
            <a:ext cx="1561725" cy="704996"/>
          </a:xfrm>
          <a:prstGeom prst="line">
            <a:avLst/>
          </a:prstGeom>
        </p:spPr>
        <p:style>
          <a:lnRef idx="2">
            <a:schemeClr val="dk1"/>
          </a:lnRef>
          <a:fillRef idx="0">
            <a:schemeClr val="dk1"/>
          </a:fillRef>
          <a:effectRef idx="1">
            <a:schemeClr val="dk1"/>
          </a:effectRef>
          <a:fontRef idx="minor">
            <a:schemeClr val="tx1"/>
          </a:fontRef>
        </p:style>
      </p:cxnSp>
      <p:cxnSp>
        <p:nvCxnSpPr>
          <p:cNvPr id="71" name="Straight Connector 70">
            <a:extLst>
              <a:ext uri="{FF2B5EF4-FFF2-40B4-BE49-F238E27FC236}">
                <a16:creationId xmlns:a16="http://schemas.microsoft.com/office/drawing/2014/main" id="{05285AC2-85D5-9742-9C61-C32F3A818E55}"/>
              </a:ext>
            </a:extLst>
          </p:cNvPr>
          <p:cNvCxnSpPr>
            <a:cxnSpLocks/>
            <a:stCxn id="23" idx="0"/>
            <a:endCxn id="65" idx="2"/>
          </p:cNvCxnSpPr>
          <p:nvPr/>
        </p:nvCxnSpPr>
        <p:spPr>
          <a:xfrm flipV="1">
            <a:off x="9761857" y="2993206"/>
            <a:ext cx="508905" cy="713445"/>
          </a:xfrm>
          <a:prstGeom prst="line">
            <a:avLst/>
          </a:prstGeom>
        </p:spPr>
        <p:style>
          <a:lnRef idx="2">
            <a:schemeClr val="dk1"/>
          </a:lnRef>
          <a:fillRef idx="0">
            <a:schemeClr val="dk1"/>
          </a:fillRef>
          <a:effectRef idx="1">
            <a:schemeClr val="dk1"/>
          </a:effectRef>
          <a:fontRef idx="minor">
            <a:schemeClr val="tx1"/>
          </a:fontRef>
        </p:style>
      </p:cxnSp>
      <p:cxnSp>
        <p:nvCxnSpPr>
          <p:cNvPr id="74" name="Straight Connector 73">
            <a:extLst>
              <a:ext uri="{FF2B5EF4-FFF2-40B4-BE49-F238E27FC236}">
                <a16:creationId xmlns:a16="http://schemas.microsoft.com/office/drawing/2014/main" id="{220D6219-DF2F-7A47-B1A3-D67B01346829}"/>
              </a:ext>
            </a:extLst>
          </p:cNvPr>
          <p:cNvCxnSpPr>
            <a:cxnSpLocks/>
            <a:stCxn id="44" idx="0"/>
            <a:endCxn id="65" idx="2"/>
          </p:cNvCxnSpPr>
          <p:nvPr/>
        </p:nvCxnSpPr>
        <p:spPr>
          <a:xfrm flipH="1" flipV="1">
            <a:off x="10270762" y="2993206"/>
            <a:ext cx="668632" cy="711871"/>
          </a:xfrm>
          <a:prstGeom prst="line">
            <a:avLst/>
          </a:prstGeom>
        </p:spPr>
        <p:style>
          <a:lnRef idx="2">
            <a:schemeClr val="dk1"/>
          </a:lnRef>
          <a:fillRef idx="0">
            <a:schemeClr val="dk1"/>
          </a:fillRef>
          <a:effectRef idx="1">
            <a:schemeClr val="dk1"/>
          </a:effectRef>
          <a:fontRef idx="minor">
            <a:schemeClr val="tx1"/>
          </a:fontRef>
        </p:style>
      </p:cxnSp>
      <p:cxnSp>
        <p:nvCxnSpPr>
          <p:cNvPr id="77" name="Straight Connector 76">
            <a:extLst>
              <a:ext uri="{FF2B5EF4-FFF2-40B4-BE49-F238E27FC236}">
                <a16:creationId xmlns:a16="http://schemas.microsoft.com/office/drawing/2014/main" id="{648822D4-64EF-704F-915D-E35855437EFD}"/>
              </a:ext>
            </a:extLst>
          </p:cNvPr>
          <p:cNvCxnSpPr>
            <a:cxnSpLocks/>
            <a:stCxn id="44" idx="0"/>
            <a:endCxn id="66" idx="2"/>
          </p:cNvCxnSpPr>
          <p:nvPr/>
        </p:nvCxnSpPr>
        <p:spPr>
          <a:xfrm flipV="1">
            <a:off x="10939394" y="2989890"/>
            <a:ext cx="108175" cy="715187"/>
          </a:xfrm>
          <a:prstGeom prst="line">
            <a:avLst/>
          </a:prstGeom>
        </p:spPr>
        <p:style>
          <a:lnRef idx="2">
            <a:schemeClr val="dk1"/>
          </a:lnRef>
          <a:fillRef idx="0">
            <a:schemeClr val="dk1"/>
          </a:fillRef>
          <a:effectRef idx="1">
            <a:schemeClr val="dk1"/>
          </a:effectRef>
          <a:fontRef idx="minor">
            <a:schemeClr val="tx1"/>
          </a:fontRef>
        </p:style>
      </p:cxnSp>
      <p:cxnSp>
        <p:nvCxnSpPr>
          <p:cNvPr id="80" name="Straight Connector 79">
            <a:extLst>
              <a:ext uri="{FF2B5EF4-FFF2-40B4-BE49-F238E27FC236}">
                <a16:creationId xmlns:a16="http://schemas.microsoft.com/office/drawing/2014/main" id="{17222FD0-F690-3945-8E56-48BDC8B683AD}"/>
              </a:ext>
            </a:extLst>
          </p:cNvPr>
          <p:cNvCxnSpPr>
            <a:cxnSpLocks/>
            <a:stCxn id="23" idx="0"/>
            <a:endCxn id="66" idx="2"/>
          </p:cNvCxnSpPr>
          <p:nvPr/>
        </p:nvCxnSpPr>
        <p:spPr>
          <a:xfrm flipV="1">
            <a:off x="9761857" y="2989890"/>
            <a:ext cx="1285712" cy="716761"/>
          </a:xfrm>
          <a:prstGeom prst="line">
            <a:avLst/>
          </a:prstGeom>
        </p:spPr>
        <p:style>
          <a:lnRef idx="2">
            <a:schemeClr val="dk1"/>
          </a:lnRef>
          <a:fillRef idx="0">
            <a:schemeClr val="dk1"/>
          </a:fillRef>
          <a:effectRef idx="1">
            <a:schemeClr val="dk1"/>
          </a:effectRef>
          <a:fontRef idx="minor">
            <a:schemeClr val="tx1"/>
          </a:fontRef>
        </p:style>
      </p:cxnSp>
      <p:sp>
        <p:nvSpPr>
          <p:cNvPr id="52" name="TextBox 51">
            <a:extLst>
              <a:ext uri="{FF2B5EF4-FFF2-40B4-BE49-F238E27FC236}">
                <a16:creationId xmlns:a16="http://schemas.microsoft.com/office/drawing/2014/main" id="{05314B37-7BE3-FC4F-9197-329C1B59EA8E}"/>
              </a:ext>
            </a:extLst>
          </p:cNvPr>
          <p:cNvSpPr txBox="1"/>
          <p:nvPr/>
        </p:nvSpPr>
        <p:spPr>
          <a:xfrm>
            <a:off x="8706287" y="3029283"/>
            <a:ext cx="886058" cy="369332"/>
          </a:xfrm>
          <a:prstGeom prst="rect">
            <a:avLst/>
          </a:prstGeom>
          <a:solidFill>
            <a:schemeClr val="tx1">
              <a:lumMod val="75000"/>
              <a:lumOff val="25000"/>
            </a:schemeClr>
          </a:solidFill>
          <a:ln/>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GB" dirty="0"/>
              <a:t>1RMA</a:t>
            </a:r>
          </a:p>
        </p:txBody>
      </p:sp>
      <p:cxnSp>
        <p:nvCxnSpPr>
          <p:cNvPr id="83" name="Straight Connector 82">
            <a:extLst>
              <a:ext uri="{FF2B5EF4-FFF2-40B4-BE49-F238E27FC236}">
                <a16:creationId xmlns:a16="http://schemas.microsoft.com/office/drawing/2014/main" id="{E2C2A04F-A692-EC41-85A2-1A0963B547AD}"/>
              </a:ext>
            </a:extLst>
          </p:cNvPr>
          <p:cNvCxnSpPr>
            <a:cxnSpLocks/>
          </p:cNvCxnSpPr>
          <p:nvPr/>
        </p:nvCxnSpPr>
        <p:spPr>
          <a:xfrm flipH="1" flipV="1">
            <a:off x="3751502" y="3032871"/>
            <a:ext cx="1552628" cy="780855"/>
          </a:xfrm>
          <a:prstGeom prst="line">
            <a:avLst/>
          </a:prstGeom>
        </p:spPr>
        <p:style>
          <a:lnRef idx="2">
            <a:schemeClr val="dk1"/>
          </a:lnRef>
          <a:fillRef idx="0">
            <a:schemeClr val="dk1"/>
          </a:fillRef>
          <a:effectRef idx="1">
            <a:schemeClr val="dk1"/>
          </a:effectRef>
          <a:fontRef idx="minor">
            <a:schemeClr val="tx1"/>
          </a:fontRef>
        </p:style>
      </p:cxnSp>
      <p:cxnSp>
        <p:nvCxnSpPr>
          <p:cNvPr id="88" name="Straight Connector 87">
            <a:extLst>
              <a:ext uri="{FF2B5EF4-FFF2-40B4-BE49-F238E27FC236}">
                <a16:creationId xmlns:a16="http://schemas.microsoft.com/office/drawing/2014/main" id="{16838E45-C9BD-1143-8374-9E7D4AE36AA4}"/>
              </a:ext>
            </a:extLst>
          </p:cNvPr>
          <p:cNvCxnSpPr>
            <a:cxnSpLocks/>
            <a:stCxn id="55" idx="0"/>
            <a:endCxn id="33" idx="2"/>
          </p:cNvCxnSpPr>
          <p:nvPr/>
        </p:nvCxnSpPr>
        <p:spPr>
          <a:xfrm flipV="1">
            <a:off x="5217710" y="3362861"/>
            <a:ext cx="116705" cy="422635"/>
          </a:xfrm>
          <a:prstGeom prst="line">
            <a:avLst/>
          </a:prstGeom>
        </p:spPr>
        <p:style>
          <a:lnRef idx="2">
            <a:schemeClr val="dk1"/>
          </a:lnRef>
          <a:fillRef idx="0">
            <a:schemeClr val="dk1"/>
          </a:fillRef>
          <a:effectRef idx="1">
            <a:schemeClr val="dk1"/>
          </a:effectRef>
          <a:fontRef idx="minor">
            <a:schemeClr val="tx1"/>
          </a:fontRef>
        </p:style>
      </p:cxnSp>
      <p:cxnSp>
        <p:nvCxnSpPr>
          <p:cNvPr id="91" name="Straight Connector 90">
            <a:extLst>
              <a:ext uri="{FF2B5EF4-FFF2-40B4-BE49-F238E27FC236}">
                <a16:creationId xmlns:a16="http://schemas.microsoft.com/office/drawing/2014/main" id="{79639FEC-77DC-FA49-8B4D-D6BAFC690B28}"/>
              </a:ext>
            </a:extLst>
          </p:cNvPr>
          <p:cNvCxnSpPr>
            <a:cxnSpLocks/>
            <a:stCxn id="55" idx="0"/>
            <a:endCxn id="35" idx="2"/>
          </p:cNvCxnSpPr>
          <p:nvPr/>
        </p:nvCxnSpPr>
        <p:spPr>
          <a:xfrm flipV="1">
            <a:off x="5217710" y="3362861"/>
            <a:ext cx="1159494" cy="422635"/>
          </a:xfrm>
          <a:prstGeom prst="line">
            <a:avLst/>
          </a:prstGeom>
        </p:spPr>
        <p:style>
          <a:lnRef idx="2">
            <a:schemeClr val="dk1"/>
          </a:lnRef>
          <a:fillRef idx="0">
            <a:schemeClr val="dk1"/>
          </a:fillRef>
          <a:effectRef idx="1">
            <a:schemeClr val="dk1"/>
          </a:effectRef>
          <a:fontRef idx="minor">
            <a:schemeClr val="tx1"/>
          </a:fontRef>
        </p:style>
      </p:cxnSp>
      <p:cxnSp>
        <p:nvCxnSpPr>
          <p:cNvPr id="94" name="Straight Connector 93">
            <a:extLst>
              <a:ext uri="{FF2B5EF4-FFF2-40B4-BE49-F238E27FC236}">
                <a16:creationId xmlns:a16="http://schemas.microsoft.com/office/drawing/2014/main" id="{303CBD82-C8D2-2C4F-A9DB-D727A330F007}"/>
              </a:ext>
            </a:extLst>
          </p:cNvPr>
          <p:cNvCxnSpPr>
            <a:cxnSpLocks/>
            <a:stCxn id="46" idx="0"/>
            <a:endCxn id="33" idx="2"/>
          </p:cNvCxnSpPr>
          <p:nvPr/>
        </p:nvCxnSpPr>
        <p:spPr>
          <a:xfrm flipH="1" flipV="1">
            <a:off x="5334415" y="3362861"/>
            <a:ext cx="1312747" cy="418844"/>
          </a:xfrm>
          <a:prstGeom prst="line">
            <a:avLst/>
          </a:prstGeom>
        </p:spPr>
        <p:style>
          <a:lnRef idx="2">
            <a:schemeClr val="dk1"/>
          </a:lnRef>
          <a:fillRef idx="0">
            <a:schemeClr val="dk1"/>
          </a:fillRef>
          <a:effectRef idx="1">
            <a:schemeClr val="dk1"/>
          </a:effectRef>
          <a:fontRef idx="minor">
            <a:schemeClr val="tx1"/>
          </a:fontRef>
        </p:style>
      </p:cxnSp>
      <p:cxnSp>
        <p:nvCxnSpPr>
          <p:cNvPr id="97" name="Straight Connector 96">
            <a:extLst>
              <a:ext uri="{FF2B5EF4-FFF2-40B4-BE49-F238E27FC236}">
                <a16:creationId xmlns:a16="http://schemas.microsoft.com/office/drawing/2014/main" id="{87F7DFB7-4B9C-2848-BF24-4290CDF1C19C}"/>
              </a:ext>
            </a:extLst>
          </p:cNvPr>
          <p:cNvCxnSpPr>
            <a:cxnSpLocks/>
            <a:stCxn id="46" idx="0"/>
            <a:endCxn id="35" idx="2"/>
          </p:cNvCxnSpPr>
          <p:nvPr/>
        </p:nvCxnSpPr>
        <p:spPr>
          <a:xfrm flipH="1" flipV="1">
            <a:off x="6377204" y="3362861"/>
            <a:ext cx="269958" cy="418844"/>
          </a:xfrm>
          <a:prstGeom prst="line">
            <a:avLst/>
          </a:prstGeom>
        </p:spPr>
        <p:style>
          <a:lnRef idx="2">
            <a:schemeClr val="dk1"/>
          </a:lnRef>
          <a:fillRef idx="0">
            <a:schemeClr val="dk1"/>
          </a:fillRef>
          <a:effectRef idx="1">
            <a:schemeClr val="dk1"/>
          </a:effectRef>
          <a:fontRef idx="minor">
            <a:schemeClr val="tx1"/>
          </a:fontRef>
        </p:style>
      </p:cxnSp>
      <p:cxnSp>
        <p:nvCxnSpPr>
          <p:cNvPr id="100" name="Straight Connector 99">
            <a:extLst>
              <a:ext uri="{FF2B5EF4-FFF2-40B4-BE49-F238E27FC236}">
                <a16:creationId xmlns:a16="http://schemas.microsoft.com/office/drawing/2014/main" id="{41D99029-6574-9943-828E-67D387675FFD}"/>
              </a:ext>
            </a:extLst>
          </p:cNvPr>
          <p:cNvCxnSpPr>
            <a:cxnSpLocks/>
            <a:stCxn id="46" idx="0"/>
            <a:endCxn id="34" idx="2"/>
          </p:cNvCxnSpPr>
          <p:nvPr/>
        </p:nvCxnSpPr>
        <p:spPr>
          <a:xfrm flipV="1">
            <a:off x="6647162" y="3362861"/>
            <a:ext cx="707831" cy="418844"/>
          </a:xfrm>
          <a:prstGeom prst="line">
            <a:avLst/>
          </a:prstGeom>
        </p:spPr>
        <p:style>
          <a:lnRef idx="2">
            <a:schemeClr val="dk1"/>
          </a:lnRef>
          <a:fillRef idx="0">
            <a:schemeClr val="dk1"/>
          </a:fillRef>
          <a:effectRef idx="1">
            <a:schemeClr val="dk1"/>
          </a:effectRef>
          <a:fontRef idx="minor">
            <a:schemeClr val="tx1"/>
          </a:fontRef>
        </p:style>
      </p:cxnSp>
      <p:sp>
        <p:nvSpPr>
          <p:cNvPr id="34" name="TextBox 33">
            <a:extLst>
              <a:ext uri="{FF2B5EF4-FFF2-40B4-BE49-F238E27FC236}">
                <a16:creationId xmlns:a16="http://schemas.microsoft.com/office/drawing/2014/main" id="{43BC65A9-458E-9D45-8715-61A93A8291F1}"/>
              </a:ext>
            </a:extLst>
          </p:cNvPr>
          <p:cNvSpPr txBox="1"/>
          <p:nvPr/>
        </p:nvSpPr>
        <p:spPr>
          <a:xfrm>
            <a:off x="6944915" y="2993529"/>
            <a:ext cx="820155" cy="369332"/>
          </a:xfrm>
          <a:prstGeom prst="rect">
            <a:avLst/>
          </a:prstGeom>
          <a:ln/>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en-GB" dirty="0"/>
              <a:t>HPCC</a:t>
            </a:r>
          </a:p>
        </p:txBody>
      </p:sp>
      <p:cxnSp>
        <p:nvCxnSpPr>
          <p:cNvPr id="134" name="Straight Connector 133">
            <a:extLst>
              <a:ext uri="{FF2B5EF4-FFF2-40B4-BE49-F238E27FC236}">
                <a16:creationId xmlns:a16="http://schemas.microsoft.com/office/drawing/2014/main" id="{045F0455-4205-1143-9619-4F2052B2F300}"/>
              </a:ext>
            </a:extLst>
          </p:cNvPr>
          <p:cNvCxnSpPr>
            <a:cxnSpLocks/>
            <a:stCxn id="46" idx="0"/>
            <a:endCxn id="52" idx="2"/>
          </p:cNvCxnSpPr>
          <p:nvPr/>
        </p:nvCxnSpPr>
        <p:spPr>
          <a:xfrm flipV="1">
            <a:off x="6647162" y="3398615"/>
            <a:ext cx="2502154" cy="383090"/>
          </a:xfrm>
          <a:prstGeom prst="line">
            <a:avLst/>
          </a:prstGeom>
        </p:spPr>
        <p:style>
          <a:lnRef idx="2">
            <a:schemeClr val="dk1"/>
          </a:lnRef>
          <a:fillRef idx="0">
            <a:schemeClr val="dk1"/>
          </a:fillRef>
          <a:effectRef idx="1">
            <a:schemeClr val="dk1"/>
          </a:effectRef>
          <a:fontRef idx="minor">
            <a:schemeClr val="tx1"/>
          </a:fontRef>
        </p:style>
      </p:cxnSp>
      <p:cxnSp>
        <p:nvCxnSpPr>
          <p:cNvPr id="137" name="Straight Connector 136">
            <a:extLst>
              <a:ext uri="{FF2B5EF4-FFF2-40B4-BE49-F238E27FC236}">
                <a16:creationId xmlns:a16="http://schemas.microsoft.com/office/drawing/2014/main" id="{EB7938D7-4946-0046-A6BE-4392FD1F7AAC}"/>
              </a:ext>
            </a:extLst>
          </p:cNvPr>
          <p:cNvCxnSpPr>
            <a:cxnSpLocks/>
            <a:stCxn id="44" idx="0"/>
            <a:endCxn id="52" idx="2"/>
          </p:cNvCxnSpPr>
          <p:nvPr/>
        </p:nvCxnSpPr>
        <p:spPr>
          <a:xfrm flipH="1" flipV="1">
            <a:off x="9149316" y="3398615"/>
            <a:ext cx="1790078" cy="306462"/>
          </a:xfrm>
          <a:prstGeom prst="line">
            <a:avLst/>
          </a:prstGeom>
        </p:spPr>
        <p:style>
          <a:lnRef idx="2">
            <a:schemeClr val="dk1"/>
          </a:lnRef>
          <a:fillRef idx="0">
            <a:schemeClr val="dk1"/>
          </a:fillRef>
          <a:effectRef idx="1">
            <a:schemeClr val="dk1"/>
          </a:effectRef>
          <a:fontRef idx="minor">
            <a:schemeClr val="tx1"/>
          </a:fontRef>
        </p:style>
      </p:cxnSp>
      <p:cxnSp>
        <p:nvCxnSpPr>
          <p:cNvPr id="155" name="Straight Connector 154">
            <a:extLst>
              <a:ext uri="{FF2B5EF4-FFF2-40B4-BE49-F238E27FC236}">
                <a16:creationId xmlns:a16="http://schemas.microsoft.com/office/drawing/2014/main" id="{D9270B7F-6387-E94F-A22C-304063F30B37}"/>
              </a:ext>
            </a:extLst>
          </p:cNvPr>
          <p:cNvCxnSpPr>
            <a:cxnSpLocks/>
            <a:stCxn id="45" idx="0"/>
            <a:endCxn id="4" idx="2"/>
          </p:cNvCxnSpPr>
          <p:nvPr/>
        </p:nvCxnSpPr>
        <p:spPr>
          <a:xfrm flipH="1" flipV="1">
            <a:off x="1553109" y="3231151"/>
            <a:ext cx="4530" cy="387173"/>
          </a:xfrm>
          <a:prstGeom prst="line">
            <a:avLst/>
          </a:prstGeom>
        </p:spPr>
        <p:style>
          <a:lnRef idx="2">
            <a:schemeClr val="dk1"/>
          </a:lnRef>
          <a:fillRef idx="0">
            <a:schemeClr val="dk1"/>
          </a:fillRef>
          <a:effectRef idx="1">
            <a:schemeClr val="dk1"/>
          </a:effectRef>
          <a:fontRef idx="minor">
            <a:schemeClr val="tx1"/>
          </a:fontRef>
        </p:style>
      </p:cxnSp>
      <p:cxnSp>
        <p:nvCxnSpPr>
          <p:cNvPr id="158" name="Straight Connector 157">
            <a:extLst>
              <a:ext uri="{FF2B5EF4-FFF2-40B4-BE49-F238E27FC236}">
                <a16:creationId xmlns:a16="http://schemas.microsoft.com/office/drawing/2014/main" id="{E5CA3717-21E0-9B4A-A459-203A24BB40EB}"/>
              </a:ext>
            </a:extLst>
          </p:cNvPr>
          <p:cNvCxnSpPr>
            <a:cxnSpLocks/>
            <a:stCxn id="45" idx="0"/>
            <a:endCxn id="9" idx="2"/>
          </p:cNvCxnSpPr>
          <p:nvPr/>
        </p:nvCxnSpPr>
        <p:spPr>
          <a:xfrm flipV="1">
            <a:off x="1557639" y="3009593"/>
            <a:ext cx="1044381" cy="608731"/>
          </a:xfrm>
          <a:prstGeom prst="line">
            <a:avLst/>
          </a:prstGeom>
        </p:spPr>
        <p:style>
          <a:lnRef idx="2">
            <a:schemeClr val="dk1"/>
          </a:lnRef>
          <a:fillRef idx="0">
            <a:schemeClr val="dk1"/>
          </a:fillRef>
          <a:effectRef idx="1">
            <a:schemeClr val="dk1"/>
          </a:effectRef>
          <a:fontRef idx="minor">
            <a:schemeClr val="tx1"/>
          </a:fontRef>
        </p:style>
      </p:cxnSp>
      <p:cxnSp>
        <p:nvCxnSpPr>
          <p:cNvPr id="161" name="Straight Connector 160">
            <a:extLst>
              <a:ext uri="{FF2B5EF4-FFF2-40B4-BE49-F238E27FC236}">
                <a16:creationId xmlns:a16="http://schemas.microsoft.com/office/drawing/2014/main" id="{099FA958-18D0-994C-B1C4-2F1A8512BBB9}"/>
              </a:ext>
            </a:extLst>
          </p:cNvPr>
          <p:cNvCxnSpPr>
            <a:cxnSpLocks/>
            <a:stCxn id="45" idx="0"/>
            <a:endCxn id="8" idx="2"/>
          </p:cNvCxnSpPr>
          <p:nvPr/>
        </p:nvCxnSpPr>
        <p:spPr>
          <a:xfrm flipV="1">
            <a:off x="1557639" y="3004641"/>
            <a:ext cx="2107443" cy="613683"/>
          </a:xfrm>
          <a:prstGeom prst="line">
            <a:avLst/>
          </a:prstGeom>
        </p:spPr>
        <p:style>
          <a:lnRef idx="2">
            <a:schemeClr val="dk1"/>
          </a:lnRef>
          <a:fillRef idx="0">
            <a:schemeClr val="dk1"/>
          </a:fillRef>
          <a:effectRef idx="1">
            <a:schemeClr val="dk1"/>
          </a:effectRef>
          <a:fontRef idx="minor">
            <a:schemeClr val="tx1"/>
          </a:fontRef>
        </p:style>
      </p:cxnSp>
      <p:cxnSp>
        <p:nvCxnSpPr>
          <p:cNvPr id="164" name="Straight Connector 163">
            <a:extLst>
              <a:ext uri="{FF2B5EF4-FFF2-40B4-BE49-F238E27FC236}">
                <a16:creationId xmlns:a16="http://schemas.microsoft.com/office/drawing/2014/main" id="{46614E89-49F0-E145-BAE2-694ED01E5F46}"/>
              </a:ext>
            </a:extLst>
          </p:cNvPr>
          <p:cNvCxnSpPr>
            <a:cxnSpLocks/>
            <a:stCxn id="45" idx="0"/>
            <a:endCxn id="33" idx="2"/>
          </p:cNvCxnSpPr>
          <p:nvPr/>
        </p:nvCxnSpPr>
        <p:spPr>
          <a:xfrm flipV="1">
            <a:off x="1557639" y="3362861"/>
            <a:ext cx="3776776" cy="255463"/>
          </a:xfrm>
          <a:prstGeom prst="line">
            <a:avLst/>
          </a:prstGeom>
        </p:spPr>
        <p:style>
          <a:lnRef idx="2">
            <a:schemeClr val="dk1"/>
          </a:lnRef>
          <a:fillRef idx="0">
            <a:schemeClr val="dk1"/>
          </a:fillRef>
          <a:effectRef idx="1">
            <a:schemeClr val="dk1"/>
          </a:effectRef>
          <a:fontRef idx="minor">
            <a:schemeClr val="tx1"/>
          </a:fontRef>
        </p:style>
      </p:cxnSp>
      <p:sp>
        <p:nvSpPr>
          <p:cNvPr id="33" name="TextBox 32">
            <a:extLst>
              <a:ext uri="{FF2B5EF4-FFF2-40B4-BE49-F238E27FC236}">
                <a16:creationId xmlns:a16="http://schemas.microsoft.com/office/drawing/2014/main" id="{E2CA4250-59B7-F64D-B4DE-EB88C13DFBB3}"/>
              </a:ext>
            </a:extLst>
          </p:cNvPr>
          <p:cNvSpPr txBox="1"/>
          <p:nvPr/>
        </p:nvSpPr>
        <p:spPr>
          <a:xfrm>
            <a:off x="4891386" y="2993529"/>
            <a:ext cx="886057" cy="369332"/>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dirty="0"/>
              <a:t>DCQCN</a:t>
            </a:r>
          </a:p>
        </p:txBody>
      </p:sp>
      <p:sp>
        <p:nvSpPr>
          <p:cNvPr id="62" name="Title 1">
            <a:extLst>
              <a:ext uri="{FF2B5EF4-FFF2-40B4-BE49-F238E27FC236}">
                <a16:creationId xmlns:a16="http://schemas.microsoft.com/office/drawing/2014/main" id="{7FE01A80-D9D8-2546-8BAA-7525A5C3DAB8}"/>
              </a:ext>
            </a:extLst>
          </p:cNvPr>
          <p:cNvSpPr txBox="1">
            <a:spLocks/>
          </p:cNvSpPr>
          <p:nvPr/>
        </p:nvSpPr>
        <p:spPr>
          <a:xfrm>
            <a:off x="1020632" y="274637"/>
            <a:ext cx="1057523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t>Datacenter networking today</a:t>
            </a:r>
          </a:p>
        </p:txBody>
      </p:sp>
      <p:cxnSp>
        <p:nvCxnSpPr>
          <p:cNvPr id="68" name="Straight Connector 67">
            <a:extLst>
              <a:ext uri="{FF2B5EF4-FFF2-40B4-BE49-F238E27FC236}">
                <a16:creationId xmlns:a16="http://schemas.microsoft.com/office/drawing/2014/main" id="{455A2AF1-4E73-114E-A231-625CA23CF9B2}"/>
              </a:ext>
            </a:extLst>
          </p:cNvPr>
          <p:cNvCxnSpPr>
            <a:cxnSpLocks/>
          </p:cNvCxnSpPr>
          <p:nvPr/>
        </p:nvCxnSpPr>
        <p:spPr>
          <a:xfrm flipV="1">
            <a:off x="5217710" y="2949783"/>
            <a:ext cx="3344092" cy="835713"/>
          </a:xfrm>
          <a:prstGeom prst="line">
            <a:avLst/>
          </a:prstGeom>
        </p:spPr>
        <p:style>
          <a:lnRef idx="2">
            <a:schemeClr val="dk1"/>
          </a:lnRef>
          <a:fillRef idx="0">
            <a:schemeClr val="dk1"/>
          </a:fillRef>
          <a:effectRef idx="1">
            <a:schemeClr val="dk1"/>
          </a:effectRef>
          <a:fontRef idx="minor">
            <a:schemeClr val="tx1"/>
          </a:fontRef>
        </p:style>
      </p:cxnSp>
      <p:sp>
        <p:nvSpPr>
          <p:cNvPr id="2" name="Slide Number Placeholder 1">
            <a:extLst>
              <a:ext uri="{FF2B5EF4-FFF2-40B4-BE49-F238E27FC236}">
                <a16:creationId xmlns:a16="http://schemas.microsoft.com/office/drawing/2014/main" id="{4E03054B-3AD8-434D-87B6-7EDCC36A6ED3}"/>
              </a:ext>
            </a:extLst>
          </p:cNvPr>
          <p:cNvSpPr>
            <a:spLocks noGrp="1"/>
          </p:cNvSpPr>
          <p:nvPr>
            <p:ph type="sldNum" sz="quarter" idx="12"/>
          </p:nvPr>
        </p:nvSpPr>
        <p:spPr/>
        <p:txBody>
          <a:bodyPr/>
          <a:lstStyle/>
          <a:p>
            <a:fld id="{B1BB7663-3ADD-2249-8069-6FDC7EF13D3C}" type="slidenum">
              <a:rPr lang="en-GB" smtClean="0"/>
              <a:t>3</a:t>
            </a:fld>
            <a:endParaRPr lang="en-GB"/>
          </a:p>
        </p:txBody>
      </p:sp>
    </p:spTree>
    <p:extLst>
      <p:ext uri="{BB962C8B-B14F-4D97-AF65-F5344CB8AC3E}">
        <p14:creationId xmlns:p14="http://schemas.microsoft.com/office/powerpoint/2010/main" val="24041624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1526-23CB-3D45-BAAE-1B04BA2B729C}"/>
              </a:ext>
            </a:extLst>
          </p:cNvPr>
          <p:cNvSpPr>
            <a:spLocks noGrp="1"/>
          </p:cNvSpPr>
          <p:nvPr>
            <p:ph type="title"/>
          </p:nvPr>
        </p:nvSpPr>
        <p:spPr/>
        <p:txBody>
          <a:bodyPr/>
          <a:lstStyle/>
          <a:p>
            <a:r>
              <a:rPr lang="en-GB" dirty="0"/>
              <a:t>EQDS tunnel protocol: basic approach</a:t>
            </a:r>
          </a:p>
        </p:txBody>
      </p:sp>
      <p:sp>
        <p:nvSpPr>
          <p:cNvPr id="3" name="Content Placeholder 2">
            <a:extLst>
              <a:ext uri="{FF2B5EF4-FFF2-40B4-BE49-F238E27FC236}">
                <a16:creationId xmlns:a16="http://schemas.microsoft.com/office/drawing/2014/main" id="{760471D0-A0E0-014A-B389-170A7E8C6A5A}"/>
              </a:ext>
            </a:extLst>
          </p:cNvPr>
          <p:cNvSpPr>
            <a:spLocks noGrp="1"/>
          </p:cNvSpPr>
          <p:nvPr>
            <p:ph idx="1"/>
          </p:nvPr>
        </p:nvSpPr>
        <p:spPr/>
        <p:txBody>
          <a:bodyPr>
            <a:normAutofit/>
          </a:bodyPr>
          <a:lstStyle/>
          <a:p>
            <a:r>
              <a:rPr lang="en-GB" dirty="0"/>
              <a:t>Unidirectional tunnels</a:t>
            </a:r>
          </a:p>
          <a:p>
            <a:pPr lvl="1"/>
            <a:r>
              <a:rPr lang="en-GB" dirty="0"/>
              <a:t>One side sends data, other sends control messages.</a:t>
            </a:r>
          </a:p>
          <a:p>
            <a:pPr lvl="1"/>
            <a:r>
              <a:rPr lang="en-GB" dirty="0"/>
              <a:t>The two tunnels can connected, to piggyback control information of reverse tunnel if needed.</a:t>
            </a:r>
          </a:p>
          <a:p>
            <a:pPr lvl="1"/>
            <a:endParaRPr lang="en-GB" dirty="0"/>
          </a:p>
          <a:p>
            <a:r>
              <a:rPr lang="en-GB" dirty="0"/>
              <a:t>EQDS adds 12B header to each data packet. </a:t>
            </a:r>
          </a:p>
          <a:p>
            <a:endParaRPr lang="en-GB" dirty="0"/>
          </a:p>
          <a:p>
            <a:r>
              <a:rPr lang="en-GB" dirty="0"/>
              <a:t>Packet format: </a:t>
            </a:r>
          </a:p>
          <a:p>
            <a:pPr lvl="1"/>
            <a:r>
              <a:rPr lang="en-GB" dirty="0"/>
              <a:t>ETH IP UDP EQDS [ IP TCP … ]</a:t>
            </a:r>
          </a:p>
          <a:p>
            <a:pPr lvl="1"/>
            <a:r>
              <a:rPr lang="en-GB" dirty="0"/>
              <a:t>ETH IP UDP VXLAN-GPE EQDS [ETH ..]</a:t>
            </a:r>
          </a:p>
        </p:txBody>
      </p:sp>
      <p:sp>
        <p:nvSpPr>
          <p:cNvPr id="4" name="Slide Number Placeholder 3">
            <a:extLst>
              <a:ext uri="{FF2B5EF4-FFF2-40B4-BE49-F238E27FC236}">
                <a16:creationId xmlns:a16="http://schemas.microsoft.com/office/drawing/2014/main" id="{B9D869EC-788C-CB47-BD44-013551A873B3}"/>
              </a:ext>
            </a:extLst>
          </p:cNvPr>
          <p:cNvSpPr>
            <a:spLocks noGrp="1"/>
          </p:cNvSpPr>
          <p:nvPr>
            <p:ph type="sldNum" sz="quarter" idx="12"/>
          </p:nvPr>
        </p:nvSpPr>
        <p:spPr/>
        <p:txBody>
          <a:bodyPr/>
          <a:lstStyle/>
          <a:p>
            <a:fld id="{B1BB7663-3ADD-2249-8069-6FDC7EF13D3C}" type="slidenum">
              <a:rPr lang="en-GB" smtClean="0"/>
              <a:t>30</a:t>
            </a:fld>
            <a:endParaRPr lang="en-GB"/>
          </a:p>
        </p:txBody>
      </p:sp>
    </p:spTree>
    <p:extLst>
      <p:ext uri="{BB962C8B-B14F-4D97-AF65-F5344CB8AC3E}">
        <p14:creationId xmlns:p14="http://schemas.microsoft.com/office/powerpoint/2010/main" val="1586096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E86E0DA-745F-924B-9A80-1E011BFD421F}"/>
              </a:ext>
            </a:extLst>
          </p:cNvPr>
          <p:cNvSpPr>
            <a:spLocks noGrp="1"/>
          </p:cNvSpPr>
          <p:nvPr>
            <p:ph type="title"/>
          </p:nvPr>
        </p:nvSpPr>
        <p:spPr>
          <a:xfrm>
            <a:off x="605016" y="385751"/>
            <a:ext cx="11014624" cy="1325563"/>
          </a:xfrm>
        </p:spPr>
        <p:txBody>
          <a:bodyPr/>
          <a:lstStyle/>
          <a:p>
            <a:r>
              <a:rPr lang="en-GB" dirty="0"/>
              <a:t>Simulations at scale: 1024 </a:t>
            </a:r>
            <a:r>
              <a:rPr lang="en-GB" dirty="0" err="1"/>
              <a:t>FatTree</a:t>
            </a:r>
            <a:r>
              <a:rPr lang="en-GB" dirty="0"/>
              <a:t>, 10Gbps links.</a:t>
            </a:r>
          </a:p>
        </p:txBody>
      </p:sp>
      <p:pic>
        <p:nvPicPr>
          <p:cNvPr id="15" name="Content Placeholder 14">
            <a:extLst>
              <a:ext uri="{FF2B5EF4-FFF2-40B4-BE49-F238E27FC236}">
                <a16:creationId xmlns:a16="http://schemas.microsoft.com/office/drawing/2014/main" id="{4748565D-84B3-1548-B673-C29102B8737A}"/>
              </a:ext>
            </a:extLst>
          </p:cNvPr>
          <p:cNvPicPr>
            <a:picLocks noGrp="1" noChangeAspect="1"/>
          </p:cNvPicPr>
          <p:nvPr>
            <p:ph idx="1"/>
          </p:nvPr>
        </p:nvPicPr>
        <p:blipFill>
          <a:blip r:embed="rId2"/>
          <a:stretch>
            <a:fillRect/>
          </a:stretch>
        </p:blipFill>
        <p:spPr>
          <a:xfrm>
            <a:off x="605016" y="1949051"/>
            <a:ext cx="4572000" cy="2743200"/>
          </a:xfrm>
        </p:spPr>
      </p:pic>
      <p:sp>
        <p:nvSpPr>
          <p:cNvPr id="18" name="TextBox 17">
            <a:extLst>
              <a:ext uri="{FF2B5EF4-FFF2-40B4-BE49-F238E27FC236}">
                <a16:creationId xmlns:a16="http://schemas.microsoft.com/office/drawing/2014/main" id="{3121944B-DC63-0B48-B2B6-C2E27CA0F2F0}"/>
              </a:ext>
            </a:extLst>
          </p:cNvPr>
          <p:cNvSpPr txBox="1"/>
          <p:nvPr/>
        </p:nvSpPr>
        <p:spPr>
          <a:xfrm>
            <a:off x="1677546" y="4826382"/>
            <a:ext cx="3051669" cy="369332"/>
          </a:xfrm>
          <a:prstGeom prst="rect">
            <a:avLst/>
          </a:prstGeom>
          <a:noFill/>
        </p:spPr>
        <p:txBody>
          <a:bodyPr wrap="none" rtlCol="0">
            <a:spAutoFit/>
          </a:bodyPr>
          <a:lstStyle/>
          <a:p>
            <a:r>
              <a:rPr lang="en-GB" dirty="0"/>
              <a:t>1023-to-1 </a:t>
            </a:r>
            <a:r>
              <a:rPr lang="en-GB" dirty="0" err="1"/>
              <a:t>Incast</a:t>
            </a:r>
            <a:r>
              <a:rPr lang="en-GB" dirty="0"/>
              <a:t>, 50pkts / flow</a:t>
            </a:r>
          </a:p>
        </p:txBody>
      </p:sp>
      <p:grpSp>
        <p:nvGrpSpPr>
          <p:cNvPr id="20" name="Group 19">
            <a:extLst>
              <a:ext uri="{FF2B5EF4-FFF2-40B4-BE49-F238E27FC236}">
                <a16:creationId xmlns:a16="http://schemas.microsoft.com/office/drawing/2014/main" id="{1D0402C4-5A32-C548-8D6E-3CB7BE1961ED}"/>
              </a:ext>
            </a:extLst>
          </p:cNvPr>
          <p:cNvGrpSpPr/>
          <p:nvPr/>
        </p:nvGrpSpPr>
        <p:grpSpPr>
          <a:xfrm>
            <a:off x="6401946" y="1949051"/>
            <a:ext cx="4572000" cy="3120982"/>
            <a:chOff x="6401946" y="1949051"/>
            <a:chExt cx="4572000" cy="3120982"/>
          </a:xfrm>
        </p:grpSpPr>
        <p:pic>
          <p:nvPicPr>
            <p:cNvPr id="17" name="Picture 16">
              <a:extLst>
                <a:ext uri="{FF2B5EF4-FFF2-40B4-BE49-F238E27FC236}">
                  <a16:creationId xmlns:a16="http://schemas.microsoft.com/office/drawing/2014/main" id="{60E65C63-DDF5-7644-9299-B2383D23B306}"/>
                </a:ext>
              </a:extLst>
            </p:cNvPr>
            <p:cNvPicPr>
              <a:picLocks noChangeAspect="1"/>
            </p:cNvPicPr>
            <p:nvPr/>
          </p:nvPicPr>
          <p:blipFill>
            <a:blip r:embed="rId3"/>
            <a:stretch>
              <a:fillRect/>
            </a:stretch>
          </p:blipFill>
          <p:spPr>
            <a:xfrm>
              <a:off x="6401946" y="1949051"/>
              <a:ext cx="4572000" cy="2743200"/>
            </a:xfrm>
            <a:prstGeom prst="rect">
              <a:avLst/>
            </a:prstGeom>
          </p:spPr>
        </p:pic>
        <p:sp>
          <p:nvSpPr>
            <p:cNvPr id="19" name="TextBox 18">
              <a:extLst>
                <a:ext uri="{FF2B5EF4-FFF2-40B4-BE49-F238E27FC236}">
                  <a16:creationId xmlns:a16="http://schemas.microsoft.com/office/drawing/2014/main" id="{AFB00F58-869A-F340-9C0D-89904AD2A219}"/>
                </a:ext>
              </a:extLst>
            </p:cNvPr>
            <p:cNvSpPr txBox="1"/>
            <p:nvPr/>
          </p:nvSpPr>
          <p:spPr>
            <a:xfrm>
              <a:off x="7254469" y="4700701"/>
              <a:ext cx="3681905" cy="369332"/>
            </a:xfrm>
            <a:prstGeom prst="rect">
              <a:avLst/>
            </a:prstGeom>
            <a:noFill/>
          </p:spPr>
          <p:txBody>
            <a:bodyPr wrap="none" rtlCol="0">
              <a:spAutoFit/>
            </a:bodyPr>
            <a:lstStyle/>
            <a:p>
              <a:r>
                <a:rPr lang="en-GB" dirty="0"/>
                <a:t>Permutation traffic matrix, long flows</a:t>
              </a:r>
            </a:p>
          </p:txBody>
        </p:sp>
      </p:grpSp>
      <p:sp>
        <p:nvSpPr>
          <p:cNvPr id="2" name="Slide Number Placeholder 1">
            <a:extLst>
              <a:ext uri="{FF2B5EF4-FFF2-40B4-BE49-F238E27FC236}">
                <a16:creationId xmlns:a16="http://schemas.microsoft.com/office/drawing/2014/main" id="{2A764A61-6112-9644-9DC0-6616A3528B18}"/>
              </a:ext>
            </a:extLst>
          </p:cNvPr>
          <p:cNvSpPr>
            <a:spLocks noGrp="1"/>
          </p:cNvSpPr>
          <p:nvPr>
            <p:ph type="sldNum" sz="quarter" idx="12"/>
          </p:nvPr>
        </p:nvSpPr>
        <p:spPr/>
        <p:txBody>
          <a:bodyPr/>
          <a:lstStyle/>
          <a:p>
            <a:fld id="{B1BB7663-3ADD-2249-8069-6FDC7EF13D3C}" type="slidenum">
              <a:rPr lang="en-GB" smtClean="0"/>
              <a:t>31</a:t>
            </a:fld>
            <a:endParaRPr lang="en-GB"/>
          </a:p>
        </p:txBody>
      </p:sp>
    </p:spTree>
    <p:extLst>
      <p:ext uri="{BB962C8B-B14F-4D97-AF65-F5344CB8AC3E}">
        <p14:creationId xmlns:p14="http://schemas.microsoft.com/office/powerpoint/2010/main" val="52629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874DB-1A4E-B644-BC6A-66B8E76D2E9A}"/>
              </a:ext>
            </a:extLst>
          </p:cNvPr>
          <p:cNvSpPr>
            <a:spLocks noGrp="1"/>
          </p:cNvSpPr>
          <p:nvPr>
            <p:ph type="title"/>
          </p:nvPr>
        </p:nvSpPr>
        <p:spPr/>
        <p:txBody>
          <a:bodyPr>
            <a:normAutofit/>
          </a:bodyPr>
          <a:lstStyle/>
          <a:p>
            <a:pPr algn="ctr"/>
            <a:r>
              <a:rPr lang="en-GB" sz="4800" b="1" dirty="0"/>
              <a:t>EQDS: an edge-queued datagram service</a:t>
            </a:r>
          </a:p>
        </p:txBody>
      </p:sp>
      <p:sp>
        <p:nvSpPr>
          <p:cNvPr id="4" name="Collate 103">
            <a:extLst>
              <a:ext uri="{FF2B5EF4-FFF2-40B4-BE49-F238E27FC236}">
                <a16:creationId xmlns:a16="http://schemas.microsoft.com/office/drawing/2014/main" id="{540C5695-F2CD-4A44-BDAB-9649CC39DD03}"/>
              </a:ext>
            </a:extLst>
          </p:cNvPr>
          <p:cNvSpPr/>
          <p:nvPr/>
        </p:nvSpPr>
        <p:spPr>
          <a:xfrm>
            <a:off x="3004815" y="2243278"/>
            <a:ext cx="6525285" cy="2927828"/>
          </a:xfrm>
          <a:custGeom>
            <a:avLst/>
            <a:gdLst>
              <a:gd name="connsiteX0" fmla="*/ 0 w 10000"/>
              <a:gd name="connsiteY0" fmla="*/ 0 h 10000"/>
              <a:gd name="connsiteX1" fmla="*/ 10000 w 10000"/>
              <a:gd name="connsiteY1" fmla="*/ 0 h 10000"/>
              <a:gd name="connsiteX2" fmla="*/ 5000 w 10000"/>
              <a:gd name="connsiteY2" fmla="*/ 5000 h 10000"/>
              <a:gd name="connsiteX3" fmla="*/ 10000 w 10000"/>
              <a:gd name="connsiteY3" fmla="*/ 10000 h 10000"/>
              <a:gd name="connsiteX4" fmla="*/ 0 w 10000"/>
              <a:gd name="connsiteY4" fmla="*/ 10000 h 10000"/>
              <a:gd name="connsiteX5" fmla="*/ 5000 w 10000"/>
              <a:gd name="connsiteY5" fmla="*/ 5000 h 10000"/>
              <a:gd name="connsiteX6" fmla="*/ 0 w 10000"/>
              <a:gd name="connsiteY6" fmla="*/ 0 h 10000"/>
              <a:gd name="connsiteX0" fmla="*/ 0 w 10000"/>
              <a:gd name="connsiteY0" fmla="*/ 0 h 10000"/>
              <a:gd name="connsiteX1" fmla="*/ 10000 w 10000"/>
              <a:gd name="connsiteY1" fmla="*/ 0 h 10000"/>
              <a:gd name="connsiteX2" fmla="*/ 5000 w 10000"/>
              <a:gd name="connsiteY2" fmla="*/ 5000 h 10000"/>
              <a:gd name="connsiteX3" fmla="*/ 10000 w 10000"/>
              <a:gd name="connsiteY3" fmla="*/ 10000 h 10000"/>
              <a:gd name="connsiteX4" fmla="*/ 0 w 10000"/>
              <a:gd name="connsiteY4" fmla="*/ 10000 h 10000"/>
              <a:gd name="connsiteX5" fmla="*/ 2875 w 10000"/>
              <a:gd name="connsiteY5" fmla="*/ 4840 h 10000"/>
              <a:gd name="connsiteX6" fmla="*/ 0 w 10000"/>
              <a:gd name="connsiteY6" fmla="*/ 0 h 10000"/>
              <a:gd name="connsiteX0" fmla="*/ 0 w 10000"/>
              <a:gd name="connsiteY0" fmla="*/ 0 h 10000"/>
              <a:gd name="connsiteX1" fmla="*/ 10000 w 10000"/>
              <a:gd name="connsiteY1" fmla="*/ 0 h 10000"/>
              <a:gd name="connsiteX2" fmla="*/ 8205 w 10000"/>
              <a:gd name="connsiteY2" fmla="*/ 4198 h 10000"/>
              <a:gd name="connsiteX3" fmla="*/ 10000 w 10000"/>
              <a:gd name="connsiteY3" fmla="*/ 10000 h 10000"/>
              <a:gd name="connsiteX4" fmla="*/ 0 w 10000"/>
              <a:gd name="connsiteY4" fmla="*/ 10000 h 10000"/>
              <a:gd name="connsiteX5" fmla="*/ 2875 w 10000"/>
              <a:gd name="connsiteY5" fmla="*/ 4840 h 10000"/>
              <a:gd name="connsiteX6" fmla="*/ 0 w 10000"/>
              <a:gd name="connsiteY6" fmla="*/ 0 h 10000"/>
              <a:gd name="connsiteX0" fmla="*/ 0 w 10000"/>
              <a:gd name="connsiteY0" fmla="*/ 0 h 10000"/>
              <a:gd name="connsiteX1" fmla="*/ 10000 w 10000"/>
              <a:gd name="connsiteY1" fmla="*/ 0 h 10000"/>
              <a:gd name="connsiteX2" fmla="*/ 8205 w 10000"/>
              <a:gd name="connsiteY2" fmla="*/ 4198 h 10000"/>
              <a:gd name="connsiteX3" fmla="*/ 10000 w 10000"/>
              <a:gd name="connsiteY3" fmla="*/ 10000 h 10000"/>
              <a:gd name="connsiteX4" fmla="*/ 0 w 10000"/>
              <a:gd name="connsiteY4" fmla="*/ 10000 h 10000"/>
              <a:gd name="connsiteX5" fmla="*/ 1452 w 10000"/>
              <a:gd name="connsiteY5" fmla="*/ 3931 h 10000"/>
              <a:gd name="connsiteX6" fmla="*/ 0 w 10000"/>
              <a:gd name="connsiteY6" fmla="*/ 0 h 10000"/>
              <a:gd name="connsiteX0" fmla="*/ 343 w 10343"/>
              <a:gd name="connsiteY0" fmla="*/ 0 h 10802"/>
              <a:gd name="connsiteX1" fmla="*/ 10343 w 10343"/>
              <a:gd name="connsiteY1" fmla="*/ 0 h 10802"/>
              <a:gd name="connsiteX2" fmla="*/ 8548 w 10343"/>
              <a:gd name="connsiteY2" fmla="*/ 4198 h 10802"/>
              <a:gd name="connsiteX3" fmla="*/ 10343 w 10343"/>
              <a:gd name="connsiteY3" fmla="*/ 10000 h 10802"/>
              <a:gd name="connsiteX4" fmla="*/ 0 w 10343"/>
              <a:gd name="connsiteY4" fmla="*/ 10802 h 10802"/>
              <a:gd name="connsiteX5" fmla="*/ 1795 w 10343"/>
              <a:gd name="connsiteY5" fmla="*/ 3931 h 10802"/>
              <a:gd name="connsiteX6" fmla="*/ 343 w 10343"/>
              <a:gd name="connsiteY6" fmla="*/ 0 h 10802"/>
              <a:gd name="connsiteX0" fmla="*/ 343 w 10669"/>
              <a:gd name="connsiteY0" fmla="*/ 0 h 10802"/>
              <a:gd name="connsiteX1" fmla="*/ 10343 w 10669"/>
              <a:gd name="connsiteY1" fmla="*/ 0 h 10802"/>
              <a:gd name="connsiteX2" fmla="*/ 8548 w 10669"/>
              <a:gd name="connsiteY2" fmla="*/ 4198 h 10802"/>
              <a:gd name="connsiteX3" fmla="*/ 10669 w 10669"/>
              <a:gd name="connsiteY3" fmla="*/ 10802 h 10802"/>
              <a:gd name="connsiteX4" fmla="*/ 0 w 10669"/>
              <a:gd name="connsiteY4" fmla="*/ 10802 h 10802"/>
              <a:gd name="connsiteX5" fmla="*/ 1795 w 10669"/>
              <a:gd name="connsiteY5" fmla="*/ 3931 h 10802"/>
              <a:gd name="connsiteX6" fmla="*/ 343 w 10669"/>
              <a:gd name="connsiteY6" fmla="*/ 0 h 10802"/>
              <a:gd name="connsiteX0" fmla="*/ 343 w 10669"/>
              <a:gd name="connsiteY0" fmla="*/ 0 h 10802"/>
              <a:gd name="connsiteX1" fmla="*/ 10343 w 10669"/>
              <a:gd name="connsiteY1" fmla="*/ 0 h 10802"/>
              <a:gd name="connsiteX2" fmla="*/ 8634 w 10669"/>
              <a:gd name="connsiteY2" fmla="*/ 4038 h 10802"/>
              <a:gd name="connsiteX3" fmla="*/ 10669 w 10669"/>
              <a:gd name="connsiteY3" fmla="*/ 10802 h 10802"/>
              <a:gd name="connsiteX4" fmla="*/ 0 w 10669"/>
              <a:gd name="connsiteY4" fmla="*/ 10802 h 10802"/>
              <a:gd name="connsiteX5" fmla="*/ 1795 w 10669"/>
              <a:gd name="connsiteY5" fmla="*/ 3931 h 10802"/>
              <a:gd name="connsiteX6" fmla="*/ 343 w 10669"/>
              <a:gd name="connsiteY6" fmla="*/ 0 h 10802"/>
              <a:gd name="connsiteX0" fmla="*/ 34 w 10669"/>
              <a:gd name="connsiteY0" fmla="*/ 53 h 10802"/>
              <a:gd name="connsiteX1" fmla="*/ 10343 w 10669"/>
              <a:gd name="connsiteY1" fmla="*/ 0 h 10802"/>
              <a:gd name="connsiteX2" fmla="*/ 8634 w 10669"/>
              <a:gd name="connsiteY2" fmla="*/ 4038 h 10802"/>
              <a:gd name="connsiteX3" fmla="*/ 10669 w 10669"/>
              <a:gd name="connsiteY3" fmla="*/ 10802 h 10802"/>
              <a:gd name="connsiteX4" fmla="*/ 0 w 10669"/>
              <a:gd name="connsiteY4" fmla="*/ 10802 h 10802"/>
              <a:gd name="connsiteX5" fmla="*/ 1795 w 10669"/>
              <a:gd name="connsiteY5" fmla="*/ 3931 h 10802"/>
              <a:gd name="connsiteX6" fmla="*/ 34 w 10669"/>
              <a:gd name="connsiteY6" fmla="*/ 53 h 10802"/>
              <a:gd name="connsiteX0" fmla="*/ 34 w 10669"/>
              <a:gd name="connsiteY0" fmla="*/ 53 h 10802"/>
              <a:gd name="connsiteX1" fmla="*/ 10343 w 10669"/>
              <a:gd name="connsiteY1" fmla="*/ 0 h 10802"/>
              <a:gd name="connsiteX2" fmla="*/ 7417 w 10669"/>
              <a:gd name="connsiteY2" fmla="*/ 3610 h 10802"/>
              <a:gd name="connsiteX3" fmla="*/ 10669 w 10669"/>
              <a:gd name="connsiteY3" fmla="*/ 10802 h 10802"/>
              <a:gd name="connsiteX4" fmla="*/ 0 w 10669"/>
              <a:gd name="connsiteY4" fmla="*/ 10802 h 10802"/>
              <a:gd name="connsiteX5" fmla="*/ 1795 w 10669"/>
              <a:gd name="connsiteY5" fmla="*/ 3931 h 10802"/>
              <a:gd name="connsiteX6" fmla="*/ 34 w 10669"/>
              <a:gd name="connsiteY6" fmla="*/ 53 h 10802"/>
              <a:gd name="connsiteX0" fmla="*/ 34 w 10669"/>
              <a:gd name="connsiteY0" fmla="*/ 53 h 10802"/>
              <a:gd name="connsiteX1" fmla="*/ 10343 w 10669"/>
              <a:gd name="connsiteY1" fmla="*/ 0 h 10802"/>
              <a:gd name="connsiteX2" fmla="*/ 7417 w 10669"/>
              <a:gd name="connsiteY2" fmla="*/ 3610 h 10802"/>
              <a:gd name="connsiteX3" fmla="*/ 10669 w 10669"/>
              <a:gd name="connsiteY3" fmla="*/ 10802 h 10802"/>
              <a:gd name="connsiteX4" fmla="*/ 0 w 10669"/>
              <a:gd name="connsiteY4" fmla="*/ 10802 h 10802"/>
              <a:gd name="connsiteX5" fmla="*/ 2481 w 10669"/>
              <a:gd name="connsiteY5" fmla="*/ 3664 h 10802"/>
              <a:gd name="connsiteX6" fmla="*/ 34 w 10669"/>
              <a:gd name="connsiteY6" fmla="*/ 53 h 10802"/>
              <a:gd name="connsiteX0" fmla="*/ 34 w 10669"/>
              <a:gd name="connsiteY0" fmla="*/ 53 h 10802"/>
              <a:gd name="connsiteX1" fmla="*/ 10343 w 10669"/>
              <a:gd name="connsiteY1" fmla="*/ 0 h 10802"/>
              <a:gd name="connsiteX2" fmla="*/ 7417 w 10669"/>
              <a:gd name="connsiteY2" fmla="*/ 3610 h 10802"/>
              <a:gd name="connsiteX3" fmla="*/ 10669 w 10669"/>
              <a:gd name="connsiteY3" fmla="*/ 10802 h 10802"/>
              <a:gd name="connsiteX4" fmla="*/ 0 w 10669"/>
              <a:gd name="connsiteY4" fmla="*/ 10802 h 10802"/>
              <a:gd name="connsiteX5" fmla="*/ 3527 w 10669"/>
              <a:gd name="connsiteY5" fmla="*/ 3450 h 10802"/>
              <a:gd name="connsiteX6" fmla="*/ 34 w 10669"/>
              <a:gd name="connsiteY6" fmla="*/ 53 h 10802"/>
              <a:gd name="connsiteX0" fmla="*/ 34 w 10669"/>
              <a:gd name="connsiteY0" fmla="*/ 53 h 10802"/>
              <a:gd name="connsiteX1" fmla="*/ 10343 w 10669"/>
              <a:gd name="connsiteY1" fmla="*/ 0 h 10802"/>
              <a:gd name="connsiteX2" fmla="*/ 7211 w 10669"/>
              <a:gd name="connsiteY2" fmla="*/ 3503 h 10802"/>
              <a:gd name="connsiteX3" fmla="*/ 10669 w 10669"/>
              <a:gd name="connsiteY3" fmla="*/ 10802 h 10802"/>
              <a:gd name="connsiteX4" fmla="*/ 0 w 10669"/>
              <a:gd name="connsiteY4" fmla="*/ 10802 h 10802"/>
              <a:gd name="connsiteX5" fmla="*/ 3527 w 10669"/>
              <a:gd name="connsiteY5" fmla="*/ 3450 h 10802"/>
              <a:gd name="connsiteX6" fmla="*/ 34 w 10669"/>
              <a:gd name="connsiteY6" fmla="*/ 53 h 10802"/>
              <a:gd name="connsiteX0" fmla="*/ 34 w 10669"/>
              <a:gd name="connsiteY0" fmla="*/ 53 h 10802"/>
              <a:gd name="connsiteX1" fmla="*/ 10343 w 10669"/>
              <a:gd name="connsiteY1" fmla="*/ 0 h 10802"/>
              <a:gd name="connsiteX2" fmla="*/ 7211 w 10669"/>
              <a:gd name="connsiteY2" fmla="*/ 3503 h 10802"/>
              <a:gd name="connsiteX3" fmla="*/ 10669 w 10669"/>
              <a:gd name="connsiteY3" fmla="*/ 10802 h 10802"/>
              <a:gd name="connsiteX4" fmla="*/ 0 w 10669"/>
              <a:gd name="connsiteY4" fmla="*/ 10802 h 10802"/>
              <a:gd name="connsiteX5" fmla="*/ 3698 w 10669"/>
              <a:gd name="connsiteY5" fmla="*/ 3450 h 10802"/>
              <a:gd name="connsiteX6" fmla="*/ 34 w 10669"/>
              <a:gd name="connsiteY6" fmla="*/ 53 h 10802"/>
              <a:gd name="connsiteX0" fmla="*/ 274 w 10669"/>
              <a:gd name="connsiteY0" fmla="*/ 160 h 10802"/>
              <a:gd name="connsiteX1" fmla="*/ 10343 w 10669"/>
              <a:gd name="connsiteY1" fmla="*/ 0 h 10802"/>
              <a:gd name="connsiteX2" fmla="*/ 7211 w 10669"/>
              <a:gd name="connsiteY2" fmla="*/ 3503 h 10802"/>
              <a:gd name="connsiteX3" fmla="*/ 10669 w 10669"/>
              <a:gd name="connsiteY3" fmla="*/ 10802 h 10802"/>
              <a:gd name="connsiteX4" fmla="*/ 0 w 10669"/>
              <a:gd name="connsiteY4" fmla="*/ 10802 h 10802"/>
              <a:gd name="connsiteX5" fmla="*/ 3698 w 10669"/>
              <a:gd name="connsiteY5" fmla="*/ 3450 h 10802"/>
              <a:gd name="connsiteX6" fmla="*/ 274 w 10669"/>
              <a:gd name="connsiteY6" fmla="*/ 160 h 10802"/>
              <a:gd name="connsiteX0" fmla="*/ 274 w 10669"/>
              <a:gd name="connsiteY0" fmla="*/ 0 h 10642"/>
              <a:gd name="connsiteX1" fmla="*/ 9760 w 10669"/>
              <a:gd name="connsiteY1" fmla="*/ 0 h 10642"/>
              <a:gd name="connsiteX2" fmla="*/ 7211 w 10669"/>
              <a:gd name="connsiteY2" fmla="*/ 3343 h 10642"/>
              <a:gd name="connsiteX3" fmla="*/ 10669 w 10669"/>
              <a:gd name="connsiteY3" fmla="*/ 10642 h 10642"/>
              <a:gd name="connsiteX4" fmla="*/ 0 w 10669"/>
              <a:gd name="connsiteY4" fmla="*/ 10642 h 10642"/>
              <a:gd name="connsiteX5" fmla="*/ 3698 w 10669"/>
              <a:gd name="connsiteY5" fmla="*/ 3290 h 10642"/>
              <a:gd name="connsiteX6" fmla="*/ 274 w 10669"/>
              <a:gd name="connsiteY6" fmla="*/ 0 h 10642"/>
              <a:gd name="connsiteX0" fmla="*/ 938 w 10669"/>
              <a:gd name="connsiteY0" fmla="*/ 53 h 10642"/>
              <a:gd name="connsiteX1" fmla="*/ 9760 w 10669"/>
              <a:gd name="connsiteY1" fmla="*/ 0 h 10642"/>
              <a:gd name="connsiteX2" fmla="*/ 7211 w 10669"/>
              <a:gd name="connsiteY2" fmla="*/ 3343 h 10642"/>
              <a:gd name="connsiteX3" fmla="*/ 10669 w 10669"/>
              <a:gd name="connsiteY3" fmla="*/ 10642 h 10642"/>
              <a:gd name="connsiteX4" fmla="*/ 0 w 10669"/>
              <a:gd name="connsiteY4" fmla="*/ 10642 h 10642"/>
              <a:gd name="connsiteX5" fmla="*/ 3698 w 10669"/>
              <a:gd name="connsiteY5" fmla="*/ 3290 h 10642"/>
              <a:gd name="connsiteX6" fmla="*/ 938 w 10669"/>
              <a:gd name="connsiteY6" fmla="*/ 53 h 10642"/>
              <a:gd name="connsiteX0" fmla="*/ 435 w 10166"/>
              <a:gd name="connsiteY0" fmla="*/ 53 h 10642"/>
              <a:gd name="connsiteX1" fmla="*/ 9257 w 10166"/>
              <a:gd name="connsiteY1" fmla="*/ 0 h 10642"/>
              <a:gd name="connsiteX2" fmla="*/ 6708 w 10166"/>
              <a:gd name="connsiteY2" fmla="*/ 3343 h 10642"/>
              <a:gd name="connsiteX3" fmla="*/ 10166 w 10166"/>
              <a:gd name="connsiteY3" fmla="*/ 10642 h 10642"/>
              <a:gd name="connsiteX4" fmla="*/ 0 w 10166"/>
              <a:gd name="connsiteY4" fmla="*/ 10268 h 10642"/>
              <a:gd name="connsiteX5" fmla="*/ 3195 w 10166"/>
              <a:gd name="connsiteY5" fmla="*/ 3290 h 10642"/>
              <a:gd name="connsiteX6" fmla="*/ 435 w 10166"/>
              <a:gd name="connsiteY6" fmla="*/ 53 h 10642"/>
              <a:gd name="connsiteX0" fmla="*/ 435 w 10166"/>
              <a:gd name="connsiteY0" fmla="*/ 53 h 10642"/>
              <a:gd name="connsiteX1" fmla="*/ 9257 w 10166"/>
              <a:gd name="connsiteY1" fmla="*/ 0 h 10642"/>
              <a:gd name="connsiteX2" fmla="*/ 6708 w 10166"/>
              <a:gd name="connsiteY2" fmla="*/ 3343 h 10642"/>
              <a:gd name="connsiteX3" fmla="*/ 10166 w 10166"/>
              <a:gd name="connsiteY3" fmla="*/ 10642 h 10642"/>
              <a:gd name="connsiteX4" fmla="*/ 0 w 10166"/>
              <a:gd name="connsiteY4" fmla="*/ 10535 h 10642"/>
              <a:gd name="connsiteX5" fmla="*/ 3195 w 10166"/>
              <a:gd name="connsiteY5" fmla="*/ 3290 h 10642"/>
              <a:gd name="connsiteX6" fmla="*/ 435 w 10166"/>
              <a:gd name="connsiteY6" fmla="*/ 53 h 10642"/>
              <a:gd name="connsiteX0" fmla="*/ 435 w 9381"/>
              <a:gd name="connsiteY0" fmla="*/ 53 h 10589"/>
              <a:gd name="connsiteX1" fmla="*/ 9257 w 9381"/>
              <a:gd name="connsiteY1" fmla="*/ 0 h 10589"/>
              <a:gd name="connsiteX2" fmla="*/ 6708 w 9381"/>
              <a:gd name="connsiteY2" fmla="*/ 3343 h 10589"/>
              <a:gd name="connsiteX3" fmla="*/ 9381 w 9381"/>
              <a:gd name="connsiteY3" fmla="*/ 10589 h 10589"/>
              <a:gd name="connsiteX4" fmla="*/ 0 w 9381"/>
              <a:gd name="connsiteY4" fmla="*/ 10535 h 10589"/>
              <a:gd name="connsiteX5" fmla="*/ 3195 w 9381"/>
              <a:gd name="connsiteY5" fmla="*/ 3290 h 10589"/>
              <a:gd name="connsiteX6" fmla="*/ 435 w 9381"/>
              <a:gd name="connsiteY6" fmla="*/ 53 h 10589"/>
              <a:gd name="connsiteX0" fmla="*/ 464 w 10000"/>
              <a:gd name="connsiteY0" fmla="*/ 50 h 10000"/>
              <a:gd name="connsiteX1" fmla="*/ 9739 w 10000"/>
              <a:gd name="connsiteY1" fmla="*/ 0 h 10000"/>
              <a:gd name="connsiteX2" fmla="*/ 7151 w 10000"/>
              <a:gd name="connsiteY2" fmla="*/ 3157 h 10000"/>
              <a:gd name="connsiteX3" fmla="*/ 10000 w 10000"/>
              <a:gd name="connsiteY3" fmla="*/ 10000 h 10000"/>
              <a:gd name="connsiteX4" fmla="*/ 0 w 10000"/>
              <a:gd name="connsiteY4" fmla="*/ 9949 h 10000"/>
              <a:gd name="connsiteX5" fmla="*/ 3406 w 10000"/>
              <a:gd name="connsiteY5" fmla="*/ 3107 h 10000"/>
              <a:gd name="connsiteX6" fmla="*/ 464 w 10000"/>
              <a:gd name="connsiteY6" fmla="*/ 50 h 10000"/>
              <a:gd name="connsiteX0" fmla="*/ 464 w 10000"/>
              <a:gd name="connsiteY0" fmla="*/ 50 h 10000"/>
              <a:gd name="connsiteX1" fmla="*/ 9739 w 10000"/>
              <a:gd name="connsiteY1" fmla="*/ 0 h 10000"/>
              <a:gd name="connsiteX2" fmla="*/ 7151 w 10000"/>
              <a:gd name="connsiteY2" fmla="*/ 3157 h 10000"/>
              <a:gd name="connsiteX3" fmla="*/ 10000 w 10000"/>
              <a:gd name="connsiteY3" fmla="*/ 10000 h 10000"/>
              <a:gd name="connsiteX4" fmla="*/ 0 w 10000"/>
              <a:gd name="connsiteY4" fmla="*/ 9949 h 10000"/>
              <a:gd name="connsiteX5" fmla="*/ 3406 w 10000"/>
              <a:gd name="connsiteY5" fmla="*/ 3344 h 10000"/>
              <a:gd name="connsiteX6" fmla="*/ 464 w 10000"/>
              <a:gd name="connsiteY6" fmla="*/ 50 h 10000"/>
              <a:gd name="connsiteX0" fmla="*/ 464 w 10000"/>
              <a:gd name="connsiteY0" fmla="*/ 50 h 10000"/>
              <a:gd name="connsiteX1" fmla="*/ 9739 w 10000"/>
              <a:gd name="connsiteY1" fmla="*/ 0 h 10000"/>
              <a:gd name="connsiteX2" fmla="*/ 7114 w 10000"/>
              <a:gd name="connsiteY2" fmla="*/ 3315 h 10000"/>
              <a:gd name="connsiteX3" fmla="*/ 10000 w 10000"/>
              <a:gd name="connsiteY3" fmla="*/ 10000 h 10000"/>
              <a:gd name="connsiteX4" fmla="*/ 0 w 10000"/>
              <a:gd name="connsiteY4" fmla="*/ 9949 h 10000"/>
              <a:gd name="connsiteX5" fmla="*/ 3406 w 10000"/>
              <a:gd name="connsiteY5" fmla="*/ 3344 h 10000"/>
              <a:gd name="connsiteX6" fmla="*/ 464 w 10000"/>
              <a:gd name="connsiteY6" fmla="*/ 50 h 10000"/>
              <a:gd name="connsiteX0" fmla="*/ 464 w 10000"/>
              <a:gd name="connsiteY0" fmla="*/ 50 h 10000"/>
              <a:gd name="connsiteX1" fmla="*/ 9739 w 10000"/>
              <a:gd name="connsiteY1" fmla="*/ 0 h 10000"/>
              <a:gd name="connsiteX2" fmla="*/ 7114 w 10000"/>
              <a:gd name="connsiteY2" fmla="*/ 3315 h 10000"/>
              <a:gd name="connsiteX3" fmla="*/ 10000 w 10000"/>
              <a:gd name="connsiteY3" fmla="*/ 10000 h 10000"/>
              <a:gd name="connsiteX4" fmla="*/ 0 w 10000"/>
              <a:gd name="connsiteY4" fmla="*/ 9949 h 10000"/>
              <a:gd name="connsiteX5" fmla="*/ 3369 w 10000"/>
              <a:gd name="connsiteY5" fmla="*/ 3384 h 10000"/>
              <a:gd name="connsiteX6" fmla="*/ 464 w 10000"/>
              <a:gd name="connsiteY6" fmla="*/ 5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464" y="50"/>
                </a:moveTo>
                <a:lnTo>
                  <a:pt x="9739" y="0"/>
                </a:lnTo>
                <a:lnTo>
                  <a:pt x="7114" y="3315"/>
                </a:lnTo>
                <a:lnTo>
                  <a:pt x="10000" y="10000"/>
                </a:lnTo>
                <a:lnTo>
                  <a:pt x="0" y="9949"/>
                </a:lnTo>
                <a:lnTo>
                  <a:pt x="3369" y="3384"/>
                </a:lnTo>
                <a:lnTo>
                  <a:pt x="464" y="50"/>
                </a:lnTo>
                <a:close/>
              </a:path>
            </a:pathLst>
          </a:cu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solidFill>
                <a:schemeClr val="tx1"/>
              </a:solidFill>
            </a:endParaRPr>
          </a:p>
        </p:txBody>
      </p:sp>
      <p:sp>
        <p:nvSpPr>
          <p:cNvPr id="5" name="Rectangle 4">
            <a:extLst>
              <a:ext uri="{FF2B5EF4-FFF2-40B4-BE49-F238E27FC236}">
                <a16:creationId xmlns:a16="http://schemas.microsoft.com/office/drawing/2014/main" id="{E6970E25-3EA6-E646-B329-ABD3864C6A6C}"/>
              </a:ext>
            </a:extLst>
          </p:cNvPr>
          <p:cNvSpPr/>
          <p:nvPr/>
        </p:nvSpPr>
        <p:spPr>
          <a:xfrm>
            <a:off x="3319003" y="2009889"/>
            <a:ext cx="2014727" cy="275118"/>
          </a:xfrm>
          <a:prstGeom prst="rect">
            <a:avLst/>
          </a:prstGeom>
          <a:solidFill>
            <a:schemeClr val="bg1">
              <a:lumMod val="85000"/>
            </a:schemeClr>
          </a:solidFill>
          <a:ln w="2857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 name="Rectangle 5">
            <a:extLst>
              <a:ext uri="{FF2B5EF4-FFF2-40B4-BE49-F238E27FC236}">
                <a16:creationId xmlns:a16="http://schemas.microsoft.com/office/drawing/2014/main" id="{A6CF143A-B366-B847-BDB1-EA7CC87F5EA4}"/>
              </a:ext>
            </a:extLst>
          </p:cNvPr>
          <p:cNvSpPr/>
          <p:nvPr/>
        </p:nvSpPr>
        <p:spPr>
          <a:xfrm>
            <a:off x="5417032" y="2009888"/>
            <a:ext cx="1644931" cy="269225"/>
          </a:xfrm>
          <a:prstGeom prst="rect">
            <a:avLst/>
          </a:prstGeom>
          <a:solidFill>
            <a:schemeClr val="bg1">
              <a:lumMod val="85000"/>
            </a:schemeClr>
          </a:solidFill>
          <a:ln w="2857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 name="Rectangle 6">
            <a:extLst>
              <a:ext uri="{FF2B5EF4-FFF2-40B4-BE49-F238E27FC236}">
                <a16:creationId xmlns:a16="http://schemas.microsoft.com/office/drawing/2014/main" id="{902122F5-0F7A-864C-95DF-3BDC795913D1}"/>
              </a:ext>
            </a:extLst>
          </p:cNvPr>
          <p:cNvSpPr/>
          <p:nvPr/>
        </p:nvSpPr>
        <p:spPr>
          <a:xfrm>
            <a:off x="4127617" y="2403287"/>
            <a:ext cx="1168573" cy="282339"/>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lang="en-GB" dirty="0"/>
              <a:t>TCP/IP</a:t>
            </a:r>
          </a:p>
        </p:txBody>
      </p:sp>
      <p:sp>
        <p:nvSpPr>
          <p:cNvPr id="8" name="TextBox 7">
            <a:extLst>
              <a:ext uri="{FF2B5EF4-FFF2-40B4-BE49-F238E27FC236}">
                <a16:creationId xmlns:a16="http://schemas.microsoft.com/office/drawing/2014/main" id="{BEA938EB-04B7-CD42-8ECE-1CD7C849C564}"/>
              </a:ext>
            </a:extLst>
          </p:cNvPr>
          <p:cNvSpPr txBox="1"/>
          <p:nvPr/>
        </p:nvSpPr>
        <p:spPr>
          <a:xfrm>
            <a:off x="3574010" y="1980746"/>
            <a:ext cx="1168572" cy="369332"/>
          </a:xfrm>
          <a:prstGeom prst="rect">
            <a:avLst/>
          </a:prstGeom>
          <a:noFill/>
        </p:spPr>
        <p:txBody>
          <a:bodyPr wrap="square" rtlCol="0">
            <a:spAutoFit/>
          </a:bodyPr>
          <a:lstStyle/>
          <a:p>
            <a:r>
              <a:rPr lang="en-GB" dirty="0">
                <a:solidFill>
                  <a:schemeClr val="tx1">
                    <a:lumMod val="50000"/>
                    <a:lumOff val="50000"/>
                  </a:schemeClr>
                </a:solidFill>
              </a:rPr>
              <a:t>Socket API</a:t>
            </a:r>
          </a:p>
        </p:txBody>
      </p:sp>
      <p:sp>
        <p:nvSpPr>
          <p:cNvPr id="9" name="TextBox 8">
            <a:extLst>
              <a:ext uri="{FF2B5EF4-FFF2-40B4-BE49-F238E27FC236}">
                <a16:creationId xmlns:a16="http://schemas.microsoft.com/office/drawing/2014/main" id="{A6E281C2-EAC7-214E-805D-2B0210F61417}"/>
              </a:ext>
            </a:extLst>
          </p:cNvPr>
          <p:cNvSpPr txBox="1"/>
          <p:nvPr/>
        </p:nvSpPr>
        <p:spPr>
          <a:xfrm>
            <a:off x="4109467" y="4614722"/>
            <a:ext cx="1138843"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600" dirty="0"/>
              <a:t>Packet </a:t>
            </a:r>
          </a:p>
          <a:p>
            <a:pPr algn="ctr"/>
            <a:r>
              <a:rPr lang="en-GB" sz="1600" dirty="0"/>
              <a:t>Trimming</a:t>
            </a:r>
          </a:p>
        </p:txBody>
      </p:sp>
      <p:sp>
        <p:nvSpPr>
          <p:cNvPr id="10" name="TextBox 9">
            <a:extLst>
              <a:ext uri="{FF2B5EF4-FFF2-40B4-BE49-F238E27FC236}">
                <a16:creationId xmlns:a16="http://schemas.microsoft.com/office/drawing/2014/main" id="{0FFCA5F4-5309-F442-AE32-839AE2177188}"/>
              </a:ext>
            </a:extLst>
          </p:cNvPr>
          <p:cNvSpPr txBox="1"/>
          <p:nvPr/>
        </p:nvSpPr>
        <p:spPr>
          <a:xfrm>
            <a:off x="4979416" y="4216331"/>
            <a:ext cx="1590144"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600" dirty="0"/>
              <a:t>Priority Queues</a:t>
            </a:r>
          </a:p>
        </p:txBody>
      </p:sp>
      <p:sp>
        <p:nvSpPr>
          <p:cNvPr id="11" name="TextBox 10">
            <a:extLst>
              <a:ext uri="{FF2B5EF4-FFF2-40B4-BE49-F238E27FC236}">
                <a16:creationId xmlns:a16="http://schemas.microsoft.com/office/drawing/2014/main" id="{2516FC5A-FCD9-734C-A044-206818F8E288}"/>
              </a:ext>
            </a:extLst>
          </p:cNvPr>
          <p:cNvSpPr txBox="1"/>
          <p:nvPr/>
        </p:nvSpPr>
        <p:spPr>
          <a:xfrm>
            <a:off x="6693818" y="3790069"/>
            <a:ext cx="614119"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600" dirty="0"/>
              <a:t>ECN</a:t>
            </a:r>
          </a:p>
        </p:txBody>
      </p:sp>
      <p:sp>
        <p:nvSpPr>
          <p:cNvPr id="12" name="TextBox 11">
            <a:extLst>
              <a:ext uri="{FF2B5EF4-FFF2-40B4-BE49-F238E27FC236}">
                <a16:creationId xmlns:a16="http://schemas.microsoft.com/office/drawing/2014/main" id="{6B8647CF-D690-3A4C-89F0-6E1F2F8ADEDF}"/>
              </a:ext>
            </a:extLst>
          </p:cNvPr>
          <p:cNvSpPr txBox="1"/>
          <p:nvPr/>
        </p:nvSpPr>
        <p:spPr>
          <a:xfrm>
            <a:off x="5694988" y="1972359"/>
            <a:ext cx="1131445" cy="369332"/>
          </a:xfrm>
          <a:prstGeom prst="rect">
            <a:avLst/>
          </a:prstGeom>
          <a:noFill/>
        </p:spPr>
        <p:txBody>
          <a:bodyPr wrap="square" rtlCol="0">
            <a:spAutoFit/>
          </a:bodyPr>
          <a:lstStyle/>
          <a:p>
            <a:r>
              <a:rPr lang="en-GB" dirty="0">
                <a:solidFill>
                  <a:schemeClr val="tx1">
                    <a:lumMod val="50000"/>
                    <a:lumOff val="50000"/>
                  </a:schemeClr>
                </a:solidFill>
              </a:rPr>
              <a:t>Verbs API</a:t>
            </a:r>
          </a:p>
        </p:txBody>
      </p:sp>
      <p:sp>
        <p:nvSpPr>
          <p:cNvPr id="13" name="TextBox 12">
            <a:extLst>
              <a:ext uri="{FF2B5EF4-FFF2-40B4-BE49-F238E27FC236}">
                <a16:creationId xmlns:a16="http://schemas.microsoft.com/office/drawing/2014/main" id="{95F9CDEE-B8E1-A349-B55A-3C249B91DA49}"/>
              </a:ext>
            </a:extLst>
          </p:cNvPr>
          <p:cNvSpPr txBox="1"/>
          <p:nvPr/>
        </p:nvSpPr>
        <p:spPr>
          <a:xfrm>
            <a:off x="5904380" y="2316194"/>
            <a:ext cx="947183" cy="338554"/>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sz="1600"/>
              <a:t>RoCEv2</a:t>
            </a:r>
            <a:endParaRPr lang="en-GB" sz="1600" dirty="0"/>
          </a:p>
        </p:txBody>
      </p:sp>
      <p:sp>
        <p:nvSpPr>
          <p:cNvPr id="14" name="TextBox 13">
            <a:extLst>
              <a:ext uri="{FF2B5EF4-FFF2-40B4-BE49-F238E27FC236}">
                <a16:creationId xmlns:a16="http://schemas.microsoft.com/office/drawing/2014/main" id="{65A066AC-6822-5446-8ECB-A49EBDF538C7}"/>
              </a:ext>
            </a:extLst>
          </p:cNvPr>
          <p:cNvSpPr txBox="1"/>
          <p:nvPr/>
        </p:nvSpPr>
        <p:spPr>
          <a:xfrm>
            <a:off x="4271653" y="4216182"/>
            <a:ext cx="643893"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600" dirty="0"/>
              <a:t>INT</a:t>
            </a:r>
          </a:p>
        </p:txBody>
      </p:sp>
      <p:sp>
        <p:nvSpPr>
          <p:cNvPr id="15" name="TextBox 14">
            <a:extLst>
              <a:ext uri="{FF2B5EF4-FFF2-40B4-BE49-F238E27FC236}">
                <a16:creationId xmlns:a16="http://schemas.microsoft.com/office/drawing/2014/main" id="{E9D66C71-70AA-6840-A5AE-9A5063C25C58}"/>
              </a:ext>
            </a:extLst>
          </p:cNvPr>
          <p:cNvSpPr txBox="1"/>
          <p:nvPr/>
        </p:nvSpPr>
        <p:spPr>
          <a:xfrm>
            <a:off x="7367733" y="3794983"/>
            <a:ext cx="614119"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600" dirty="0"/>
              <a:t>PFC</a:t>
            </a:r>
          </a:p>
        </p:txBody>
      </p:sp>
      <p:sp>
        <p:nvSpPr>
          <p:cNvPr id="16" name="Rectangle 15">
            <a:extLst>
              <a:ext uri="{FF2B5EF4-FFF2-40B4-BE49-F238E27FC236}">
                <a16:creationId xmlns:a16="http://schemas.microsoft.com/office/drawing/2014/main" id="{BD6ED3B3-8176-7144-99D4-F2324578D50A}"/>
              </a:ext>
            </a:extLst>
          </p:cNvPr>
          <p:cNvSpPr/>
          <p:nvPr/>
        </p:nvSpPr>
        <p:spPr>
          <a:xfrm>
            <a:off x="7137784" y="2002959"/>
            <a:ext cx="1344049" cy="284597"/>
          </a:xfrm>
          <a:prstGeom prst="rect">
            <a:avLst/>
          </a:prstGeom>
          <a:solidFill>
            <a:schemeClr val="bg1">
              <a:lumMod val="85000"/>
            </a:schemeClr>
          </a:solidFill>
          <a:ln w="2857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7" name="TextBox 16">
            <a:extLst>
              <a:ext uri="{FF2B5EF4-FFF2-40B4-BE49-F238E27FC236}">
                <a16:creationId xmlns:a16="http://schemas.microsoft.com/office/drawing/2014/main" id="{0672DE44-918D-0045-948A-40B85EC670DA}"/>
              </a:ext>
            </a:extLst>
          </p:cNvPr>
          <p:cNvSpPr txBox="1"/>
          <p:nvPr/>
        </p:nvSpPr>
        <p:spPr>
          <a:xfrm>
            <a:off x="7126015" y="1964390"/>
            <a:ext cx="1458110" cy="369332"/>
          </a:xfrm>
          <a:prstGeom prst="rect">
            <a:avLst/>
          </a:prstGeom>
          <a:noFill/>
        </p:spPr>
        <p:txBody>
          <a:bodyPr wrap="square" rtlCol="0">
            <a:spAutoFit/>
          </a:bodyPr>
          <a:lstStyle/>
          <a:p>
            <a:r>
              <a:rPr lang="en-GB" dirty="0">
                <a:solidFill>
                  <a:schemeClr val="tx1">
                    <a:lumMod val="50000"/>
                    <a:lumOff val="50000"/>
                  </a:schemeClr>
                </a:solidFill>
              </a:rPr>
              <a:t>Message API</a:t>
            </a:r>
          </a:p>
        </p:txBody>
      </p:sp>
      <p:sp>
        <p:nvSpPr>
          <p:cNvPr id="18" name="TextBox 17">
            <a:extLst>
              <a:ext uri="{FF2B5EF4-FFF2-40B4-BE49-F238E27FC236}">
                <a16:creationId xmlns:a16="http://schemas.microsoft.com/office/drawing/2014/main" id="{AAA2D582-AE2C-C247-A7C0-5A6AD4BEA3D6}"/>
              </a:ext>
            </a:extLst>
          </p:cNvPr>
          <p:cNvSpPr txBox="1"/>
          <p:nvPr/>
        </p:nvSpPr>
        <p:spPr>
          <a:xfrm>
            <a:off x="5047736" y="3792895"/>
            <a:ext cx="1586286"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600" dirty="0"/>
              <a:t>Shared buffers</a:t>
            </a:r>
          </a:p>
        </p:txBody>
      </p:sp>
      <p:sp>
        <p:nvSpPr>
          <p:cNvPr id="19" name="TextBox 18">
            <a:extLst>
              <a:ext uri="{FF2B5EF4-FFF2-40B4-BE49-F238E27FC236}">
                <a16:creationId xmlns:a16="http://schemas.microsoft.com/office/drawing/2014/main" id="{9D2DDB7E-5730-F34F-AE7A-75060C93125B}"/>
              </a:ext>
            </a:extLst>
          </p:cNvPr>
          <p:cNvSpPr txBox="1"/>
          <p:nvPr/>
        </p:nvSpPr>
        <p:spPr>
          <a:xfrm>
            <a:off x="5889767" y="2656735"/>
            <a:ext cx="961796" cy="338554"/>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sz="1600" dirty="0"/>
              <a:t>DCQCN</a:t>
            </a:r>
          </a:p>
        </p:txBody>
      </p:sp>
      <p:sp>
        <p:nvSpPr>
          <p:cNvPr id="20" name="TextBox 19">
            <a:extLst>
              <a:ext uri="{FF2B5EF4-FFF2-40B4-BE49-F238E27FC236}">
                <a16:creationId xmlns:a16="http://schemas.microsoft.com/office/drawing/2014/main" id="{48C644E5-FAE0-9E40-A8AF-4557853F566F}"/>
              </a:ext>
            </a:extLst>
          </p:cNvPr>
          <p:cNvSpPr txBox="1"/>
          <p:nvPr/>
        </p:nvSpPr>
        <p:spPr>
          <a:xfrm>
            <a:off x="5285742" y="4612525"/>
            <a:ext cx="1458109"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600" dirty="0"/>
              <a:t>Configurable </a:t>
            </a:r>
          </a:p>
          <a:p>
            <a:pPr algn="ctr"/>
            <a:r>
              <a:rPr lang="en-GB" sz="1600" dirty="0"/>
              <a:t>ECMP Hashing</a:t>
            </a:r>
          </a:p>
        </p:txBody>
      </p:sp>
      <p:sp>
        <p:nvSpPr>
          <p:cNvPr id="21" name="TextBox 20">
            <a:extLst>
              <a:ext uri="{FF2B5EF4-FFF2-40B4-BE49-F238E27FC236}">
                <a16:creationId xmlns:a16="http://schemas.microsoft.com/office/drawing/2014/main" id="{542D0678-3F0B-EF4B-A683-87CAEEC5FD17}"/>
              </a:ext>
            </a:extLst>
          </p:cNvPr>
          <p:cNvSpPr txBox="1"/>
          <p:nvPr/>
        </p:nvSpPr>
        <p:spPr>
          <a:xfrm>
            <a:off x="6631459" y="4216331"/>
            <a:ext cx="1743324"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600" dirty="0"/>
              <a:t>Differential Drops</a:t>
            </a:r>
          </a:p>
        </p:txBody>
      </p:sp>
      <p:sp>
        <p:nvSpPr>
          <p:cNvPr id="22" name="Rectangle 21">
            <a:extLst>
              <a:ext uri="{FF2B5EF4-FFF2-40B4-BE49-F238E27FC236}">
                <a16:creationId xmlns:a16="http://schemas.microsoft.com/office/drawing/2014/main" id="{A758E5BA-4D16-9841-A8E2-0C582876AA14}"/>
              </a:ext>
            </a:extLst>
          </p:cNvPr>
          <p:cNvSpPr/>
          <p:nvPr/>
        </p:nvSpPr>
        <p:spPr>
          <a:xfrm>
            <a:off x="8520339" y="2000871"/>
            <a:ext cx="857361" cy="284597"/>
          </a:xfrm>
          <a:prstGeom prst="rect">
            <a:avLst/>
          </a:prstGeom>
          <a:solidFill>
            <a:schemeClr val="bg1">
              <a:lumMod val="85000"/>
            </a:schemeClr>
          </a:solidFill>
          <a:ln w="2857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t>…</a:t>
            </a:r>
          </a:p>
        </p:txBody>
      </p:sp>
      <p:sp>
        <p:nvSpPr>
          <p:cNvPr id="23" name="TextBox 22">
            <a:extLst>
              <a:ext uri="{FF2B5EF4-FFF2-40B4-BE49-F238E27FC236}">
                <a16:creationId xmlns:a16="http://schemas.microsoft.com/office/drawing/2014/main" id="{C9C1D075-94C0-584E-AC10-E233CDB6CDBD}"/>
              </a:ext>
            </a:extLst>
          </p:cNvPr>
          <p:cNvSpPr txBox="1"/>
          <p:nvPr/>
        </p:nvSpPr>
        <p:spPr>
          <a:xfrm>
            <a:off x="7838382" y="4693232"/>
            <a:ext cx="606099"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t>…</a:t>
            </a:r>
          </a:p>
        </p:txBody>
      </p:sp>
      <p:sp>
        <p:nvSpPr>
          <p:cNvPr id="24" name="Rectangle 23">
            <a:extLst>
              <a:ext uri="{FF2B5EF4-FFF2-40B4-BE49-F238E27FC236}">
                <a16:creationId xmlns:a16="http://schemas.microsoft.com/office/drawing/2014/main" id="{7B31F29A-0A27-244A-87B7-AE88EEC6314C}"/>
              </a:ext>
            </a:extLst>
          </p:cNvPr>
          <p:cNvSpPr/>
          <p:nvPr/>
        </p:nvSpPr>
        <p:spPr>
          <a:xfrm>
            <a:off x="4707203" y="3014451"/>
            <a:ext cx="3296032" cy="6372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a:extLst>
              <a:ext uri="{FF2B5EF4-FFF2-40B4-BE49-F238E27FC236}">
                <a16:creationId xmlns:a16="http://schemas.microsoft.com/office/drawing/2014/main" id="{E6E74A76-8D06-D048-A583-95ED3B89171C}"/>
              </a:ext>
            </a:extLst>
          </p:cNvPr>
          <p:cNvSpPr txBox="1"/>
          <p:nvPr/>
        </p:nvSpPr>
        <p:spPr>
          <a:xfrm>
            <a:off x="4732373" y="3022420"/>
            <a:ext cx="3296032" cy="646331"/>
          </a:xfrm>
          <a:prstGeom prst="rect">
            <a:avLst/>
          </a:prstGeom>
          <a:solidFill>
            <a:schemeClr val="dk1">
              <a:alpha val="58000"/>
            </a:schemeClr>
          </a:solidFill>
          <a:ln>
            <a:no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GB" dirty="0"/>
              <a:t>Edge-Queued Datagram Service</a:t>
            </a:r>
          </a:p>
          <a:p>
            <a:pPr algn="ctr"/>
            <a:endParaRPr lang="en-GB" dirty="0"/>
          </a:p>
        </p:txBody>
      </p:sp>
      <p:grpSp>
        <p:nvGrpSpPr>
          <p:cNvPr id="37" name="Group 36">
            <a:extLst>
              <a:ext uri="{FF2B5EF4-FFF2-40B4-BE49-F238E27FC236}">
                <a16:creationId xmlns:a16="http://schemas.microsoft.com/office/drawing/2014/main" id="{9356D463-4B93-0543-9DEF-AB3FA7A3888F}"/>
              </a:ext>
            </a:extLst>
          </p:cNvPr>
          <p:cNvGrpSpPr/>
          <p:nvPr/>
        </p:nvGrpSpPr>
        <p:grpSpPr>
          <a:xfrm>
            <a:off x="4717227" y="3352916"/>
            <a:ext cx="3306875" cy="337048"/>
            <a:chOff x="4721530" y="3402353"/>
            <a:chExt cx="3306875" cy="337048"/>
          </a:xfrm>
        </p:grpSpPr>
        <p:sp>
          <p:nvSpPr>
            <p:cNvPr id="26" name="TextBox 25">
              <a:extLst>
                <a:ext uri="{FF2B5EF4-FFF2-40B4-BE49-F238E27FC236}">
                  <a16:creationId xmlns:a16="http://schemas.microsoft.com/office/drawing/2014/main" id="{5729A8D1-C4BE-804F-827A-0D5641EA4CBF}"/>
                </a:ext>
              </a:extLst>
            </p:cNvPr>
            <p:cNvSpPr txBox="1"/>
            <p:nvPr/>
          </p:nvSpPr>
          <p:spPr>
            <a:xfrm>
              <a:off x="7074862" y="3416236"/>
              <a:ext cx="705152" cy="323165"/>
            </a:xfrm>
            <a:prstGeom prst="rect">
              <a:avLst/>
            </a:prstGeom>
            <a:pattFill prst="lgCheck">
              <a:fgClr>
                <a:schemeClr val="accent1">
                  <a:lumMod val="60000"/>
                  <a:lumOff val="40000"/>
                </a:schemeClr>
              </a:fgClr>
              <a:bgClr>
                <a:schemeClr val="accent1">
                  <a:lumMod val="75000"/>
                </a:schemeClr>
              </a:bgClr>
            </a:pattFill>
            <a:ln>
              <a:no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GB" sz="1500" dirty="0" err="1"/>
                <a:t>Homa</a:t>
              </a:r>
              <a:endParaRPr lang="en-GB" sz="1500" dirty="0"/>
            </a:p>
          </p:txBody>
        </p:sp>
        <p:sp>
          <p:nvSpPr>
            <p:cNvPr id="27" name="TextBox 26">
              <a:extLst>
                <a:ext uri="{FF2B5EF4-FFF2-40B4-BE49-F238E27FC236}">
                  <a16:creationId xmlns:a16="http://schemas.microsoft.com/office/drawing/2014/main" id="{AC9E0471-ED34-B849-8A88-DE6038BCCFC8}"/>
                </a:ext>
              </a:extLst>
            </p:cNvPr>
            <p:cNvSpPr txBox="1"/>
            <p:nvPr/>
          </p:nvSpPr>
          <p:spPr>
            <a:xfrm>
              <a:off x="6604197" y="3410177"/>
              <a:ext cx="588860" cy="323165"/>
            </a:xfrm>
            <a:prstGeom prst="rect">
              <a:avLst/>
            </a:prstGeom>
            <a:pattFill prst="lgCheck">
              <a:fgClr>
                <a:schemeClr val="accent1">
                  <a:lumMod val="60000"/>
                  <a:lumOff val="40000"/>
                </a:schemeClr>
              </a:fgClr>
              <a:bgClr>
                <a:schemeClr val="accent1">
                  <a:lumMod val="75000"/>
                </a:schemeClr>
              </a:bgClr>
            </a:pattFill>
            <a:ln>
              <a:no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GB" sz="1500" dirty="0"/>
                <a:t>Swift</a:t>
              </a:r>
            </a:p>
          </p:txBody>
        </p:sp>
        <p:sp>
          <p:nvSpPr>
            <p:cNvPr id="28" name="TextBox 27">
              <a:extLst>
                <a:ext uri="{FF2B5EF4-FFF2-40B4-BE49-F238E27FC236}">
                  <a16:creationId xmlns:a16="http://schemas.microsoft.com/office/drawing/2014/main" id="{EB950669-BFB7-D34A-904E-295895FFB220}"/>
                </a:ext>
              </a:extLst>
            </p:cNvPr>
            <p:cNvSpPr txBox="1"/>
            <p:nvPr/>
          </p:nvSpPr>
          <p:spPr>
            <a:xfrm>
              <a:off x="5295169" y="3402353"/>
              <a:ext cx="687519" cy="323165"/>
            </a:xfrm>
            <a:prstGeom prst="rect">
              <a:avLst/>
            </a:prstGeom>
            <a:solidFill>
              <a:schemeClr val="dk1">
                <a:alpha val="45000"/>
              </a:schemeClr>
            </a:solidFill>
            <a:ln>
              <a:no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GB" sz="1500" dirty="0"/>
                <a:t>1RMA</a:t>
              </a:r>
            </a:p>
          </p:txBody>
        </p:sp>
        <p:sp>
          <p:nvSpPr>
            <p:cNvPr id="29" name="TextBox 28">
              <a:extLst>
                <a:ext uri="{FF2B5EF4-FFF2-40B4-BE49-F238E27FC236}">
                  <a16:creationId xmlns:a16="http://schemas.microsoft.com/office/drawing/2014/main" id="{00A742AF-BE3B-1849-8DB8-DCE50A1291A3}"/>
                </a:ext>
              </a:extLst>
            </p:cNvPr>
            <p:cNvSpPr txBox="1"/>
            <p:nvPr/>
          </p:nvSpPr>
          <p:spPr>
            <a:xfrm>
              <a:off x="4721530" y="3404107"/>
              <a:ext cx="588860" cy="323165"/>
            </a:xfrm>
            <a:prstGeom prst="rect">
              <a:avLst/>
            </a:prstGeom>
            <a:solidFill>
              <a:schemeClr val="dk1">
                <a:alpha val="45000"/>
              </a:schemeClr>
            </a:solidFill>
            <a:ln>
              <a:no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GB" sz="1500" dirty="0"/>
                <a:t>NDP</a:t>
              </a:r>
            </a:p>
          </p:txBody>
        </p:sp>
        <p:sp>
          <p:nvSpPr>
            <p:cNvPr id="30" name="TextBox 29">
              <a:extLst>
                <a:ext uri="{FF2B5EF4-FFF2-40B4-BE49-F238E27FC236}">
                  <a16:creationId xmlns:a16="http://schemas.microsoft.com/office/drawing/2014/main" id="{A5AF235D-858D-BF42-8E00-8E0B5FB9E3B2}"/>
                </a:ext>
              </a:extLst>
            </p:cNvPr>
            <p:cNvSpPr txBox="1"/>
            <p:nvPr/>
          </p:nvSpPr>
          <p:spPr>
            <a:xfrm>
              <a:off x="5952558" y="3405449"/>
              <a:ext cx="741260" cy="323165"/>
            </a:xfrm>
            <a:prstGeom prst="rect">
              <a:avLst/>
            </a:prstGeom>
            <a:pattFill prst="lgCheck">
              <a:fgClr>
                <a:schemeClr val="accent1">
                  <a:lumMod val="60000"/>
                  <a:lumOff val="40000"/>
                </a:schemeClr>
              </a:fgClr>
              <a:bgClr>
                <a:schemeClr val="accent1">
                  <a:lumMod val="75000"/>
                </a:schemeClr>
              </a:bgClr>
            </a:pattFill>
            <a:ln>
              <a:no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GB" sz="1500" dirty="0"/>
                <a:t>Aeolus</a:t>
              </a:r>
            </a:p>
          </p:txBody>
        </p:sp>
        <p:sp>
          <p:nvSpPr>
            <p:cNvPr id="31" name="TextBox 30">
              <a:extLst>
                <a:ext uri="{FF2B5EF4-FFF2-40B4-BE49-F238E27FC236}">
                  <a16:creationId xmlns:a16="http://schemas.microsoft.com/office/drawing/2014/main" id="{25BEA086-837C-CA4E-AAF4-1CBBD6617A9D}"/>
                </a:ext>
              </a:extLst>
            </p:cNvPr>
            <p:cNvSpPr txBox="1"/>
            <p:nvPr/>
          </p:nvSpPr>
          <p:spPr>
            <a:xfrm>
              <a:off x="7671279" y="3413082"/>
              <a:ext cx="357126" cy="323165"/>
            </a:xfrm>
            <a:prstGeom prst="rect">
              <a:avLst/>
            </a:prstGeom>
            <a:pattFill prst="lgCheck">
              <a:fgClr>
                <a:schemeClr val="accent1">
                  <a:lumMod val="60000"/>
                  <a:lumOff val="40000"/>
                </a:schemeClr>
              </a:fgClr>
              <a:bgClr>
                <a:schemeClr val="accent1">
                  <a:lumMod val="75000"/>
                </a:schemeClr>
              </a:bgClr>
            </a:pattFill>
            <a:ln>
              <a:no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GB" sz="1500" dirty="0"/>
                <a:t>…</a:t>
              </a:r>
            </a:p>
          </p:txBody>
        </p:sp>
      </p:grpSp>
      <p:sp>
        <p:nvSpPr>
          <p:cNvPr id="32" name="TextBox 31">
            <a:extLst>
              <a:ext uri="{FF2B5EF4-FFF2-40B4-BE49-F238E27FC236}">
                <a16:creationId xmlns:a16="http://schemas.microsoft.com/office/drawing/2014/main" id="{D9212149-4F77-AD4F-B59C-010052B6A43B}"/>
              </a:ext>
            </a:extLst>
          </p:cNvPr>
          <p:cNvSpPr txBox="1"/>
          <p:nvPr/>
        </p:nvSpPr>
        <p:spPr>
          <a:xfrm>
            <a:off x="6851041" y="4708621"/>
            <a:ext cx="815935"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600" dirty="0"/>
              <a:t>QCN</a:t>
            </a:r>
          </a:p>
        </p:txBody>
      </p:sp>
      <p:sp>
        <p:nvSpPr>
          <p:cNvPr id="33" name="TextBox 32">
            <a:extLst>
              <a:ext uri="{FF2B5EF4-FFF2-40B4-BE49-F238E27FC236}">
                <a16:creationId xmlns:a16="http://schemas.microsoft.com/office/drawing/2014/main" id="{7B37962C-C9DB-8843-AA2F-06954C873E31}"/>
              </a:ext>
            </a:extLst>
          </p:cNvPr>
          <p:cNvSpPr txBox="1"/>
          <p:nvPr/>
        </p:nvSpPr>
        <p:spPr>
          <a:xfrm>
            <a:off x="7162845" y="2354871"/>
            <a:ext cx="661706" cy="338554"/>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sz="1600" dirty="0"/>
              <a:t>Snap</a:t>
            </a:r>
          </a:p>
        </p:txBody>
      </p:sp>
      <p:sp>
        <p:nvSpPr>
          <p:cNvPr id="35" name="TextBox 34">
            <a:extLst>
              <a:ext uri="{FF2B5EF4-FFF2-40B4-BE49-F238E27FC236}">
                <a16:creationId xmlns:a16="http://schemas.microsoft.com/office/drawing/2014/main" id="{150F123F-5C89-6844-BA44-9FACA53CBF88}"/>
              </a:ext>
            </a:extLst>
          </p:cNvPr>
          <p:cNvSpPr txBox="1"/>
          <p:nvPr/>
        </p:nvSpPr>
        <p:spPr>
          <a:xfrm>
            <a:off x="7855070" y="2354871"/>
            <a:ext cx="690383" cy="338554"/>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GB" sz="1600" dirty="0" err="1"/>
              <a:t>eRPC</a:t>
            </a:r>
            <a:endParaRPr lang="en-GB" sz="1600" dirty="0"/>
          </a:p>
        </p:txBody>
      </p:sp>
      <p:sp>
        <p:nvSpPr>
          <p:cNvPr id="38" name="Slide Number Placeholder 37">
            <a:extLst>
              <a:ext uri="{FF2B5EF4-FFF2-40B4-BE49-F238E27FC236}">
                <a16:creationId xmlns:a16="http://schemas.microsoft.com/office/drawing/2014/main" id="{803D84AC-5515-9E4E-AC89-63510706D74E}"/>
              </a:ext>
            </a:extLst>
          </p:cNvPr>
          <p:cNvSpPr>
            <a:spLocks noGrp="1"/>
          </p:cNvSpPr>
          <p:nvPr>
            <p:ph type="sldNum" sz="quarter" idx="12"/>
          </p:nvPr>
        </p:nvSpPr>
        <p:spPr/>
        <p:txBody>
          <a:bodyPr/>
          <a:lstStyle/>
          <a:p>
            <a:fld id="{B1BB7663-3ADD-2249-8069-6FDC7EF13D3C}" type="slidenum">
              <a:rPr lang="en-GB" smtClean="0"/>
              <a:t>4</a:t>
            </a:fld>
            <a:endParaRPr lang="en-GB"/>
          </a:p>
        </p:txBody>
      </p:sp>
    </p:spTree>
    <p:extLst>
      <p:ext uri="{BB962C8B-B14F-4D97-AF65-F5344CB8AC3E}">
        <p14:creationId xmlns:p14="http://schemas.microsoft.com/office/powerpoint/2010/main" val="193086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ounded Rectangle 46">
            <a:extLst>
              <a:ext uri="{FF2B5EF4-FFF2-40B4-BE49-F238E27FC236}">
                <a16:creationId xmlns:a16="http://schemas.microsoft.com/office/drawing/2014/main" id="{45F5EA0F-5CD2-A44F-8939-2390E954F0A6}"/>
              </a:ext>
            </a:extLst>
          </p:cNvPr>
          <p:cNvSpPr/>
          <p:nvPr/>
        </p:nvSpPr>
        <p:spPr>
          <a:xfrm rot="5400000">
            <a:off x="6426588" y="3224600"/>
            <a:ext cx="728470" cy="360003"/>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C1E8E62A-3FAE-4A17-812F-826F13DF9A0B}"/>
              </a:ext>
            </a:extLst>
          </p:cNvPr>
          <p:cNvSpPr>
            <a:spLocks noGrp="1"/>
          </p:cNvSpPr>
          <p:nvPr>
            <p:ph type="title"/>
          </p:nvPr>
        </p:nvSpPr>
        <p:spPr/>
        <p:txBody>
          <a:bodyPr>
            <a:normAutofit/>
          </a:bodyPr>
          <a:lstStyle/>
          <a:p>
            <a:r>
              <a:rPr lang="en-US" noProof="0" dirty="0"/>
              <a:t>Today’s networks</a:t>
            </a:r>
          </a:p>
        </p:txBody>
      </p:sp>
      <p:sp>
        <p:nvSpPr>
          <p:cNvPr id="7" name="Rounded Rectangle 167">
            <a:extLst>
              <a:ext uri="{FF2B5EF4-FFF2-40B4-BE49-F238E27FC236}">
                <a16:creationId xmlns:a16="http://schemas.microsoft.com/office/drawing/2014/main" id="{0D1097C6-DA1F-4241-BF6C-65C236C284B5}"/>
              </a:ext>
            </a:extLst>
          </p:cNvPr>
          <p:cNvSpPr/>
          <p:nvPr/>
        </p:nvSpPr>
        <p:spPr>
          <a:xfrm>
            <a:off x="1678849" y="2688128"/>
            <a:ext cx="2973067"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10" name="Rounded Rectangle 202">
            <a:extLst>
              <a:ext uri="{FF2B5EF4-FFF2-40B4-BE49-F238E27FC236}">
                <a16:creationId xmlns:a16="http://schemas.microsoft.com/office/drawing/2014/main" id="{76A6F8B1-169B-FF4B-9BBF-65C8375B73C6}"/>
              </a:ext>
            </a:extLst>
          </p:cNvPr>
          <p:cNvSpPr/>
          <p:nvPr/>
        </p:nvSpPr>
        <p:spPr>
          <a:xfrm>
            <a:off x="7365219" y="3035208"/>
            <a:ext cx="3147933"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cxnSp>
        <p:nvCxnSpPr>
          <p:cNvPr id="28" name="Straight Arrow Connector 27">
            <a:extLst>
              <a:ext uri="{FF2B5EF4-FFF2-40B4-BE49-F238E27FC236}">
                <a16:creationId xmlns:a16="http://schemas.microsoft.com/office/drawing/2014/main" id="{143B2F24-35EC-384E-8182-244A81F3746E}"/>
              </a:ext>
            </a:extLst>
          </p:cNvPr>
          <p:cNvCxnSpPr>
            <a:cxnSpLocks/>
          </p:cNvCxnSpPr>
          <p:nvPr/>
        </p:nvCxnSpPr>
        <p:spPr>
          <a:xfrm>
            <a:off x="4559361" y="3030340"/>
            <a:ext cx="345819" cy="0"/>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BE2BBEB0-C5C2-9B43-9F07-903035C24BE0}"/>
              </a:ext>
            </a:extLst>
          </p:cNvPr>
          <p:cNvCxnSpPr>
            <a:cxnSpLocks/>
          </p:cNvCxnSpPr>
          <p:nvPr/>
        </p:nvCxnSpPr>
        <p:spPr>
          <a:xfrm flipV="1">
            <a:off x="7024112" y="3377356"/>
            <a:ext cx="475644" cy="14290"/>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44DC3643-4FFD-4A4F-B98D-3FF66770ECC4}"/>
              </a:ext>
            </a:extLst>
          </p:cNvPr>
          <p:cNvGrpSpPr/>
          <p:nvPr/>
        </p:nvGrpSpPr>
        <p:grpSpPr>
          <a:xfrm>
            <a:off x="1714076" y="3480357"/>
            <a:ext cx="3191104" cy="689515"/>
            <a:chOff x="1714076" y="3480357"/>
            <a:chExt cx="3191104" cy="689515"/>
          </a:xfrm>
        </p:grpSpPr>
        <p:sp>
          <p:nvSpPr>
            <p:cNvPr id="38" name="Sender 2">
              <a:extLst>
                <a:ext uri="{FF2B5EF4-FFF2-40B4-BE49-F238E27FC236}">
                  <a16:creationId xmlns:a16="http://schemas.microsoft.com/office/drawing/2014/main" id="{DB14884C-69EA-4BE5-AE31-6B8EABB93888}"/>
                </a:ext>
              </a:extLst>
            </p:cNvPr>
            <p:cNvSpPr/>
            <p:nvPr/>
          </p:nvSpPr>
          <p:spPr>
            <a:xfrm>
              <a:off x="1714076" y="3480357"/>
              <a:ext cx="2973067"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bg1"/>
                </a:solidFill>
              </a:endParaRPr>
            </a:p>
          </p:txBody>
        </p:sp>
        <p:cxnSp>
          <p:nvCxnSpPr>
            <p:cNvPr id="43" name="Straight Arrow Connector 42">
              <a:extLst>
                <a:ext uri="{FF2B5EF4-FFF2-40B4-BE49-F238E27FC236}">
                  <a16:creationId xmlns:a16="http://schemas.microsoft.com/office/drawing/2014/main" id="{34E800AA-CA0F-4487-B6AF-52F1826BAA5A}"/>
                </a:ext>
              </a:extLst>
            </p:cNvPr>
            <p:cNvCxnSpPr>
              <a:cxnSpLocks/>
            </p:cNvCxnSpPr>
            <p:nvPr/>
          </p:nvCxnSpPr>
          <p:spPr>
            <a:xfrm flipV="1">
              <a:off x="4547804" y="3852571"/>
              <a:ext cx="357376" cy="1337"/>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45" name="Rounded Rectangle 44">
            <a:extLst>
              <a:ext uri="{FF2B5EF4-FFF2-40B4-BE49-F238E27FC236}">
                <a16:creationId xmlns:a16="http://schemas.microsoft.com/office/drawing/2014/main" id="{494AEF7F-F9A1-144B-8632-A34244010B99}"/>
              </a:ext>
            </a:extLst>
          </p:cNvPr>
          <p:cNvSpPr/>
          <p:nvPr/>
        </p:nvSpPr>
        <p:spPr>
          <a:xfrm rot="5400000">
            <a:off x="4779861" y="2866767"/>
            <a:ext cx="702559" cy="3471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46" name="Rounded Rectangle 45">
            <a:extLst>
              <a:ext uri="{FF2B5EF4-FFF2-40B4-BE49-F238E27FC236}">
                <a16:creationId xmlns:a16="http://schemas.microsoft.com/office/drawing/2014/main" id="{26875BF7-E254-C34D-A219-B989016C15F2}"/>
              </a:ext>
            </a:extLst>
          </p:cNvPr>
          <p:cNvSpPr/>
          <p:nvPr/>
        </p:nvSpPr>
        <p:spPr>
          <a:xfrm rot="5400000">
            <a:off x="4779861" y="3688301"/>
            <a:ext cx="702559" cy="3471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cxnSp>
        <p:nvCxnSpPr>
          <p:cNvPr id="72" name="Straight Arrow Connector 71">
            <a:extLst>
              <a:ext uri="{FF2B5EF4-FFF2-40B4-BE49-F238E27FC236}">
                <a16:creationId xmlns:a16="http://schemas.microsoft.com/office/drawing/2014/main" id="{8CD78D74-F33A-5242-ACCE-57D113F06582}"/>
              </a:ext>
            </a:extLst>
          </p:cNvPr>
          <p:cNvCxnSpPr>
            <a:cxnSpLocks/>
          </p:cNvCxnSpPr>
          <p:nvPr/>
        </p:nvCxnSpPr>
        <p:spPr>
          <a:xfrm>
            <a:off x="5304740" y="3035208"/>
            <a:ext cx="440556" cy="198243"/>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90B8D063-95A8-6646-8D96-7D31AA5F5266}"/>
              </a:ext>
            </a:extLst>
          </p:cNvPr>
          <p:cNvCxnSpPr>
            <a:cxnSpLocks/>
          </p:cNvCxnSpPr>
          <p:nvPr/>
        </p:nvCxnSpPr>
        <p:spPr>
          <a:xfrm flipV="1">
            <a:off x="5304740" y="3510620"/>
            <a:ext cx="392649" cy="351282"/>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69E3B294-BDE4-1945-A5CE-C512B9B320FE}"/>
              </a:ext>
            </a:extLst>
          </p:cNvPr>
          <p:cNvCxnSpPr>
            <a:cxnSpLocks/>
          </p:cNvCxnSpPr>
          <p:nvPr/>
        </p:nvCxnSpPr>
        <p:spPr>
          <a:xfrm>
            <a:off x="6259545" y="3374548"/>
            <a:ext cx="336428" cy="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5" name="Cloud">
            <a:extLst>
              <a:ext uri="{FF2B5EF4-FFF2-40B4-BE49-F238E27FC236}">
                <a16:creationId xmlns:a16="http://schemas.microsoft.com/office/drawing/2014/main" id="{A5081455-3611-EE4D-80F1-C9B1754C9830}"/>
              </a:ext>
            </a:extLst>
          </p:cNvPr>
          <p:cNvSpPr/>
          <p:nvPr/>
        </p:nvSpPr>
        <p:spPr>
          <a:xfrm>
            <a:off x="5697389" y="3066061"/>
            <a:ext cx="562626" cy="616974"/>
          </a:xfrm>
          <a:prstGeom prst="cloud">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bg1"/>
              </a:solidFill>
            </a:endParaRPr>
          </a:p>
        </p:txBody>
      </p:sp>
    </p:spTree>
    <p:extLst>
      <p:ext uri="{BB962C8B-B14F-4D97-AF65-F5344CB8AC3E}">
        <p14:creationId xmlns:p14="http://schemas.microsoft.com/office/powerpoint/2010/main" val="200989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loud">
            <a:extLst>
              <a:ext uri="{FF2B5EF4-FFF2-40B4-BE49-F238E27FC236}">
                <a16:creationId xmlns:a16="http://schemas.microsoft.com/office/drawing/2014/main" id="{EDC80A83-8E6A-C647-9C19-2FEBCB4ABEEA}"/>
              </a:ext>
            </a:extLst>
          </p:cNvPr>
          <p:cNvSpPr/>
          <p:nvPr/>
        </p:nvSpPr>
        <p:spPr>
          <a:xfrm>
            <a:off x="5697389" y="3066061"/>
            <a:ext cx="562626" cy="616974"/>
          </a:xfrm>
          <a:prstGeom prst="cloud">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bg1"/>
              </a:solidFill>
            </a:endParaRPr>
          </a:p>
        </p:txBody>
      </p:sp>
      <p:sp>
        <p:nvSpPr>
          <p:cNvPr id="47" name="Rounded Rectangle 46">
            <a:extLst>
              <a:ext uri="{FF2B5EF4-FFF2-40B4-BE49-F238E27FC236}">
                <a16:creationId xmlns:a16="http://schemas.microsoft.com/office/drawing/2014/main" id="{45F5EA0F-5CD2-A44F-8939-2390E954F0A6}"/>
              </a:ext>
            </a:extLst>
          </p:cNvPr>
          <p:cNvSpPr/>
          <p:nvPr/>
        </p:nvSpPr>
        <p:spPr>
          <a:xfrm rot="5400000">
            <a:off x="6426588" y="3224600"/>
            <a:ext cx="728470" cy="360003"/>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C1E8E62A-3FAE-4A17-812F-826F13DF9A0B}"/>
              </a:ext>
            </a:extLst>
          </p:cNvPr>
          <p:cNvSpPr>
            <a:spLocks noGrp="1"/>
          </p:cNvSpPr>
          <p:nvPr>
            <p:ph type="title"/>
          </p:nvPr>
        </p:nvSpPr>
        <p:spPr/>
        <p:txBody>
          <a:bodyPr>
            <a:normAutofit/>
          </a:bodyPr>
          <a:lstStyle/>
          <a:p>
            <a:r>
              <a:rPr lang="en-US" noProof="0" dirty="0"/>
              <a:t>Today’s networks</a:t>
            </a:r>
          </a:p>
        </p:txBody>
      </p:sp>
      <p:sp>
        <p:nvSpPr>
          <p:cNvPr id="7" name="Rounded Rectangle 167">
            <a:extLst>
              <a:ext uri="{FF2B5EF4-FFF2-40B4-BE49-F238E27FC236}">
                <a16:creationId xmlns:a16="http://schemas.microsoft.com/office/drawing/2014/main" id="{0D1097C6-DA1F-4241-BF6C-65C236C284B5}"/>
              </a:ext>
            </a:extLst>
          </p:cNvPr>
          <p:cNvSpPr/>
          <p:nvPr/>
        </p:nvSpPr>
        <p:spPr>
          <a:xfrm>
            <a:off x="1678849" y="2688128"/>
            <a:ext cx="2973067"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9" name="Rounded Rectangle 39">
            <a:extLst>
              <a:ext uri="{FF2B5EF4-FFF2-40B4-BE49-F238E27FC236}">
                <a16:creationId xmlns:a16="http://schemas.microsoft.com/office/drawing/2014/main" id="{81ADCD1C-50FF-3D41-B936-90E304E4741E}"/>
              </a:ext>
            </a:extLst>
          </p:cNvPr>
          <p:cNvSpPr/>
          <p:nvPr/>
        </p:nvSpPr>
        <p:spPr>
          <a:xfrm>
            <a:off x="4139522" y="2767626"/>
            <a:ext cx="419839" cy="5254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t>IF</a:t>
            </a:r>
          </a:p>
        </p:txBody>
      </p:sp>
      <p:sp>
        <p:nvSpPr>
          <p:cNvPr id="10" name="Rounded Rectangle 202">
            <a:extLst>
              <a:ext uri="{FF2B5EF4-FFF2-40B4-BE49-F238E27FC236}">
                <a16:creationId xmlns:a16="http://schemas.microsoft.com/office/drawing/2014/main" id="{76A6F8B1-169B-FF4B-9BBF-65C8375B73C6}"/>
              </a:ext>
            </a:extLst>
          </p:cNvPr>
          <p:cNvSpPr/>
          <p:nvPr/>
        </p:nvSpPr>
        <p:spPr>
          <a:xfrm>
            <a:off x="7365219" y="3035208"/>
            <a:ext cx="3147933"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12" name="Rectangle 11">
            <a:extLst>
              <a:ext uri="{FF2B5EF4-FFF2-40B4-BE49-F238E27FC236}">
                <a16:creationId xmlns:a16="http://schemas.microsoft.com/office/drawing/2014/main" id="{6C767ABC-8925-8A42-9153-0EAC13495BB3}"/>
              </a:ext>
            </a:extLst>
          </p:cNvPr>
          <p:cNvSpPr/>
          <p:nvPr/>
        </p:nvSpPr>
        <p:spPr>
          <a:xfrm>
            <a:off x="1860479" y="2767626"/>
            <a:ext cx="1037381" cy="525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TCP 1</a:t>
            </a:r>
          </a:p>
        </p:txBody>
      </p:sp>
      <p:sp>
        <p:nvSpPr>
          <p:cNvPr id="14" name="Rectangle 13">
            <a:extLst>
              <a:ext uri="{FF2B5EF4-FFF2-40B4-BE49-F238E27FC236}">
                <a16:creationId xmlns:a16="http://schemas.microsoft.com/office/drawing/2014/main" id="{D305E637-5D3F-1B46-A235-66C317FBC044}"/>
              </a:ext>
            </a:extLst>
          </p:cNvPr>
          <p:cNvSpPr/>
          <p:nvPr/>
        </p:nvSpPr>
        <p:spPr>
          <a:xfrm>
            <a:off x="9352184" y="3112361"/>
            <a:ext cx="1037381" cy="525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TCP</a:t>
            </a:r>
          </a:p>
        </p:txBody>
      </p:sp>
      <p:cxnSp>
        <p:nvCxnSpPr>
          <p:cNvPr id="27" name="Straight Arrow Connector 26">
            <a:extLst>
              <a:ext uri="{FF2B5EF4-FFF2-40B4-BE49-F238E27FC236}">
                <a16:creationId xmlns:a16="http://schemas.microsoft.com/office/drawing/2014/main" id="{9DC0D9CF-495B-7048-8458-EF6594CAF8A4}"/>
              </a:ext>
            </a:extLst>
          </p:cNvPr>
          <p:cNvCxnSpPr>
            <a:cxnSpLocks/>
            <a:stCxn id="12" idx="3"/>
            <a:endCxn id="9" idx="1"/>
          </p:cNvCxnSpPr>
          <p:nvPr/>
        </p:nvCxnSpPr>
        <p:spPr>
          <a:xfrm>
            <a:off x="2897860" y="3030340"/>
            <a:ext cx="12416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43B2F24-35EC-384E-8182-244A81F3746E}"/>
              </a:ext>
            </a:extLst>
          </p:cNvPr>
          <p:cNvCxnSpPr>
            <a:cxnSpLocks/>
            <a:stCxn id="9" idx="3"/>
          </p:cNvCxnSpPr>
          <p:nvPr/>
        </p:nvCxnSpPr>
        <p:spPr>
          <a:xfrm>
            <a:off x="4559361" y="3030340"/>
            <a:ext cx="345819" cy="0"/>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BE2BBEB0-C5C2-9B43-9F07-903035C24BE0}"/>
              </a:ext>
            </a:extLst>
          </p:cNvPr>
          <p:cNvCxnSpPr>
            <a:cxnSpLocks/>
          </p:cNvCxnSpPr>
          <p:nvPr/>
        </p:nvCxnSpPr>
        <p:spPr>
          <a:xfrm flipV="1">
            <a:off x="7024112" y="3377356"/>
            <a:ext cx="475644" cy="14290"/>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009024D5-421D-A449-9D7E-E0099853E235}"/>
              </a:ext>
            </a:extLst>
          </p:cNvPr>
          <p:cNvCxnSpPr>
            <a:cxnSpLocks/>
            <a:endCxn id="14" idx="1"/>
          </p:cNvCxnSpPr>
          <p:nvPr/>
        </p:nvCxnSpPr>
        <p:spPr>
          <a:xfrm flipV="1">
            <a:off x="7919595" y="3375075"/>
            <a:ext cx="1432589" cy="2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ED83DB37-6311-9247-8AA7-1BBFAD5DEA8D}"/>
              </a:ext>
            </a:extLst>
          </p:cNvPr>
          <p:cNvSpPr/>
          <p:nvPr/>
        </p:nvSpPr>
        <p:spPr>
          <a:xfrm>
            <a:off x="6250858" y="3478834"/>
            <a:ext cx="810342" cy="246034"/>
          </a:xfrm>
          <a:prstGeom prst="rect">
            <a:avLst/>
          </a:prstGeom>
          <a:solidFill>
            <a:schemeClr val="bg1">
              <a:alpha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200" dirty="0">
              <a:solidFill>
                <a:schemeClr val="tx1"/>
              </a:solidFill>
            </a:endParaRPr>
          </a:p>
        </p:txBody>
      </p:sp>
      <p:sp>
        <p:nvSpPr>
          <p:cNvPr id="42" name="TextBox 77">
            <a:extLst>
              <a:ext uri="{FF2B5EF4-FFF2-40B4-BE49-F238E27FC236}">
                <a16:creationId xmlns:a16="http://schemas.microsoft.com/office/drawing/2014/main" id="{56A28ADB-818B-BD40-81A7-841F50DC0001}"/>
              </a:ext>
            </a:extLst>
          </p:cNvPr>
          <p:cNvSpPr txBox="1"/>
          <p:nvPr/>
        </p:nvSpPr>
        <p:spPr>
          <a:xfrm>
            <a:off x="3387132" y="5317502"/>
            <a:ext cx="5727452" cy="105560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defPPr>
              <a:defRPr lang="en-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800" dirty="0">
                <a:solidFill>
                  <a:schemeClr val="bg1"/>
                </a:solidFill>
              </a:rPr>
              <a:t>Sender congestion control depends on queue build-up (loss / delay)</a:t>
            </a:r>
          </a:p>
        </p:txBody>
      </p:sp>
      <p:sp>
        <p:nvSpPr>
          <p:cNvPr id="48" name="Rectangle 47">
            <a:extLst>
              <a:ext uri="{FF2B5EF4-FFF2-40B4-BE49-F238E27FC236}">
                <a16:creationId xmlns:a16="http://schemas.microsoft.com/office/drawing/2014/main" id="{E10A0708-56D3-4F6F-A579-149FC7B45640}"/>
              </a:ext>
            </a:extLst>
          </p:cNvPr>
          <p:cNvSpPr/>
          <p:nvPr/>
        </p:nvSpPr>
        <p:spPr>
          <a:xfrm>
            <a:off x="1681371"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49" name="Rectangle 48">
            <a:extLst>
              <a:ext uri="{FF2B5EF4-FFF2-40B4-BE49-F238E27FC236}">
                <a16:creationId xmlns:a16="http://schemas.microsoft.com/office/drawing/2014/main" id="{AB1505FB-9B77-4090-82F7-6F14C467F326}"/>
              </a:ext>
            </a:extLst>
          </p:cNvPr>
          <p:cNvSpPr/>
          <p:nvPr/>
        </p:nvSpPr>
        <p:spPr>
          <a:xfrm>
            <a:off x="1561668"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0" name="Rectangle 49">
            <a:extLst>
              <a:ext uri="{FF2B5EF4-FFF2-40B4-BE49-F238E27FC236}">
                <a16:creationId xmlns:a16="http://schemas.microsoft.com/office/drawing/2014/main" id="{6BF26B5A-57DD-4481-AEC0-25D396A6A668}"/>
              </a:ext>
            </a:extLst>
          </p:cNvPr>
          <p:cNvSpPr/>
          <p:nvPr/>
        </p:nvSpPr>
        <p:spPr>
          <a:xfrm>
            <a:off x="1418843"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1" name="Rectangle 50">
            <a:extLst>
              <a:ext uri="{FF2B5EF4-FFF2-40B4-BE49-F238E27FC236}">
                <a16:creationId xmlns:a16="http://schemas.microsoft.com/office/drawing/2014/main" id="{BB5E2EC7-CB03-4E6F-8C9E-FD7C86283CE1}"/>
              </a:ext>
            </a:extLst>
          </p:cNvPr>
          <p:cNvSpPr/>
          <p:nvPr/>
        </p:nvSpPr>
        <p:spPr>
          <a:xfrm>
            <a:off x="1299140"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6" name="Rounded Rectangle 39">
            <a:extLst>
              <a:ext uri="{FF2B5EF4-FFF2-40B4-BE49-F238E27FC236}">
                <a16:creationId xmlns:a16="http://schemas.microsoft.com/office/drawing/2014/main" id="{499B41EE-DEE7-44F6-A54F-3EB0906CF499}"/>
              </a:ext>
            </a:extLst>
          </p:cNvPr>
          <p:cNvSpPr/>
          <p:nvPr/>
        </p:nvSpPr>
        <p:spPr>
          <a:xfrm>
            <a:off x="7506262" y="3108215"/>
            <a:ext cx="419839" cy="5254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t>IF</a:t>
            </a:r>
          </a:p>
        </p:txBody>
      </p:sp>
      <p:grpSp>
        <p:nvGrpSpPr>
          <p:cNvPr id="36" name="Group 35">
            <a:extLst>
              <a:ext uri="{FF2B5EF4-FFF2-40B4-BE49-F238E27FC236}">
                <a16:creationId xmlns:a16="http://schemas.microsoft.com/office/drawing/2014/main" id="{44DC3643-4FFD-4A4F-B98D-3FF66770ECC4}"/>
              </a:ext>
            </a:extLst>
          </p:cNvPr>
          <p:cNvGrpSpPr/>
          <p:nvPr/>
        </p:nvGrpSpPr>
        <p:grpSpPr>
          <a:xfrm>
            <a:off x="1714076" y="3480357"/>
            <a:ext cx="3191104" cy="689515"/>
            <a:chOff x="1714076" y="3480357"/>
            <a:chExt cx="3191104" cy="689515"/>
          </a:xfrm>
        </p:grpSpPr>
        <p:sp>
          <p:nvSpPr>
            <p:cNvPr id="38" name="Sender 2">
              <a:extLst>
                <a:ext uri="{FF2B5EF4-FFF2-40B4-BE49-F238E27FC236}">
                  <a16:creationId xmlns:a16="http://schemas.microsoft.com/office/drawing/2014/main" id="{DB14884C-69EA-4BE5-AE31-6B8EABB93888}"/>
                </a:ext>
              </a:extLst>
            </p:cNvPr>
            <p:cNvSpPr/>
            <p:nvPr/>
          </p:nvSpPr>
          <p:spPr>
            <a:xfrm>
              <a:off x="1714076" y="3480357"/>
              <a:ext cx="2973067"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bg1"/>
                </a:solidFill>
              </a:endParaRPr>
            </a:p>
          </p:txBody>
        </p:sp>
        <p:sp>
          <p:nvSpPr>
            <p:cNvPr id="39" name="Rectangle 38">
              <a:extLst>
                <a:ext uri="{FF2B5EF4-FFF2-40B4-BE49-F238E27FC236}">
                  <a16:creationId xmlns:a16="http://schemas.microsoft.com/office/drawing/2014/main" id="{C8597106-C7F2-4DD0-ADBB-DE3BC182862B}"/>
                </a:ext>
              </a:extLst>
            </p:cNvPr>
            <p:cNvSpPr/>
            <p:nvPr/>
          </p:nvSpPr>
          <p:spPr>
            <a:xfrm>
              <a:off x="1860478" y="3577096"/>
              <a:ext cx="1037381" cy="525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TCP 2</a:t>
              </a:r>
            </a:p>
          </p:txBody>
        </p:sp>
        <p:sp>
          <p:nvSpPr>
            <p:cNvPr id="41" name="IF 2">
              <a:extLst>
                <a:ext uri="{FF2B5EF4-FFF2-40B4-BE49-F238E27FC236}">
                  <a16:creationId xmlns:a16="http://schemas.microsoft.com/office/drawing/2014/main" id="{1729CEE3-D068-4577-87E7-90DB9017DD4D}"/>
                </a:ext>
              </a:extLst>
            </p:cNvPr>
            <p:cNvSpPr/>
            <p:nvPr/>
          </p:nvSpPr>
          <p:spPr>
            <a:xfrm>
              <a:off x="4127965" y="3586143"/>
              <a:ext cx="419839" cy="5355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IF</a:t>
              </a:r>
            </a:p>
          </p:txBody>
        </p:sp>
        <p:cxnSp>
          <p:nvCxnSpPr>
            <p:cNvPr id="43" name="Straight Arrow Connector 42">
              <a:extLst>
                <a:ext uri="{FF2B5EF4-FFF2-40B4-BE49-F238E27FC236}">
                  <a16:creationId xmlns:a16="http://schemas.microsoft.com/office/drawing/2014/main" id="{34E800AA-CA0F-4487-B6AF-52F1826BAA5A}"/>
                </a:ext>
              </a:extLst>
            </p:cNvPr>
            <p:cNvCxnSpPr>
              <a:cxnSpLocks/>
              <a:stCxn id="41" idx="3"/>
            </p:cNvCxnSpPr>
            <p:nvPr/>
          </p:nvCxnSpPr>
          <p:spPr>
            <a:xfrm flipV="1">
              <a:off x="4547804" y="3852571"/>
              <a:ext cx="357376" cy="1337"/>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31830A71-2F1A-42AD-B555-33C5D7121A4B}"/>
                </a:ext>
              </a:extLst>
            </p:cNvPr>
            <p:cNvCxnSpPr>
              <a:cxnSpLocks/>
              <a:stCxn id="39" idx="3"/>
              <a:endCxn id="41" idx="1"/>
            </p:cNvCxnSpPr>
            <p:nvPr/>
          </p:nvCxnSpPr>
          <p:spPr>
            <a:xfrm>
              <a:off x="2897859" y="3839810"/>
              <a:ext cx="1230106" cy="140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52" name="Rectangle 51">
            <a:extLst>
              <a:ext uri="{FF2B5EF4-FFF2-40B4-BE49-F238E27FC236}">
                <a16:creationId xmlns:a16="http://schemas.microsoft.com/office/drawing/2014/main" id="{3C9DA7BB-E077-4297-BA3A-26F2ACF08D1A}"/>
              </a:ext>
            </a:extLst>
          </p:cNvPr>
          <p:cNvSpPr/>
          <p:nvPr/>
        </p:nvSpPr>
        <p:spPr>
          <a:xfrm>
            <a:off x="1681371"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3" name="Rectangle 52">
            <a:extLst>
              <a:ext uri="{FF2B5EF4-FFF2-40B4-BE49-F238E27FC236}">
                <a16:creationId xmlns:a16="http://schemas.microsoft.com/office/drawing/2014/main" id="{A2E8C519-CD42-4417-B43C-D9F2D6104962}"/>
              </a:ext>
            </a:extLst>
          </p:cNvPr>
          <p:cNvSpPr/>
          <p:nvPr/>
        </p:nvSpPr>
        <p:spPr>
          <a:xfrm>
            <a:off x="1561668"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4" name="Rectangle 53">
            <a:extLst>
              <a:ext uri="{FF2B5EF4-FFF2-40B4-BE49-F238E27FC236}">
                <a16:creationId xmlns:a16="http://schemas.microsoft.com/office/drawing/2014/main" id="{674264D5-1DD2-497D-94D5-E30F3225CB9C}"/>
              </a:ext>
            </a:extLst>
          </p:cNvPr>
          <p:cNvSpPr/>
          <p:nvPr/>
        </p:nvSpPr>
        <p:spPr>
          <a:xfrm>
            <a:off x="1418843"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5" name="Rectangle 54">
            <a:extLst>
              <a:ext uri="{FF2B5EF4-FFF2-40B4-BE49-F238E27FC236}">
                <a16:creationId xmlns:a16="http://schemas.microsoft.com/office/drawing/2014/main" id="{7DB39140-7235-40E4-9FD8-01512519935A}"/>
              </a:ext>
            </a:extLst>
          </p:cNvPr>
          <p:cNvSpPr/>
          <p:nvPr/>
        </p:nvSpPr>
        <p:spPr>
          <a:xfrm>
            <a:off x="1299140"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45" name="Rounded Rectangle 44">
            <a:extLst>
              <a:ext uri="{FF2B5EF4-FFF2-40B4-BE49-F238E27FC236}">
                <a16:creationId xmlns:a16="http://schemas.microsoft.com/office/drawing/2014/main" id="{494AEF7F-F9A1-144B-8632-A34244010B99}"/>
              </a:ext>
            </a:extLst>
          </p:cNvPr>
          <p:cNvSpPr/>
          <p:nvPr/>
        </p:nvSpPr>
        <p:spPr>
          <a:xfrm rot="5400000">
            <a:off x="4779861" y="2866767"/>
            <a:ext cx="702559" cy="3471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46" name="Rounded Rectangle 45">
            <a:extLst>
              <a:ext uri="{FF2B5EF4-FFF2-40B4-BE49-F238E27FC236}">
                <a16:creationId xmlns:a16="http://schemas.microsoft.com/office/drawing/2014/main" id="{26875BF7-E254-C34D-A219-B989016C15F2}"/>
              </a:ext>
            </a:extLst>
          </p:cNvPr>
          <p:cNvSpPr/>
          <p:nvPr/>
        </p:nvSpPr>
        <p:spPr>
          <a:xfrm rot="5400000">
            <a:off x="4779861" y="3688301"/>
            <a:ext cx="702559" cy="3471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cxnSp>
        <p:nvCxnSpPr>
          <p:cNvPr id="69" name="Straight Arrow Connector 68">
            <a:extLst>
              <a:ext uri="{FF2B5EF4-FFF2-40B4-BE49-F238E27FC236}">
                <a16:creationId xmlns:a16="http://schemas.microsoft.com/office/drawing/2014/main" id="{270CBCA5-7385-6147-B2E2-9A2D8C112A0F}"/>
              </a:ext>
            </a:extLst>
          </p:cNvPr>
          <p:cNvCxnSpPr>
            <a:cxnSpLocks/>
          </p:cNvCxnSpPr>
          <p:nvPr/>
        </p:nvCxnSpPr>
        <p:spPr>
          <a:xfrm>
            <a:off x="6259545" y="3374548"/>
            <a:ext cx="336428" cy="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71D96274-8306-8A47-88F8-A4DF29AA7692}"/>
              </a:ext>
            </a:extLst>
          </p:cNvPr>
          <p:cNvCxnSpPr>
            <a:cxnSpLocks/>
          </p:cNvCxnSpPr>
          <p:nvPr/>
        </p:nvCxnSpPr>
        <p:spPr>
          <a:xfrm>
            <a:off x="5304740" y="3035208"/>
            <a:ext cx="440556" cy="198243"/>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5937E780-C5D0-EA40-9A3E-6812DD99338D}"/>
              </a:ext>
            </a:extLst>
          </p:cNvPr>
          <p:cNvCxnSpPr>
            <a:cxnSpLocks/>
          </p:cNvCxnSpPr>
          <p:nvPr/>
        </p:nvCxnSpPr>
        <p:spPr>
          <a:xfrm flipV="1">
            <a:off x="5304740" y="3510620"/>
            <a:ext cx="392649" cy="351282"/>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8772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091 -0.00093 L 0.3 0.00277 L 0.34297 0.0493 L 0.36667 0.08356 L 0.43138 0.08356 " pathEditMode="relative" ptsTypes="AAAAA">
                                      <p:cBhvr>
                                        <p:cTn id="6" dur="2000" fill="hold"/>
                                        <p:tgtEl>
                                          <p:spTgt spid="48"/>
                                        </p:tgtEl>
                                        <p:attrNameLst>
                                          <p:attrName>ppt_x</p:attrName>
                                          <p:attrName>ppt_y</p:attrName>
                                        </p:attrNameLst>
                                      </p:cBhvr>
                                    </p:animMotion>
                                  </p:childTnLst>
                                </p:cTn>
                              </p:par>
                              <p:par>
                                <p:cTn id="7" presetID="0" presetClass="path" presetSubtype="0" accel="50000" decel="50000" fill="hold" grpId="0" nodeType="withEffect">
                                  <p:stCondLst>
                                    <p:cond delay="250"/>
                                  </p:stCondLst>
                                  <p:childTnLst>
                                    <p:animMotion origin="layout" path="M 0.00117 -4.07407E-6 L 0.29948 0.00371 C 0.3138 0.01922 0.31484 -0.04328 0.32552 -0.04838 C 0.33685 -0.04305 0.35338 -0.05277 0.36146 -0.03958 C 0.38307 -0.03958 0.39596 -0.03726 0.41849 -0.03726 " pathEditMode="relative" rAng="0" ptsTypes="AAAAA">
                                      <p:cBhvr>
                                        <p:cTn id="8" dur="2000" fill="hold"/>
                                        <p:tgtEl>
                                          <p:spTgt spid="52"/>
                                        </p:tgtEl>
                                        <p:attrNameLst>
                                          <p:attrName>ppt_x</p:attrName>
                                          <p:attrName>ppt_y</p:attrName>
                                        </p:attrNameLst>
                                      </p:cBhvr>
                                      <p:rCtr x="20859" y="-2106"/>
                                    </p:animMotion>
                                  </p:childTnLst>
                                </p:cTn>
                              </p:par>
                              <p:par>
                                <p:cTn id="9" presetID="0" presetClass="path" presetSubtype="0" accel="50000" decel="50000" fill="hold" grpId="0" nodeType="withEffect">
                                  <p:stCondLst>
                                    <p:cond delay="500"/>
                                  </p:stCondLst>
                                  <p:childTnLst>
                                    <p:animMotion origin="layout" path="M 3.95833E-6 3.33333E-6 L 0.29882 0.00347 L 0.34166 0.05 C 0.34974 0.06157 0.35781 0.07268 0.36562 0.08426 C 0.38216 0.08426 0.40052 0.08356 0.41718 0.08356 " pathEditMode="relative" rAng="0" ptsTypes="AAAAA">
                                      <p:cBhvr>
                                        <p:cTn id="10" dur="2000" fill="hold"/>
                                        <p:tgtEl>
                                          <p:spTgt spid="49"/>
                                        </p:tgtEl>
                                        <p:attrNameLst>
                                          <p:attrName>ppt_x</p:attrName>
                                          <p:attrName>ppt_y</p:attrName>
                                        </p:attrNameLst>
                                      </p:cBhvr>
                                      <p:rCtr x="20859" y="4213"/>
                                    </p:animMotion>
                                  </p:childTnLst>
                                </p:cTn>
                              </p:par>
                              <p:par>
                                <p:cTn id="11" presetID="0" presetClass="path" presetSubtype="0" accel="50000" decel="50000" fill="hold" grpId="0" nodeType="withEffect">
                                  <p:stCondLst>
                                    <p:cond delay="750"/>
                                  </p:stCondLst>
                                  <p:childTnLst>
                                    <p:animMotion origin="layout" path="M 0.00117 -1.11111E-6 L 0.29948 0.0037 C 0.31393 0.01921 0.31459 -0.04329 0.32617 -0.04838 C 0.33698 -0.04305 0.35352 -0.05208 0.36146 -0.03958 C 0.38321 -0.03958 0.38347 -0.03542 0.40586 -0.03542 " pathEditMode="relative" rAng="0" ptsTypes="AAAAA">
                                      <p:cBhvr>
                                        <p:cTn id="12" dur="2000" fill="hold"/>
                                        <p:tgtEl>
                                          <p:spTgt spid="53"/>
                                        </p:tgtEl>
                                        <p:attrNameLst>
                                          <p:attrName>ppt_x</p:attrName>
                                          <p:attrName>ppt_y</p:attrName>
                                        </p:attrNameLst>
                                      </p:cBhvr>
                                      <p:rCtr x="20234" y="-2106"/>
                                    </p:animMotion>
                                  </p:childTnLst>
                                </p:cTn>
                              </p:par>
                              <p:par>
                                <p:cTn id="13" presetID="63" presetClass="path" presetSubtype="0" accel="50000" decel="50000" fill="hold" grpId="0" nodeType="withEffect">
                                  <p:stCondLst>
                                    <p:cond delay="250"/>
                                  </p:stCondLst>
                                  <p:childTnLst>
                                    <p:animMotion origin="layout" path="M 4.58333E-6 3.33333E-6 L 0.02265 3.33333E-6 " pathEditMode="relative" rAng="0" ptsTypes="AA">
                                      <p:cBhvr>
                                        <p:cTn id="14" dur="2000" fill="hold"/>
                                        <p:tgtEl>
                                          <p:spTgt spid="50"/>
                                        </p:tgtEl>
                                        <p:attrNameLst>
                                          <p:attrName>ppt_x</p:attrName>
                                          <p:attrName>ppt_y</p:attrName>
                                        </p:attrNameLst>
                                      </p:cBhvr>
                                      <p:rCtr x="1133" y="0"/>
                                    </p:animMotion>
                                  </p:childTnLst>
                                </p:cTn>
                              </p:par>
                              <p:par>
                                <p:cTn id="15" presetID="63" presetClass="path" presetSubtype="0" accel="50000" decel="50000" fill="hold" grpId="0" nodeType="withEffect">
                                  <p:stCondLst>
                                    <p:cond delay="750"/>
                                  </p:stCondLst>
                                  <p:childTnLst>
                                    <p:animMotion origin="layout" path="M 4.58333E-6 3.33333E-6 L 0.02265 3.33333E-6 " pathEditMode="relative" rAng="0" ptsTypes="AA">
                                      <p:cBhvr>
                                        <p:cTn id="16" dur="2000" fill="hold"/>
                                        <p:tgtEl>
                                          <p:spTgt spid="51"/>
                                        </p:tgtEl>
                                        <p:attrNameLst>
                                          <p:attrName>ppt_x</p:attrName>
                                          <p:attrName>ppt_y</p:attrName>
                                        </p:attrNameLst>
                                      </p:cBhvr>
                                      <p:rCtr x="1133" y="0"/>
                                    </p:animMotion>
                                  </p:childTnLst>
                                </p:cTn>
                              </p:par>
                              <p:par>
                                <p:cTn id="17" presetID="63" presetClass="path" presetSubtype="0" accel="50000" decel="50000" fill="hold" grpId="0" nodeType="withEffect">
                                  <p:stCondLst>
                                    <p:cond delay="250"/>
                                  </p:stCondLst>
                                  <p:childTnLst>
                                    <p:animMotion origin="layout" path="M 4.58333E-6 3.33333E-6 L 0.02265 3.33333E-6 " pathEditMode="relative" rAng="0" ptsTypes="AA">
                                      <p:cBhvr>
                                        <p:cTn id="18" dur="2000" fill="hold"/>
                                        <p:tgtEl>
                                          <p:spTgt spid="54"/>
                                        </p:tgtEl>
                                        <p:attrNameLst>
                                          <p:attrName>ppt_x</p:attrName>
                                          <p:attrName>ppt_y</p:attrName>
                                        </p:attrNameLst>
                                      </p:cBhvr>
                                      <p:rCtr x="1133" y="0"/>
                                    </p:animMotion>
                                  </p:childTnLst>
                                </p:cTn>
                              </p:par>
                              <p:par>
                                <p:cTn id="19" presetID="63" presetClass="path" presetSubtype="0" accel="50000" decel="50000" fill="hold" grpId="0" nodeType="withEffect">
                                  <p:stCondLst>
                                    <p:cond delay="750"/>
                                  </p:stCondLst>
                                  <p:childTnLst>
                                    <p:animMotion origin="layout" path="M 4.58333E-6 3.33333E-6 L 0.02265 3.33333E-6 " pathEditMode="relative" rAng="0" ptsTypes="AA">
                                      <p:cBhvr>
                                        <p:cTn id="20" dur="2000" fill="hold"/>
                                        <p:tgtEl>
                                          <p:spTgt spid="55"/>
                                        </p:tgtEl>
                                        <p:attrNameLst>
                                          <p:attrName>ppt_x</p:attrName>
                                          <p:attrName>ppt_y</p:attrName>
                                        </p:attrNameLst>
                                      </p:cBhvr>
                                      <p:rCtr x="1133" y="0"/>
                                    </p:animMotion>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fade">
                                      <p:cBhvr>
                                        <p:cTn id="2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8" grpId="0" animBg="1"/>
      <p:bldP spid="49" grpId="0" animBg="1"/>
      <p:bldP spid="50" grpId="0" animBg="1"/>
      <p:bldP spid="51" grpId="0" animBg="1"/>
      <p:bldP spid="52" grpId="0" animBg="1"/>
      <p:bldP spid="53" grpId="0" animBg="1"/>
      <p:bldP spid="54" grpId="0" animBg="1"/>
      <p:bldP spid="5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loud">
            <a:extLst>
              <a:ext uri="{FF2B5EF4-FFF2-40B4-BE49-F238E27FC236}">
                <a16:creationId xmlns:a16="http://schemas.microsoft.com/office/drawing/2014/main" id="{EDC80A83-8E6A-C647-9C19-2FEBCB4ABEEA}"/>
              </a:ext>
            </a:extLst>
          </p:cNvPr>
          <p:cNvSpPr/>
          <p:nvPr/>
        </p:nvSpPr>
        <p:spPr>
          <a:xfrm>
            <a:off x="5697389" y="3066061"/>
            <a:ext cx="562626" cy="616974"/>
          </a:xfrm>
          <a:prstGeom prst="cloud">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bg1"/>
              </a:solidFill>
            </a:endParaRPr>
          </a:p>
        </p:txBody>
      </p:sp>
      <p:sp>
        <p:nvSpPr>
          <p:cNvPr id="47" name="Rounded Rectangle 46">
            <a:extLst>
              <a:ext uri="{FF2B5EF4-FFF2-40B4-BE49-F238E27FC236}">
                <a16:creationId xmlns:a16="http://schemas.microsoft.com/office/drawing/2014/main" id="{45F5EA0F-5CD2-A44F-8939-2390E954F0A6}"/>
              </a:ext>
            </a:extLst>
          </p:cNvPr>
          <p:cNvSpPr/>
          <p:nvPr/>
        </p:nvSpPr>
        <p:spPr>
          <a:xfrm rot="5400000">
            <a:off x="6426588" y="3224600"/>
            <a:ext cx="728470" cy="360003"/>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C1E8E62A-3FAE-4A17-812F-826F13DF9A0B}"/>
              </a:ext>
            </a:extLst>
          </p:cNvPr>
          <p:cNvSpPr>
            <a:spLocks noGrp="1"/>
          </p:cNvSpPr>
          <p:nvPr>
            <p:ph type="title"/>
          </p:nvPr>
        </p:nvSpPr>
        <p:spPr/>
        <p:txBody>
          <a:bodyPr>
            <a:normAutofit/>
          </a:bodyPr>
          <a:lstStyle/>
          <a:p>
            <a:r>
              <a:rPr lang="en-US" noProof="0" dirty="0"/>
              <a:t>Edge Queued Datagram Service</a:t>
            </a:r>
          </a:p>
        </p:txBody>
      </p:sp>
      <p:sp>
        <p:nvSpPr>
          <p:cNvPr id="7" name="Rounded Rectangle 167">
            <a:extLst>
              <a:ext uri="{FF2B5EF4-FFF2-40B4-BE49-F238E27FC236}">
                <a16:creationId xmlns:a16="http://schemas.microsoft.com/office/drawing/2014/main" id="{0D1097C6-DA1F-4241-BF6C-65C236C284B5}"/>
              </a:ext>
            </a:extLst>
          </p:cNvPr>
          <p:cNvSpPr/>
          <p:nvPr/>
        </p:nvSpPr>
        <p:spPr>
          <a:xfrm>
            <a:off x="1678849" y="2688128"/>
            <a:ext cx="2973067"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9" name="Rounded Rectangle 39">
            <a:extLst>
              <a:ext uri="{FF2B5EF4-FFF2-40B4-BE49-F238E27FC236}">
                <a16:creationId xmlns:a16="http://schemas.microsoft.com/office/drawing/2014/main" id="{81ADCD1C-50FF-3D41-B936-90E304E4741E}"/>
              </a:ext>
            </a:extLst>
          </p:cNvPr>
          <p:cNvSpPr/>
          <p:nvPr/>
        </p:nvSpPr>
        <p:spPr>
          <a:xfrm>
            <a:off x="4139522" y="2767626"/>
            <a:ext cx="419839" cy="5254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t>IF</a:t>
            </a:r>
          </a:p>
        </p:txBody>
      </p:sp>
      <p:sp>
        <p:nvSpPr>
          <p:cNvPr id="10" name="Rounded Rectangle 202">
            <a:extLst>
              <a:ext uri="{FF2B5EF4-FFF2-40B4-BE49-F238E27FC236}">
                <a16:creationId xmlns:a16="http://schemas.microsoft.com/office/drawing/2014/main" id="{76A6F8B1-169B-FF4B-9BBF-65C8375B73C6}"/>
              </a:ext>
            </a:extLst>
          </p:cNvPr>
          <p:cNvSpPr/>
          <p:nvPr/>
        </p:nvSpPr>
        <p:spPr>
          <a:xfrm>
            <a:off x="7365219" y="3035208"/>
            <a:ext cx="3147933"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12" name="Rectangle 11">
            <a:extLst>
              <a:ext uri="{FF2B5EF4-FFF2-40B4-BE49-F238E27FC236}">
                <a16:creationId xmlns:a16="http://schemas.microsoft.com/office/drawing/2014/main" id="{6C767ABC-8925-8A42-9153-0EAC13495BB3}"/>
              </a:ext>
            </a:extLst>
          </p:cNvPr>
          <p:cNvSpPr/>
          <p:nvPr/>
        </p:nvSpPr>
        <p:spPr>
          <a:xfrm>
            <a:off x="1860479" y="2767626"/>
            <a:ext cx="1037381" cy="525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TCP 1</a:t>
            </a:r>
          </a:p>
        </p:txBody>
      </p:sp>
      <p:sp>
        <p:nvSpPr>
          <p:cNvPr id="14" name="Rectangle 13">
            <a:extLst>
              <a:ext uri="{FF2B5EF4-FFF2-40B4-BE49-F238E27FC236}">
                <a16:creationId xmlns:a16="http://schemas.microsoft.com/office/drawing/2014/main" id="{D305E637-5D3F-1B46-A235-66C317FBC044}"/>
              </a:ext>
            </a:extLst>
          </p:cNvPr>
          <p:cNvSpPr/>
          <p:nvPr/>
        </p:nvSpPr>
        <p:spPr>
          <a:xfrm>
            <a:off x="9352184" y="3112361"/>
            <a:ext cx="1037381" cy="525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TCP</a:t>
            </a:r>
          </a:p>
        </p:txBody>
      </p:sp>
      <p:cxnSp>
        <p:nvCxnSpPr>
          <p:cNvPr id="27" name="Straight Arrow Connector 26">
            <a:extLst>
              <a:ext uri="{FF2B5EF4-FFF2-40B4-BE49-F238E27FC236}">
                <a16:creationId xmlns:a16="http://schemas.microsoft.com/office/drawing/2014/main" id="{9DC0D9CF-495B-7048-8458-EF6594CAF8A4}"/>
              </a:ext>
            </a:extLst>
          </p:cNvPr>
          <p:cNvCxnSpPr>
            <a:cxnSpLocks/>
            <a:stCxn id="12" idx="3"/>
            <a:endCxn id="9" idx="1"/>
          </p:cNvCxnSpPr>
          <p:nvPr/>
        </p:nvCxnSpPr>
        <p:spPr>
          <a:xfrm>
            <a:off x="2897860" y="3030340"/>
            <a:ext cx="12416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43B2F24-35EC-384E-8182-244A81F3746E}"/>
              </a:ext>
            </a:extLst>
          </p:cNvPr>
          <p:cNvCxnSpPr>
            <a:cxnSpLocks/>
            <a:stCxn id="9" idx="3"/>
          </p:cNvCxnSpPr>
          <p:nvPr/>
        </p:nvCxnSpPr>
        <p:spPr>
          <a:xfrm>
            <a:off x="4559361" y="3030340"/>
            <a:ext cx="345819" cy="0"/>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BE2BBEB0-C5C2-9B43-9F07-903035C24BE0}"/>
              </a:ext>
            </a:extLst>
          </p:cNvPr>
          <p:cNvCxnSpPr>
            <a:cxnSpLocks/>
          </p:cNvCxnSpPr>
          <p:nvPr/>
        </p:nvCxnSpPr>
        <p:spPr>
          <a:xfrm flipV="1">
            <a:off x="7024112" y="3377356"/>
            <a:ext cx="475644" cy="14290"/>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009024D5-421D-A449-9D7E-E0099853E235}"/>
              </a:ext>
            </a:extLst>
          </p:cNvPr>
          <p:cNvCxnSpPr>
            <a:cxnSpLocks/>
            <a:endCxn id="14" idx="1"/>
          </p:cNvCxnSpPr>
          <p:nvPr/>
        </p:nvCxnSpPr>
        <p:spPr>
          <a:xfrm flipV="1">
            <a:off x="7919595" y="3375075"/>
            <a:ext cx="1432589" cy="2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ED83DB37-6311-9247-8AA7-1BBFAD5DEA8D}"/>
              </a:ext>
            </a:extLst>
          </p:cNvPr>
          <p:cNvSpPr/>
          <p:nvPr/>
        </p:nvSpPr>
        <p:spPr>
          <a:xfrm>
            <a:off x="6250858" y="3478834"/>
            <a:ext cx="810342" cy="246034"/>
          </a:xfrm>
          <a:prstGeom prst="rect">
            <a:avLst/>
          </a:prstGeom>
          <a:solidFill>
            <a:schemeClr val="bg1">
              <a:alpha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200" dirty="0">
              <a:solidFill>
                <a:schemeClr val="tx1"/>
              </a:solidFill>
            </a:endParaRPr>
          </a:p>
        </p:txBody>
      </p:sp>
      <p:sp>
        <p:nvSpPr>
          <p:cNvPr id="48" name="Rectangle 47">
            <a:extLst>
              <a:ext uri="{FF2B5EF4-FFF2-40B4-BE49-F238E27FC236}">
                <a16:creationId xmlns:a16="http://schemas.microsoft.com/office/drawing/2014/main" id="{E10A0708-56D3-4F6F-A579-149FC7B45640}"/>
              </a:ext>
            </a:extLst>
          </p:cNvPr>
          <p:cNvSpPr/>
          <p:nvPr/>
        </p:nvSpPr>
        <p:spPr>
          <a:xfrm>
            <a:off x="1681371"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49" name="Rectangle 48">
            <a:extLst>
              <a:ext uri="{FF2B5EF4-FFF2-40B4-BE49-F238E27FC236}">
                <a16:creationId xmlns:a16="http://schemas.microsoft.com/office/drawing/2014/main" id="{AB1505FB-9B77-4090-82F7-6F14C467F326}"/>
              </a:ext>
            </a:extLst>
          </p:cNvPr>
          <p:cNvSpPr/>
          <p:nvPr/>
        </p:nvSpPr>
        <p:spPr>
          <a:xfrm>
            <a:off x="1561668"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0" name="Rectangle 49">
            <a:extLst>
              <a:ext uri="{FF2B5EF4-FFF2-40B4-BE49-F238E27FC236}">
                <a16:creationId xmlns:a16="http://schemas.microsoft.com/office/drawing/2014/main" id="{6BF26B5A-57DD-4481-AEC0-25D396A6A668}"/>
              </a:ext>
            </a:extLst>
          </p:cNvPr>
          <p:cNvSpPr/>
          <p:nvPr/>
        </p:nvSpPr>
        <p:spPr>
          <a:xfrm>
            <a:off x="1418843"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1" name="Rectangle 50">
            <a:extLst>
              <a:ext uri="{FF2B5EF4-FFF2-40B4-BE49-F238E27FC236}">
                <a16:creationId xmlns:a16="http://schemas.microsoft.com/office/drawing/2014/main" id="{BB5E2EC7-CB03-4E6F-8C9E-FD7C86283CE1}"/>
              </a:ext>
            </a:extLst>
          </p:cNvPr>
          <p:cNvSpPr/>
          <p:nvPr/>
        </p:nvSpPr>
        <p:spPr>
          <a:xfrm>
            <a:off x="1299140"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6" name="Rounded Rectangle 39">
            <a:extLst>
              <a:ext uri="{FF2B5EF4-FFF2-40B4-BE49-F238E27FC236}">
                <a16:creationId xmlns:a16="http://schemas.microsoft.com/office/drawing/2014/main" id="{499B41EE-DEE7-44F6-A54F-3EB0906CF499}"/>
              </a:ext>
            </a:extLst>
          </p:cNvPr>
          <p:cNvSpPr/>
          <p:nvPr/>
        </p:nvSpPr>
        <p:spPr>
          <a:xfrm>
            <a:off x="7506262" y="3108215"/>
            <a:ext cx="419839" cy="5254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t>IF</a:t>
            </a:r>
          </a:p>
        </p:txBody>
      </p:sp>
      <p:grpSp>
        <p:nvGrpSpPr>
          <p:cNvPr id="36" name="Group 35">
            <a:extLst>
              <a:ext uri="{FF2B5EF4-FFF2-40B4-BE49-F238E27FC236}">
                <a16:creationId xmlns:a16="http://schemas.microsoft.com/office/drawing/2014/main" id="{44DC3643-4FFD-4A4F-B98D-3FF66770ECC4}"/>
              </a:ext>
            </a:extLst>
          </p:cNvPr>
          <p:cNvGrpSpPr/>
          <p:nvPr/>
        </p:nvGrpSpPr>
        <p:grpSpPr>
          <a:xfrm>
            <a:off x="1714076" y="3480357"/>
            <a:ext cx="3191104" cy="689515"/>
            <a:chOff x="1714076" y="3480357"/>
            <a:chExt cx="3191104" cy="689515"/>
          </a:xfrm>
        </p:grpSpPr>
        <p:sp>
          <p:nvSpPr>
            <p:cNvPr id="38" name="Sender 2">
              <a:extLst>
                <a:ext uri="{FF2B5EF4-FFF2-40B4-BE49-F238E27FC236}">
                  <a16:creationId xmlns:a16="http://schemas.microsoft.com/office/drawing/2014/main" id="{DB14884C-69EA-4BE5-AE31-6B8EABB93888}"/>
                </a:ext>
              </a:extLst>
            </p:cNvPr>
            <p:cNvSpPr/>
            <p:nvPr/>
          </p:nvSpPr>
          <p:spPr>
            <a:xfrm>
              <a:off x="1714076" y="3480357"/>
              <a:ext cx="2973067"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bg1"/>
                </a:solidFill>
              </a:endParaRPr>
            </a:p>
          </p:txBody>
        </p:sp>
        <p:sp>
          <p:nvSpPr>
            <p:cNvPr id="39" name="Rectangle 38">
              <a:extLst>
                <a:ext uri="{FF2B5EF4-FFF2-40B4-BE49-F238E27FC236}">
                  <a16:creationId xmlns:a16="http://schemas.microsoft.com/office/drawing/2014/main" id="{C8597106-C7F2-4DD0-ADBB-DE3BC182862B}"/>
                </a:ext>
              </a:extLst>
            </p:cNvPr>
            <p:cNvSpPr/>
            <p:nvPr/>
          </p:nvSpPr>
          <p:spPr>
            <a:xfrm>
              <a:off x="1860478" y="3577096"/>
              <a:ext cx="1037381" cy="525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TCP 2</a:t>
              </a:r>
            </a:p>
          </p:txBody>
        </p:sp>
        <p:sp>
          <p:nvSpPr>
            <p:cNvPr id="41" name="IF 2">
              <a:extLst>
                <a:ext uri="{FF2B5EF4-FFF2-40B4-BE49-F238E27FC236}">
                  <a16:creationId xmlns:a16="http://schemas.microsoft.com/office/drawing/2014/main" id="{1729CEE3-D068-4577-87E7-90DB9017DD4D}"/>
                </a:ext>
              </a:extLst>
            </p:cNvPr>
            <p:cNvSpPr/>
            <p:nvPr/>
          </p:nvSpPr>
          <p:spPr>
            <a:xfrm>
              <a:off x="4127965" y="3586143"/>
              <a:ext cx="419839" cy="5355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IF</a:t>
              </a:r>
            </a:p>
          </p:txBody>
        </p:sp>
        <p:cxnSp>
          <p:nvCxnSpPr>
            <p:cNvPr id="43" name="Straight Arrow Connector 42">
              <a:extLst>
                <a:ext uri="{FF2B5EF4-FFF2-40B4-BE49-F238E27FC236}">
                  <a16:creationId xmlns:a16="http://schemas.microsoft.com/office/drawing/2014/main" id="{34E800AA-CA0F-4487-B6AF-52F1826BAA5A}"/>
                </a:ext>
              </a:extLst>
            </p:cNvPr>
            <p:cNvCxnSpPr>
              <a:cxnSpLocks/>
              <a:stCxn id="41" idx="3"/>
            </p:cNvCxnSpPr>
            <p:nvPr/>
          </p:nvCxnSpPr>
          <p:spPr>
            <a:xfrm flipV="1">
              <a:off x="4547804" y="3852571"/>
              <a:ext cx="357376" cy="1337"/>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31830A71-2F1A-42AD-B555-33C5D7121A4B}"/>
                </a:ext>
              </a:extLst>
            </p:cNvPr>
            <p:cNvCxnSpPr>
              <a:cxnSpLocks/>
              <a:stCxn id="39" idx="3"/>
              <a:endCxn id="41" idx="1"/>
            </p:cNvCxnSpPr>
            <p:nvPr/>
          </p:nvCxnSpPr>
          <p:spPr>
            <a:xfrm>
              <a:off x="2897859" y="3839810"/>
              <a:ext cx="1230106" cy="140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52" name="Rectangle 51">
            <a:extLst>
              <a:ext uri="{FF2B5EF4-FFF2-40B4-BE49-F238E27FC236}">
                <a16:creationId xmlns:a16="http://schemas.microsoft.com/office/drawing/2014/main" id="{3C9DA7BB-E077-4297-BA3A-26F2ACF08D1A}"/>
              </a:ext>
            </a:extLst>
          </p:cNvPr>
          <p:cNvSpPr/>
          <p:nvPr/>
        </p:nvSpPr>
        <p:spPr>
          <a:xfrm>
            <a:off x="1681371"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3" name="Rectangle 52">
            <a:extLst>
              <a:ext uri="{FF2B5EF4-FFF2-40B4-BE49-F238E27FC236}">
                <a16:creationId xmlns:a16="http://schemas.microsoft.com/office/drawing/2014/main" id="{A2E8C519-CD42-4417-B43C-D9F2D6104962}"/>
              </a:ext>
            </a:extLst>
          </p:cNvPr>
          <p:cNvSpPr/>
          <p:nvPr/>
        </p:nvSpPr>
        <p:spPr>
          <a:xfrm>
            <a:off x="1561668"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4" name="Rectangle 53">
            <a:extLst>
              <a:ext uri="{FF2B5EF4-FFF2-40B4-BE49-F238E27FC236}">
                <a16:creationId xmlns:a16="http://schemas.microsoft.com/office/drawing/2014/main" id="{674264D5-1DD2-497D-94D5-E30F3225CB9C}"/>
              </a:ext>
            </a:extLst>
          </p:cNvPr>
          <p:cNvSpPr/>
          <p:nvPr/>
        </p:nvSpPr>
        <p:spPr>
          <a:xfrm>
            <a:off x="1418843"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5" name="Rectangle 54">
            <a:extLst>
              <a:ext uri="{FF2B5EF4-FFF2-40B4-BE49-F238E27FC236}">
                <a16:creationId xmlns:a16="http://schemas.microsoft.com/office/drawing/2014/main" id="{7DB39140-7235-40E4-9FD8-01512519935A}"/>
              </a:ext>
            </a:extLst>
          </p:cNvPr>
          <p:cNvSpPr/>
          <p:nvPr/>
        </p:nvSpPr>
        <p:spPr>
          <a:xfrm>
            <a:off x="1299140"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45" name="Rounded Rectangle 44">
            <a:extLst>
              <a:ext uri="{FF2B5EF4-FFF2-40B4-BE49-F238E27FC236}">
                <a16:creationId xmlns:a16="http://schemas.microsoft.com/office/drawing/2014/main" id="{494AEF7F-F9A1-144B-8632-A34244010B99}"/>
              </a:ext>
            </a:extLst>
          </p:cNvPr>
          <p:cNvSpPr/>
          <p:nvPr/>
        </p:nvSpPr>
        <p:spPr>
          <a:xfrm rot="5400000">
            <a:off x="4779861" y="2866767"/>
            <a:ext cx="702559" cy="3471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46" name="Rounded Rectangle 45">
            <a:extLst>
              <a:ext uri="{FF2B5EF4-FFF2-40B4-BE49-F238E27FC236}">
                <a16:creationId xmlns:a16="http://schemas.microsoft.com/office/drawing/2014/main" id="{26875BF7-E254-C34D-A219-B989016C15F2}"/>
              </a:ext>
            </a:extLst>
          </p:cNvPr>
          <p:cNvSpPr/>
          <p:nvPr/>
        </p:nvSpPr>
        <p:spPr>
          <a:xfrm rot="5400000">
            <a:off x="4779861" y="3688301"/>
            <a:ext cx="702559" cy="3471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cxnSp>
        <p:nvCxnSpPr>
          <p:cNvPr id="69" name="Straight Arrow Connector 68">
            <a:extLst>
              <a:ext uri="{FF2B5EF4-FFF2-40B4-BE49-F238E27FC236}">
                <a16:creationId xmlns:a16="http://schemas.microsoft.com/office/drawing/2014/main" id="{270CBCA5-7385-6147-B2E2-9A2D8C112A0F}"/>
              </a:ext>
            </a:extLst>
          </p:cNvPr>
          <p:cNvCxnSpPr>
            <a:cxnSpLocks/>
          </p:cNvCxnSpPr>
          <p:nvPr/>
        </p:nvCxnSpPr>
        <p:spPr>
          <a:xfrm>
            <a:off x="6259545" y="3374548"/>
            <a:ext cx="336428" cy="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71D96274-8306-8A47-88F8-A4DF29AA7692}"/>
              </a:ext>
            </a:extLst>
          </p:cNvPr>
          <p:cNvCxnSpPr>
            <a:cxnSpLocks/>
          </p:cNvCxnSpPr>
          <p:nvPr/>
        </p:nvCxnSpPr>
        <p:spPr>
          <a:xfrm>
            <a:off x="5304740" y="3035208"/>
            <a:ext cx="440556" cy="198243"/>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5937E780-C5D0-EA40-9A3E-6812DD99338D}"/>
              </a:ext>
            </a:extLst>
          </p:cNvPr>
          <p:cNvCxnSpPr>
            <a:cxnSpLocks/>
          </p:cNvCxnSpPr>
          <p:nvPr/>
        </p:nvCxnSpPr>
        <p:spPr>
          <a:xfrm flipV="1">
            <a:off x="5304740" y="3510620"/>
            <a:ext cx="392649" cy="351282"/>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0" name="Sending EQIF top">
            <a:extLst>
              <a:ext uri="{FF2B5EF4-FFF2-40B4-BE49-F238E27FC236}">
                <a16:creationId xmlns:a16="http://schemas.microsoft.com/office/drawing/2014/main" id="{CE50D5CE-A267-9041-B624-5D2CF64466EC}"/>
              </a:ext>
            </a:extLst>
          </p:cNvPr>
          <p:cNvSpPr/>
          <p:nvPr/>
        </p:nvSpPr>
        <p:spPr>
          <a:xfrm>
            <a:off x="2972486" y="2767626"/>
            <a:ext cx="1037381" cy="525427"/>
          </a:xfrm>
          <a:prstGeom prst="rect">
            <a:avLst/>
          </a:prstGeom>
          <a:solidFill>
            <a:schemeClr val="tx1">
              <a:lumMod val="65000"/>
              <a:lumOff val="35000"/>
            </a:schemeClr>
          </a:solidFill>
          <a:ln/>
        </p:spPr>
        <p:style>
          <a:lnRef idx="2">
            <a:schemeClr val="accent3">
              <a:shade val="50000"/>
            </a:schemeClr>
          </a:lnRef>
          <a:fillRef idx="1">
            <a:schemeClr val="accent3"/>
          </a:fillRef>
          <a:effectRef idx="0">
            <a:schemeClr val="accent3"/>
          </a:effectRef>
          <a:fontRef idx="minor">
            <a:schemeClr val="lt1"/>
          </a:fontRef>
        </p:style>
        <p:txBody>
          <a:bodyPr wrap="none" lIns="720000" rIns="684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a:solidFill>
                  <a:schemeClr val="bg1"/>
                </a:solidFill>
              </a:rPr>
              <a:t>EQDS</a:t>
            </a:r>
          </a:p>
        </p:txBody>
      </p:sp>
      <p:sp>
        <p:nvSpPr>
          <p:cNvPr id="57" name="Sending EQIF top">
            <a:extLst>
              <a:ext uri="{FF2B5EF4-FFF2-40B4-BE49-F238E27FC236}">
                <a16:creationId xmlns:a16="http://schemas.microsoft.com/office/drawing/2014/main" id="{78602FB9-D861-F44F-91A4-E683A330DB28}"/>
              </a:ext>
            </a:extLst>
          </p:cNvPr>
          <p:cNvSpPr/>
          <p:nvPr/>
        </p:nvSpPr>
        <p:spPr>
          <a:xfrm>
            <a:off x="2972485" y="3577095"/>
            <a:ext cx="1037381" cy="525427"/>
          </a:xfrm>
          <a:prstGeom prst="rect">
            <a:avLst/>
          </a:prstGeom>
          <a:solidFill>
            <a:schemeClr val="tx1">
              <a:lumMod val="65000"/>
              <a:lumOff val="35000"/>
            </a:schemeClr>
          </a:solidFill>
          <a:ln/>
        </p:spPr>
        <p:style>
          <a:lnRef idx="2">
            <a:schemeClr val="accent3">
              <a:shade val="50000"/>
            </a:schemeClr>
          </a:lnRef>
          <a:fillRef idx="1">
            <a:schemeClr val="accent3"/>
          </a:fillRef>
          <a:effectRef idx="0">
            <a:schemeClr val="accent3"/>
          </a:effectRef>
          <a:fontRef idx="minor">
            <a:schemeClr val="lt1"/>
          </a:fontRef>
        </p:style>
        <p:txBody>
          <a:bodyPr wrap="none" lIns="720000" rIns="684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a:solidFill>
                  <a:schemeClr val="bg1"/>
                </a:solidFill>
              </a:rPr>
              <a:t>EQDS</a:t>
            </a:r>
          </a:p>
        </p:txBody>
      </p:sp>
      <p:sp>
        <p:nvSpPr>
          <p:cNvPr id="58" name="Sending EQIF top">
            <a:extLst>
              <a:ext uri="{FF2B5EF4-FFF2-40B4-BE49-F238E27FC236}">
                <a16:creationId xmlns:a16="http://schemas.microsoft.com/office/drawing/2014/main" id="{D5C75F56-3004-FC4D-9E20-C52D6E942B29}"/>
              </a:ext>
            </a:extLst>
          </p:cNvPr>
          <p:cNvSpPr/>
          <p:nvPr/>
        </p:nvSpPr>
        <p:spPr>
          <a:xfrm>
            <a:off x="8120452" y="3150911"/>
            <a:ext cx="1037381" cy="525427"/>
          </a:xfrm>
          <a:prstGeom prst="rect">
            <a:avLst/>
          </a:prstGeom>
          <a:solidFill>
            <a:schemeClr val="tx1">
              <a:lumMod val="65000"/>
              <a:lumOff val="35000"/>
            </a:schemeClr>
          </a:solidFill>
          <a:ln/>
        </p:spPr>
        <p:style>
          <a:lnRef idx="2">
            <a:schemeClr val="accent3">
              <a:shade val="50000"/>
            </a:schemeClr>
          </a:lnRef>
          <a:fillRef idx="1">
            <a:schemeClr val="accent3"/>
          </a:fillRef>
          <a:effectRef idx="0">
            <a:schemeClr val="accent3"/>
          </a:effectRef>
          <a:fontRef idx="minor">
            <a:schemeClr val="lt1"/>
          </a:fontRef>
        </p:style>
        <p:txBody>
          <a:bodyPr wrap="none" lIns="720000" rIns="684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a:solidFill>
                  <a:schemeClr val="bg1"/>
                </a:solidFill>
              </a:rPr>
              <a:t>EQDS</a:t>
            </a:r>
          </a:p>
        </p:txBody>
      </p:sp>
    </p:spTree>
    <p:extLst>
      <p:ext uri="{BB962C8B-B14F-4D97-AF65-F5344CB8AC3E}">
        <p14:creationId xmlns:p14="http://schemas.microsoft.com/office/powerpoint/2010/main" val="3696586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ounded Rectangle 46">
            <a:extLst>
              <a:ext uri="{FF2B5EF4-FFF2-40B4-BE49-F238E27FC236}">
                <a16:creationId xmlns:a16="http://schemas.microsoft.com/office/drawing/2014/main" id="{EFB20710-61BB-8741-BB35-3FC4803E31BB}"/>
              </a:ext>
            </a:extLst>
          </p:cNvPr>
          <p:cNvSpPr/>
          <p:nvPr/>
        </p:nvSpPr>
        <p:spPr>
          <a:xfrm rot="5400000">
            <a:off x="6426588" y="3224600"/>
            <a:ext cx="728470" cy="360003"/>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C1E8E62A-3FAE-4A17-812F-826F13DF9A0B}"/>
              </a:ext>
            </a:extLst>
          </p:cNvPr>
          <p:cNvSpPr>
            <a:spLocks noGrp="1"/>
          </p:cNvSpPr>
          <p:nvPr>
            <p:ph type="title"/>
          </p:nvPr>
        </p:nvSpPr>
        <p:spPr/>
        <p:txBody>
          <a:bodyPr>
            <a:normAutofit/>
          </a:bodyPr>
          <a:lstStyle/>
          <a:p>
            <a:r>
              <a:rPr lang="en-US" noProof="0" dirty="0"/>
              <a:t>EQDS concept</a:t>
            </a:r>
          </a:p>
        </p:txBody>
      </p:sp>
      <p:sp>
        <p:nvSpPr>
          <p:cNvPr id="7" name="Sender 1">
            <a:extLst>
              <a:ext uri="{FF2B5EF4-FFF2-40B4-BE49-F238E27FC236}">
                <a16:creationId xmlns:a16="http://schemas.microsoft.com/office/drawing/2014/main" id="{0D1097C6-DA1F-4241-BF6C-65C236C284B5}"/>
              </a:ext>
            </a:extLst>
          </p:cNvPr>
          <p:cNvSpPr/>
          <p:nvPr/>
        </p:nvSpPr>
        <p:spPr>
          <a:xfrm>
            <a:off x="1678849" y="2688128"/>
            <a:ext cx="2973067"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9" name="IF 1">
            <a:extLst>
              <a:ext uri="{FF2B5EF4-FFF2-40B4-BE49-F238E27FC236}">
                <a16:creationId xmlns:a16="http://schemas.microsoft.com/office/drawing/2014/main" id="{81ADCD1C-50FF-3D41-B936-90E304E4741E}"/>
              </a:ext>
            </a:extLst>
          </p:cNvPr>
          <p:cNvSpPr/>
          <p:nvPr/>
        </p:nvSpPr>
        <p:spPr>
          <a:xfrm>
            <a:off x="4139522" y="2767626"/>
            <a:ext cx="419839" cy="5254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t>IF</a:t>
            </a:r>
          </a:p>
        </p:txBody>
      </p:sp>
      <p:sp>
        <p:nvSpPr>
          <p:cNvPr id="10" name="Receiver">
            <a:extLst>
              <a:ext uri="{FF2B5EF4-FFF2-40B4-BE49-F238E27FC236}">
                <a16:creationId xmlns:a16="http://schemas.microsoft.com/office/drawing/2014/main" id="{76A6F8B1-169B-FF4B-9BBF-65C8375B73C6}"/>
              </a:ext>
            </a:extLst>
          </p:cNvPr>
          <p:cNvSpPr/>
          <p:nvPr/>
        </p:nvSpPr>
        <p:spPr>
          <a:xfrm>
            <a:off x="7365219" y="3035208"/>
            <a:ext cx="3147933"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12" name="Rectangle 11">
            <a:extLst>
              <a:ext uri="{FF2B5EF4-FFF2-40B4-BE49-F238E27FC236}">
                <a16:creationId xmlns:a16="http://schemas.microsoft.com/office/drawing/2014/main" id="{6C767ABC-8925-8A42-9153-0EAC13495BB3}"/>
              </a:ext>
            </a:extLst>
          </p:cNvPr>
          <p:cNvSpPr/>
          <p:nvPr/>
        </p:nvSpPr>
        <p:spPr>
          <a:xfrm>
            <a:off x="1860479" y="2767626"/>
            <a:ext cx="1037381" cy="525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TCP 1</a:t>
            </a:r>
          </a:p>
        </p:txBody>
      </p:sp>
      <p:sp>
        <p:nvSpPr>
          <p:cNvPr id="14" name="Receiver TCP">
            <a:extLst>
              <a:ext uri="{FF2B5EF4-FFF2-40B4-BE49-F238E27FC236}">
                <a16:creationId xmlns:a16="http://schemas.microsoft.com/office/drawing/2014/main" id="{D305E637-5D3F-1B46-A235-66C317FBC044}"/>
              </a:ext>
            </a:extLst>
          </p:cNvPr>
          <p:cNvSpPr/>
          <p:nvPr/>
        </p:nvSpPr>
        <p:spPr>
          <a:xfrm>
            <a:off x="9352184" y="3112361"/>
            <a:ext cx="1037381" cy="525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TCP</a:t>
            </a:r>
          </a:p>
        </p:txBody>
      </p:sp>
      <p:sp>
        <p:nvSpPr>
          <p:cNvPr id="26" name="Cloud">
            <a:extLst>
              <a:ext uri="{FF2B5EF4-FFF2-40B4-BE49-F238E27FC236}">
                <a16:creationId xmlns:a16="http://schemas.microsoft.com/office/drawing/2014/main" id="{D7838A14-3EE5-FD46-AC73-531A2607C965}"/>
              </a:ext>
            </a:extLst>
          </p:cNvPr>
          <p:cNvSpPr/>
          <p:nvPr/>
        </p:nvSpPr>
        <p:spPr>
          <a:xfrm>
            <a:off x="5697389" y="3066061"/>
            <a:ext cx="562626" cy="616974"/>
          </a:xfrm>
          <a:prstGeom prst="cloud">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bg1"/>
              </a:solidFill>
            </a:endParaRPr>
          </a:p>
        </p:txBody>
      </p:sp>
      <p:cxnSp>
        <p:nvCxnSpPr>
          <p:cNvPr id="27" name="Straight Arrow Connector 26">
            <a:extLst>
              <a:ext uri="{FF2B5EF4-FFF2-40B4-BE49-F238E27FC236}">
                <a16:creationId xmlns:a16="http://schemas.microsoft.com/office/drawing/2014/main" id="{9DC0D9CF-495B-7048-8458-EF6594CAF8A4}"/>
              </a:ext>
            </a:extLst>
          </p:cNvPr>
          <p:cNvCxnSpPr>
            <a:cxnSpLocks/>
            <a:stCxn id="12" idx="3"/>
            <a:endCxn id="9" idx="1"/>
          </p:cNvCxnSpPr>
          <p:nvPr/>
        </p:nvCxnSpPr>
        <p:spPr>
          <a:xfrm>
            <a:off x="2897860" y="3030340"/>
            <a:ext cx="12416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D34AF693-F5FC-E74B-95FD-F43E9F4DDD5C}"/>
              </a:ext>
            </a:extLst>
          </p:cNvPr>
          <p:cNvCxnSpPr>
            <a:cxnSpLocks/>
            <a:stCxn id="26" idx="0"/>
          </p:cNvCxnSpPr>
          <p:nvPr/>
        </p:nvCxnSpPr>
        <p:spPr>
          <a:xfrm>
            <a:off x="6259545" y="3374548"/>
            <a:ext cx="336428" cy="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BE2BBEB0-C5C2-9B43-9F07-903035C24BE0}"/>
              </a:ext>
            </a:extLst>
          </p:cNvPr>
          <p:cNvCxnSpPr>
            <a:cxnSpLocks/>
            <a:stCxn id="47" idx="0"/>
          </p:cNvCxnSpPr>
          <p:nvPr/>
        </p:nvCxnSpPr>
        <p:spPr>
          <a:xfrm flipV="1">
            <a:off x="6970825" y="3377356"/>
            <a:ext cx="528931" cy="27246"/>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009024D5-421D-A449-9D7E-E0099853E235}"/>
              </a:ext>
            </a:extLst>
          </p:cNvPr>
          <p:cNvCxnSpPr>
            <a:cxnSpLocks/>
            <a:endCxn id="14" idx="1"/>
          </p:cNvCxnSpPr>
          <p:nvPr/>
        </p:nvCxnSpPr>
        <p:spPr>
          <a:xfrm flipV="1">
            <a:off x="7919595" y="3375075"/>
            <a:ext cx="1432589" cy="2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oR Receiver queue">
            <a:extLst>
              <a:ext uri="{FF2B5EF4-FFF2-40B4-BE49-F238E27FC236}">
                <a16:creationId xmlns:a16="http://schemas.microsoft.com/office/drawing/2014/main" id="{ED83DB37-6311-9247-8AA7-1BBFAD5DEA8D}"/>
              </a:ext>
            </a:extLst>
          </p:cNvPr>
          <p:cNvSpPr/>
          <p:nvPr/>
        </p:nvSpPr>
        <p:spPr>
          <a:xfrm>
            <a:off x="6250858" y="3478834"/>
            <a:ext cx="810342" cy="246034"/>
          </a:xfrm>
          <a:prstGeom prst="rect">
            <a:avLst/>
          </a:prstGeom>
          <a:solidFill>
            <a:schemeClr val="bg1">
              <a:alpha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42" name="TextBox 77">
            <a:extLst>
              <a:ext uri="{FF2B5EF4-FFF2-40B4-BE49-F238E27FC236}">
                <a16:creationId xmlns:a16="http://schemas.microsoft.com/office/drawing/2014/main" id="{56A28ADB-818B-BD40-81A7-841F50DC0001}"/>
              </a:ext>
            </a:extLst>
          </p:cNvPr>
          <p:cNvSpPr txBox="1"/>
          <p:nvPr/>
        </p:nvSpPr>
        <p:spPr>
          <a:xfrm>
            <a:off x="1881623" y="4752775"/>
            <a:ext cx="8419597" cy="1055608"/>
          </a:xfrm>
          <a:prstGeom prst="roundRect">
            <a:avLst/>
          </a:prstGeom>
        </p:spPr>
        <p:style>
          <a:lnRef idx="3">
            <a:schemeClr val="lt1"/>
          </a:lnRef>
          <a:fillRef idx="1">
            <a:schemeClr val="accent2"/>
          </a:fillRef>
          <a:effectRef idx="1">
            <a:schemeClr val="accent2"/>
          </a:effectRef>
          <a:fontRef idx="minor">
            <a:schemeClr val="lt1"/>
          </a:fontRef>
        </p:style>
        <p:txBody>
          <a:bodyPr wrap="none" rtlCol="0">
            <a:spAutoFit/>
          </a:bodyPr>
          <a:lstStyle>
            <a:defPPr>
              <a:defRPr lang="en-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dirty="0">
                <a:solidFill>
                  <a:schemeClr val="bg1"/>
                </a:solidFill>
              </a:rPr>
              <a:t>EQDS moves queuing to the edge.</a:t>
            </a:r>
          </a:p>
          <a:p>
            <a:pPr algn="ctr"/>
            <a:r>
              <a:rPr lang="en-US" sz="2800" dirty="0">
                <a:solidFill>
                  <a:schemeClr val="bg1"/>
                </a:solidFill>
              </a:rPr>
              <a:t>Importantly: TCP observes the same network behavior.</a:t>
            </a:r>
          </a:p>
        </p:txBody>
      </p:sp>
      <p:sp>
        <p:nvSpPr>
          <p:cNvPr id="41" name="Sending EQIF top">
            <a:extLst>
              <a:ext uri="{FF2B5EF4-FFF2-40B4-BE49-F238E27FC236}">
                <a16:creationId xmlns:a16="http://schemas.microsoft.com/office/drawing/2014/main" id="{D756C6B2-B035-4954-B531-608ABC4BC0F5}"/>
              </a:ext>
            </a:extLst>
          </p:cNvPr>
          <p:cNvSpPr/>
          <p:nvPr/>
        </p:nvSpPr>
        <p:spPr>
          <a:xfrm>
            <a:off x="2972486" y="2767626"/>
            <a:ext cx="1037381" cy="525427"/>
          </a:xfrm>
          <a:prstGeom prst="rect">
            <a:avLst/>
          </a:prstGeom>
          <a:solidFill>
            <a:schemeClr val="tx1">
              <a:lumMod val="65000"/>
              <a:lumOff val="35000"/>
            </a:schemeClr>
          </a:solidFill>
          <a:ln/>
        </p:spPr>
        <p:style>
          <a:lnRef idx="2">
            <a:schemeClr val="accent3">
              <a:shade val="50000"/>
            </a:schemeClr>
          </a:lnRef>
          <a:fillRef idx="1">
            <a:schemeClr val="accent3"/>
          </a:fillRef>
          <a:effectRef idx="0">
            <a:schemeClr val="accent3"/>
          </a:effectRef>
          <a:fontRef idx="minor">
            <a:schemeClr val="lt1"/>
          </a:fontRef>
        </p:style>
        <p:txBody>
          <a:bodyPr lIns="0" rIns="684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a:solidFill>
                  <a:schemeClr val="bg1"/>
                </a:solidFill>
              </a:rPr>
              <a:t>EQIF</a:t>
            </a:r>
          </a:p>
        </p:txBody>
      </p:sp>
      <p:sp>
        <p:nvSpPr>
          <p:cNvPr id="43" name="Receiver EQIF">
            <a:extLst>
              <a:ext uri="{FF2B5EF4-FFF2-40B4-BE49-F238E27FC236}">
                <a16:creationId xmlns:a16="http://schemas.microsoft.com/office/drawing/2014/main" id="{B6C2783F-83CB-4085-A293-271C4B7CAB88}"/>
              </a:ext>
            </a:extLst>
          </p:cNvPr>
          <p:cNvSpPr/>
          <p:nvPr/>
        </p:nvSpPr>
        <p:spPr>
          <a:xfrm>
            <a:off x="8117198" y="3108216"/>
            <a:ext cx="1037381" cy="525427"/>
          </a:xfrm>
          <a:prstGeom prst="rect">
            <a:avLst/>
          </a:prstGeom>
          <a:solidFill>
            <a:schemeClr val="tx1">
              <a:lumMod val="65000"/>
              <a:lumOff val="35000"/>
            </a:schemeClr>
          </a:solidFill>
          <a:ln>
            <a:solidFill>
              <a:schemeClr val="bg2">
                <a:lumMod val="25000"/>
              </a:schemeClr>
            </a:solidFill>
          </a:ln>
        </p:spPr>
        <p:style>
          <a:lnRef idx="2">
            <a:schemeClr val="accent2">
              <a:shade val="50000"/>
            </a:schemeClr>
          </a:lnRef>
          <a:fillRef idx="1">
            <a:schemeClr val="accent2"/>
          </a:fillRef>
          <a:effectRef idx="0">
            <a:schemeClr val="accent2"/>
          </a:effectRef>
          <a:fontRef idx="minor">
            <a:schemeClr val="lt1"/>
          </a:fontRef>
        </p:style>
        <p:txBody>
          <a:bodyPr lIns="0" rIns="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a:solidFill>
                  <a:schemeClr val="bg1"/>
                </a:solidFill>
              </a:rPr>
              <a:t>EQIF</a:t>
            </a:r>
          </a:p>
        </p:txBody>
      </p:sp>
      <p:sp>
        <p:nvSpPr>
          <p:cNvPr id="45" name="Receiver IF">
            <a:extLst>
              <a:ext uri="{FF2B5EF4-FFF2-40B4-BE49-F238E27FC236}">
                <a16:creationId xmlns:a16="http://schemas.microsoft.com/office/drawing/2014/main" id="{ED4EB98A-7F32-476D-9047-1CA4D486A15F}"/>
              </a:ext>
            </a:extLst>
          </p:cNvPr>
          <p:cNvSpPr/>
          <p:nvPr/>
        </p:nvSpPr>
        <p:spPr>
          <a:xfrm>
            <a:off x="7506262" y="3108215"/>
            <a:ext cx="419839" cy="5254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t>IF</a:t>
            </a:r>
          </a:p>
        </p:txBody>
      </p:sp>
      <p:cxnSp>
        <p:nvCxnSpPr>
          <p:cNvPr id="8" name="Connector: Elbow 7">
            <a:extLst>
              <a:ext uri="{FF2B5EF4-FFF2-40B4-BE49-F238E27FC236}">
                <a16:creationId xmlns:a16="http://schemas.microsoft.com/office/drawing/2014/main" id="{841301C2-C230-42B3-A01B-2715089F20A3}"/>
              </a:ext>
            </a:extLst>
          </p:cNvPr>
          <p:cNvCxnSpPr>
            <a:stCxn id="43" idx="0"/>
            <a:endCxn id="41" idx="0"/>
          </p:cNvCxnSpPr>
          <p:nvPr/>
        </p:nvCxnSpPr>
        <p:spPr>
          <a:xfrm rot="16200000" flipV="1">
            <a:off x="5893238" y="365565"/>
            <a:ext cx="340590" cy="5144712"/>
          </a:xfrm>
          <a:prstGeom prst="bentConnector3">
            <a:avLst>
              <a:gd name="adj1" fmla="val 167119"/>
            </a:avLst>
          </a:prstGeom>
          <a:ln>
            <a:solidFill>
              <a:schemeClr val="tx1"/>
            </a:solidFill>
            <a:tailEnd type="triangle"/>
          </a:ln>
        </p:spPr>
        <p:style>
          <a:lnRef idx="1">
            <a:schemeClr val="accent2"/>
          </a:lnRef>
          <a:fillRef idx="0">
            <a:schemeClr val="accent2"/>
          </a:fillRef>
          <a:effectRef idx="0">
            <a:schemeClr val="accent2"/>
          </a:effectRef>
          <a:fontRef idx="minor">
            <a:schemeClr val="tx1"/>
          </a:fontRef>
        </p:style>
      </p:cxnSp>
      <p:cxnSp>
        <p:nvCxnSpPr>
          <p:cNvPr id="56" name="Connector: Elbow 55">
            <a:extLst>
              <a:ext uri="{FF2B5EF4-FFF2-40B4-BE49-F238E27FC236}">
                <a16:creationId xmlns:a16="http://schemas.microsoft.com/office/drawing/2014/main" id="{F7ACB3D0-146A-44EA-8BDF-A97FEFC9FEDC}"/>
              </a:ext>
            </a:extLst>
          </p:cNvPr>
          <p:cNvCxnSpPr>
            <a:cxnSpLocks/>
            <a:stCxn id="43" idx="2"/>
          </p:cNvCxnSpPr>
          <p:nvPr/>
        </p:nvCxnSpPr>
        <p:spPr>
          <a:xfrm rot="5400000">
            <a:off x="5829093" y="1295727"/>
            <a:ext cx="468880" cy="5144712"/>
          </a:xfrm>
          <a:prstGeom prst="bentConnector3">
            <a:avLst>
              <a:gd name="adj1" fmla="val 148754"/>
            </a:avLst>
          </a:prstGeom>
          <a:ln>
            <a:solidFill>
              <a:schemeClr val="tx1"/>
            </a:solidFill>
            <a:tailEnd type="triangle"/>
          </a:ln>
        </p:spPr>
        <p:style>
          <a:lnRef idx="1">
            <a:schemeClr val="accent2"/>
          </a:lnRef>
          <a:fillRef idx="0">
            <a:schemeClr val="accent2"/>
          </a:fillRef>
          <a:effectRef idx="0">
            <a:schemeClr val="accent2"/>
          </a:effectRef>
          <a:fontRef idx="minor">
            <a:schemeClr val="tx1"/>
          </a:fontRef>
        </p:style>
      </p:cxnSp>
      <p:sp>
        <p:nvSpPr>
          <p:cNvPr id="36" name="TextBox 35">
            <a:extLst>
              <a:ext uri="{FF2B5EF4-FFF2-40B4-BE49-F238E27FC236}">
                <a16:creationId xmlns:a16="http://schemas.microsoft.com/office/drawing/2014/main" id="{14A5C519-62B0-4F8C-8EF6-3A256BB16144}"/>
              </a:ext>
            </a:extLst>
          </p:cNvPr>
          <p:cNvSpPr txBox="1"/>
          <p:nvPr/>
        </p:nvSpPr>
        <p:spPr>
          <a:xfrm>
            <a:off x="3491176" y="2177270"/>
            <a:ext cx="5144712" cy="369332"/>
          </a:xfrm>
          <a:prstGeom prst="rect">
            <a:avLst/>
          </a:prstGeom>
          <a:noFill/>
        </p:spPr>
        <p:txBody>
          <a:bodyPr wrap="square" rtlCol="0">
            <a:spAutoFit/>
          </a:bodyPr>
          <a:lstStyle/>
          <a:p>
            <a:pPr algn="ctr"/>
            <a:r>
              <a:rPr lang="en-US" dirty="0"/>
              <a:t>Receiver-driven control loop</a:t>
            </a:r>
          </a:p>
        </p:txBody>
      </p:sp>
      <p:cxnSp>
        <p:nvCxnSpPr>
          <p:cNvPr id="59" name="Straight Arrow Connector 58">
            <a:extLst>
              <a:ext uri="{FF2B5EF4-FFF2-40B4-BE49-F238E27FC236}">
                <a16:creationId xmlns:a16="http://schemas.microsoft.com/office/drawing/2014/main" id="{F49F74B8-A78A-4CBA-8FC6-5A79EF753771}"/>
              </a:ext>
            </a:extLst>
          </p:cNvPr>
          <p:cNvCxnSpPr>
            <a:cxnSpLocks/>
            <a:stCxn id="9" idx="3"/>
            <a:endCxn id="57" idx="2"/>
          </p:cNvCxnSpPr>
          <p:nvPr/>
        </p:nvCxnSpPr>
        <p:spPr>
          <a:xfrm>
            <a:off x="4559361" y="3030340"/>
            <a:ext cx="398181" cy="10027"/>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1" name="Red Packet 4">
            <a:extLst>
              <a:ext uri="{FF2B5EF4-FFF2-40B4-BE49-F238E27FC236}">
                <a16:creationId xmlns:a16="http://schemas.microsoft.com/office/drawing/2014/main" id="{BB5E2EC7-CB03-4E6F-8C9E-FD7C86283CE1}"/>
              </a:ext>
            </a:extLst>
          </p:cNvPr>
          <p:cNvSpPr/>
          <p:nvPr/>
        </p:nvSpPr>
        <p:spPr>
          <a:xfrm>
            <a:off x="1299140"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0" name="Red Packet 3">
            <a:extLst>
              <a:ext uri="{FF2B5EF4-FFF2-40B4-BE49-F238E27FC236}">
                <a16:creationId xmlns:a16="http://schemas.microsoft.com/office/drawing/2014/main" id="{6BF26B5A-57DD-4481-AEC0-25D396A6A668}"/>
              </a:ext>
            </a:extLst>
          </p:cNvPr>
          <p:cNvSpPr/>
          <p:nvPr/>
        </p:nvSpPr>
        <p:spPr>
          <a:xfrm>
            <a:off x="1418843"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49" name="Red Packet 2">
            <a:extLst>
              <a:ext uri="{FF2B5EF4-FFF2-40B4-BE49-F238E27FC236}">
                <a16:creationId xmlns:a16="http://schemas.microsoft.com/office/drawing/2014/main" id="{AB1505FB-9B77-4090-82F7-6F14C467F326}"/>
              </a:ext>
            </a:extLst>
          </p:cNvPr>
          <p:cNvSpPr/>
          <p:nvPr/>
        </p:nvSpPr>
        <p:spPr>
          <a:xfrm>
            <a:off x="1561668"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48" name="Red Packet 1">
            <a:extLst>
              <a:ext uri="{FF2B5EF4-FFF2-40B4-BE49-F238E27FC236}">
                <a16:creationId xmlns:a16="http://schemas.microsoft.com/office/drawing/2014/main" id="{E10A0708-56D3-4F6F-A579-149FC7B45640}"/>
              </a:ext>
            </a:extLst>
          </p:cNvPr>
          <p:cNvSpPr/>
          <p:nvPr/>
        </p:nvSpPr>
        <p:spPr>
          <a:xfrm>
            <a:off x="1681371"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71" name="Pull 1 (2)">
            <a:extLst>
              <a:ext uri="{FF2B5EF4-FFF2-40B4-BE49-F238E27FC236}">
                <a16:creationId xmlns:a16="http://schemas.microsoft.com/office/drawing/2014/main" id="{CE170CD5-CCA3-4A3D-A665-C5A551B1534C}"/>
              </a:ext>
            </a:extLst>
          </p:cNvPr>
          <p:cNvSpPr/>
          <p:nvPr/>
        </p:nvSpPr>
        <p:spPr>
          <a:xfrm>
            <a:off x="8506236" y="2843033"/>
            <a:ext cx="259308" cy="246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50" dirty="0">
                <a:solidFill>
                  <a:schemeClr val="bg1"/>
                </a:solidFill>
              </a:rPr>
              <a:t>+1</a:t>
            </a:r>
          </a:p>
        </p:txBody>
      </p:sp>
      <p:sp>
        <p:nvSpPr>
          <p:cNvPr id="58" name="Pull 1 (1)">
            <a:extLst>
              <a:ext uri="{FF2B5EF4-FFF2-40B4-BE49-F238E27FC236}">
                <a16:creationId xmlns:a16="http://schemas.microsoft.com/office/drawing/2014/main" id="{C05C43DB-3007-41F4-BD0D-38319828A2A5}"/>
              </a:ext>
            </a:extLst>
          </p:cNvPr>
          <p:cNvSpPr/>
          <p:nvPr/>
        </p:nvSpPr>
        <p:spPr>
          <a:xfrm>
            <a:off x="8506236" y="2847119"/>
            <a:ext cx="259308" cy="246034"/>
          </a:xfrm>
          <a:prstGeom prst="ellipse">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100" dirty="0">
                <a:solidFill>
                  <a:schemeClr val="bg1"/>
                </a:solidFill>
              </a:rPr>
              <a:t>+1</a:t>
            </a:r>
          </a:p>
        </p:txBody>
      </p:sp>
      <p:grpSp>
        <p:nvGrpSpPr>
          <p:cNvPr id="98" name="Group 97">
            <a:extLst>
              <a:ext uri="{FF2B5EF4-FFF2-40B4-BE49-F238E27FC236}">
                <a16:creationId xmlns:a16="http://schemas.microsoft.com/office/drawing/2014/main" id="{901C1797-A7DA-4394-9A34-70BEE7974A76}"/>
              </a:ext>
            </a:extLst>
          </p:cNvPr>
          <p:cNvGrpSpPr/>
          <p:nvPr/>
        </p:nvGrpSpPr>
        <p:grpSpPr>
          <a:xfrm>
            <a:off x="1714076" y="3480357"/>
            <a:ext cx="3243466" cy="689515"/>
            <a:chOff x="1714076" y="3480357"/>
            <a:chExt cx="3243466" cy="689515"/>
          </a:xfrm>
        </p:grpSpPr>
        <p:sp>
          <p:nvSpPr>
            <p:cNvPr id="99" name="Sender 2">
              <a:extLst>
                <a:ext uri="{FF2B5EF4-FFF2-40B4-BE49-F238E27FC236}">
                  <a16:creationId xmlns:a16="http://schemas.microsoft.com/office/drawing/2014/main" id="{C3925C41-F5DE-427A-B8C5-EA3F0589FEE5}"/>
                </a:ext>
              </a:extLst>
            </p:cNvPr>
            <p:cNvSpPr/>
            <p:nvPr/>
          </p:nvSpPr>
          <p:spPr>
            <a:xfrm>
              <a:off x="1714076" y="3480357"/>
              <a:ext cx="2973067"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100" name="Rectangle 99">
              <a:extLst>
                <a:ext uri="{FF2B5EF4-FFF2-40B4-BE49-F238E27FC236}">
                  <a16:creationId xmlns:a16="http://schemas.microsoft.com/office/drawing/2014/main" id="{94C8B02D-DE0B-4F35-A21C-1F4CCB7D4CBF}"/>
                </a:ext>
              </a:extLst>
            </p:cNvPr>
            <p:cNvSpPr/>
            <p:nvPr/>
          </p:nvSpPr>
          <p:spPr>
            <a:xfrm>
              <a:off x="1860478" y="3577096"/>
              <a:ext cx="1037381" cy="525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TCP 2</a:t>
              </a:r>
            </a:p>
          </p:txBody>
        </p:sp>
        <p:sp>
          <p:nvSpPr>
            <p:cNvPr id="102" name="IF 2">
              <a:extLst>
                <a:ext uri="{FF2B5EF4-FFF2-40B4-BE49-F238E27FC236}">
                  <a16:creationId xmlns:a16="http://schemas.microsoft.com/office/drawing/2014/main" id="{0B6AA1DE-7B2E-4A61-BF8A-E4BBC827EA8A}"/>
                </a:ext>
              </a:extLst>
            </p:cNvPr>
            <p:cNvSpPr/>
            <p:nvPr/>
          </p:nvSpPr>
          <p:spPr>
            <a:xfrm>
              <a:off x="4127965" y="3586143"/>
              <a:ext cx="419839" cy="5355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t>IF</a:t>
              </a:r>
              <a:endParaRPr lang="en-US" sz="2400" dirty="0">
                <a:solidFill>
                  <a:schemeClr val="tx1"/>
                </a:solidFill>
              </a:endParaRPr>
            </a:p>
          </p:txBody>
        </p:sp>
        <p:cxnSp>
          <p:nvCxnSpPr>
            <p:cNvPr id="103" name="Straight Arrow Connector 102">
              <a:extLst>
                <a:ext uri="{FF2B5EF4-FFF2-40B4-BE49-F238E27FC236}">
                  <a16:creationId xmlns:a16="http://schemas.microsoft.com/office/drawing/2014/main" id="{7B439770-27E4-4F00-A3D2-1B0F2850B26F}"/>
                </a:ext>
              </a:extLst>
            </p:cNvPr>
            <p:cNvCxnSpPr>
              <a:cxnSpLocks/>
              <a:stCxn id="102" idx="3"/>
              <a:endCxn id="60" idx="2"/>
            </p:cNvCxnSpPr>
            <p:nvPr/>
          </p:nvCxnSpPr>
          <p:spPr>
            <a:xfrm>
              <a:off x="4547804" y="3853908"/>
              <a:ext cx="409738" cy="7993"/>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DEE32DCA-1E14-4832-A36D-E8B268AE2435}"/>
                </a:ext>
              </a:extLst>
            </p:cNvPr>
            <p:cNvCxnSpPr>
              <a:cxnSpLocks/>
              <a:stCxn id="100" idx="3"/>
              <a:endCxn id="102" idx="1"/>
            </p:cNvCxnSpPr>
            <p:nvPr/>
          </p:nvCxnSpPr>
          <p:spPr>
            <a:xfrm>
              <a:off x="2897859" y="3839810"/>
              <a:ext cx="1230106" cy="140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5" name="Sending EQIF 2">
              <a:extLst>
                <a:ext uri="{FF2B5EF4-FFF2-40B4-BE49-F238E27FC236}">
                  <a16:creationId xmlns:a16="http://schemas.microsoft.com/office/drawing/2014/main" id="{600B6300-CF41-4C07-9DEE-75F94B93DCAC}"/>
                </a:ext>
              </a:extLst>
            </p:cNvPr>
            <p:cNvSpPr/>
            <p:nvPr/>
          </p:nvSpPr>
          <p:spPr>
            <a:xfrm>
              <a:off x="2972486" y="3577096"/>
              <a:ext cx="1037381" cy="525427"/>
            </a:xfrm>
            <a:prstGeom prst="rect">
              <a:avLst/>
            </a:prstGeom>
            <a:solidFill>
              <a:schemeClr val="tx1">
                <a:lumMod val="65000"/>
                <a:lumOff val="35000"/>
              </a:schemeClr>
            </a:solidFill>
            <a:ln>
              <a:solidFill>
                <a:schemeClr val="bg2">
                  <a:lumMod val="25000"/>
                </a:schemeClr>
              </a:solidFill>
            </a:ln>
          </p:spPr>
          <p:style>
            <a:lnRef idx="2">
              <a:schemeClr val="accent2">
                <a:shade val="50000"/>
              </a:schemeClr>
            </a:lnRef>
            <a:fillRef idx="1">
              <a:schemeClr val="accent2"/>
            </a:fillRef>
            <a:effectRef idx="0">
              <a:schemeClr val="accent2"/>
            </a:effectRef>
            <a:fontRef idx="minor">
              <a:schemeClr val="lt1"/>
            </a:fontRef>
          </p:style>
          <p:txBody>
            <a:bodyPr lIns="0" rIns="684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a:solidFill>
                    <a:schemeClr val="bg1"/>
                  </a:solidFill>
                </a:rPr>
                <a:t>EQIF</a:t>
              </a:r>
            </a:p>
          </p:txBody>
        </p:sp>
      </p:grpSp>
      <p:sp>
        <p:nvSpPr>
          <p:cNvPr id="55" name="Yellow Packet 4">
            <a:extLst>
              <a:ext uri="{FF2B5EF4-FFF2-40B4-BE49-F238E27FC236}">
                <a16:creationId xmlns:a16="http://schemas.microsoft.com/office/drawing/2014/main" id="{7DB39140-7235-40E4-9FD8-01512519935A}"/>
              </a:ext>
            </a:extLst>
          </p:cNvPr>
          <p:cNvSpPr/>
          <p:nvPr/>
        </p:nvSpPr>
        <p:spPr>
          <a:xfrm>
            <a:off x="1299140"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4" name="Yellow Packet 3">
            <a:extLst>
              <a:ext uri="{FF2B5EF4-FFF2-40B4-BE49-F238E27FC236}">
                <a16:creationId xmlns:a16="http://schemas.microsoft.com/office/drawing/2014/main" id="{674264D5-1DD2-497D-94D5-E30F3225CB9C}"/>
              </a:ext>
            </a:extLst>
          </p:cNvPr>
          <p:cNvSpPr/>
          <p:nvPr/>
        </p:nvSpPr>
        <p:spPr>
          <a:xfrm>
            <a:off x="1418843"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3" name="Yellow Packet 2">
            <a:extLst>
              <a:ext uri="{FF2B5EF4-FFF2-40B4-BE49-F238E27FC236}">
                <a16:creationId xmlns:a16="http://schemas.microsoft.com/office/drawing/2014/main" id="{A2E8C519-CD42-4417-B43C-D9F2D6104962}"/>
              </a:ext>
            </a:extLst>
          </p:cNvPr>
          <p:cNvSpPr/>
          <p:nvPr/>
        </p:nvSpPr>
        <p:spPr>
          <a:xfrm>
            <a:off x="1561668"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2" name="Yellow Packet 1">
            <a:extLst>
              <a:ext uri="{FF2B5EF4-FFF2-40B4-BE49-F238E27FC236}">
                <a16:creationId xmlns:a16="http://schemas.microsoft.com/office/drawing/2014/main" id="{3C9DA7BB-E077-4297-BA3A-26F2ACF08D1A}"/>
              </a:ext>
            </a:extLst>
          </p:cNvPr>
          <p:cNvSpPr/>
          <p:nvPr/>
        </p:nvSpPr>
        <p:spPr>
          <a:xfrm>
            <a:off x="1681371"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72" name="Pull 2 (2)">
            <a:extLst>
              <a:ext uri="{FF2B5EF4-FFF2-40B4-BE49-F238E27FC236}">
                <a16:creationId xmlns:a16="http://schemas.microsoft.com/office/drawing/2014/main" id="{803DE9EB-7906-48F4-ADED-546E52FD6C5E}"/>
              </a:ext>
            </a:extLst>
          </p:cNvPr>
          <p:cNvSpPr/>
          <p:nvPr/>
        </p:nvSpPr>
        <p:spPr>
          <a:xfrm>
            <a:off x="8506236" y="3640876"/>
            <a:ext cx="259308" cy="246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50" dirty="0">
                <a:solidFill>
                  <a:schemeClr val="bg1"/>
                </a:solidFill>
              </a:rPr>
              <a:t>+1</a:t>
            </a:r>
          </a:p>
        </p:txBody>
      </p:sp>
      <p:sp>
        <p:nvSpPr>
          <p:cNvPr id="70" name="Pull 2 (1)">
            <a:extLst>
              <a:ext uri="{FF2B5EF4-FFF2-40B4-BE49-F238E27FC236}">
                <a16:creationId xmlns:a16="http://schemas.microsoft.com/office/drawing/2014/main" id="{E98E0BF0-BF44-447E-B503-84CE96ACFE90}"/>
              </a:ext>
            </a:extLst>
          </p:cNvPr>
          <p:cNvSpPr/>
          <p:nvPr/>
        </p:nvSpPr>
        <p:spPr>
          <a:xfrm>
            <a:off x="8522789" y="3645550"/>
            <a:ext cx="259308" cy="246034"/>
          </a:xfrm>
          <a:prstGeom prst="ellipse">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100" dirty="0">
                <a:solidFill>
                  <a:schemeClr val="bg1"/>
                </a:solidFill>
              </a:rPr>
              <a:t>+1</a:t>
            </a:r>
          </a:p>
        </p:txBody>
      </p:sp>
      <p:sp>
        <p:nvSpPr>
          <p:cNvPr id="57" name="Rounded Rectangle 56">
            <a:extLst>
              <a:ext uri="{FF2B5EF4-FFF2-40B4-BE49-F238E27FC236}">
                <a16:creationId xmlns:a16="http://schemas.microsoft.com/office/drawing/2014/main" id="{CD699880-FB85-314E-92AE-F6794B507747}"/>
              </a:ext>
            </a:extLst>
          </p:cNvPr>
          <p:cNvSpPr/>
          <p:nvPr/>
        </p:nvSpPr>
        <p:spPr>
          <a:xfrm rot="5400000">
            <a:off x="4779861" y="2866767"/>
            <a:ext cx="702559" cy="3471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60" name="Rounded Rectangle 59">
            <a:extLst>
              <a:ext uri="{FF2B5EF4-FFF2-40B4-BE49-F238E27FC236}">
                <a16:creationId xmlns:a16="http://schemas.microsoft.com/office/drawing/2014/main" id="{FB872B35-D6FA-034C-903A-7C3DDFD9CCC3}"/>
              </a:ext>
            </a:extLst>
          </p:cNvPr>
          <p:cNvSpPr/>
          <p:nvPr/>
        </p:nvSpPr>
        <p:spPr>
          <a:xfrm rot="5400000">
            <a:off x="4779861" y="3688301"/>
            <a:ext cx="702559" cy="3471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cxnSp>
        <p:nvCxnSpPr>
          <p:cNvPr id="61" name="Straight Arrow Connector 60">
            <a:extLst>
              <a:ext uri="{FF2B5EF4-FFF2-40B4-BE49-F238E27FC236}">
                <a16:creationId xmlns:a16="http://schemas.microsoft.com/office/drawing/2014/main" id="{4F59555E-E1E5-7044-B7D2-817B9DCD2D64}"/>
              </a:ext>
            </a:extLst>
          </p:cNvPr>
          <p:cNvCxnSpPr>
            <a:cxnSpLocks/>
          </p:cNvCxnSpPr>
          <p:nvPr/>
        </p:nvCxnSpPr>
        <p:spPr>
          <a:xfrm>
            <a:off x="5304740" y="3035208"/>
            <a:ext cx="440556" cy="198243"/>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3A0F7F08-CEFB-C54E-ADD3-CA353E8B3F68}"/>
              </a:ext>
            </a:extLst>
          </p:cNvPr>
          <p:cNvCxnSpPr>
            <a:cxnSpLocks/>
          </p:cNvCxnSpPr>
          <p:nvPr/>
        </p:nvCxnSpPr>
        <p:spPr>
          <a:xfrm flipV="1">
            <a:off x="5304740" y="3510620"/>
            <a:ext cx="392649" cy="351282"/>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1566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2.08333E-7 3.33333E-6 L 0.17747 3.33333E-6 " pathEditMode="relative" rAng="0" ptsTypes="AA">
                                      <p:cBhvr>
                                        <p:cTn id="6" dur="2000" fill="hold"/>
                                        <p:tgtEl>
                                          <p:spTgt spid="48"/>
                                        </p:tgtEl>
                                        <p:attrNameLst>
                                          <p:attrName>ppt_x</p:attrName>
                                          <p:attrName>ppt_y</p:attrName>
                                        </p:attrNameLst>
                                      </p:cBhvr>
                                      <p:rCtr x="8867" y="0"/>
                                    </p:animMotion>
                                  </p:childTnLst>
                                </p:cTn>
                              </p:par>
                              <p:par>
                                <p:cTn id="7" presetID="63" presetClass="path" presetSubtype="0" accel="50000" decel="50000" fill="hold" grpId="0" nodeType="withEffect">
                                  <p:stCondLst>
                                    <p:cond delay="250"/>
                                  </p:stCondLst>
                                  <p:childTnLst>
                                    <p:animMotion origin="layout" path="M 2.08333E-7 3.33333E-6 L 0.17747 3.33333E-6 " pathEditMode="relative" rAng="0" ptsTypes="AA">
                                      <p:cBhvr>
                                        <p:cTn id="8" dur="2000" fill="hold"/>
                                        <p:tgtEl>
                                          <p:spTgt spid="49"/>
                                        </p:tgtEl>
                                        <p:attrNameLst>
                                          <p:attrName>ppt_x</p:attrName>
                                          <p:attrName>ppt_y</p:attrName>
                                        </p:attrNameLst>
                                      </p:cBhvr>
                                      <p:rCtr x="8867" y="0"/>
                                    </p:animMotion>
                                  </p:childTnLst>
                                </p:cTn>
                              </p:par>
                              <p:par>
                                <p:cTn id="9" presetID="63" presetClass="path" presetSubtype="0" accel="50000" decel="50000" fill="hold" grpId="0" nodeType="withEffect">
                                  <p:stCondLst>
                                    <p:cond delay="250"/>
                                  </p:stCondLst>
                                  <p:childTnLst>
                                    <p:animMotion origin="layout" path="M 4.58333E-6 3.33333E-6 L 0.02265 3.33333E-6 " pathEditMode="relative" rAng="0" ptsTypes="AA">
                                      <p:cBhvr>
                                        <p:cTn id="10" dur="2000" fill="hold"/>
                                        <p:tgtEl>
                                          <p:spTgt spid="50"/>
                                        </p:tgtEl>
                                        <p:attrNameLst>
                                          <p:attrName>ppt_x</p:attrName>
                                          <p:attrName>ppt_y</p:attrName>
                                        </p:attrNameLst>
                                      </p:cBhvr>
                                      <p:rCtr x="1133" y="0"/>
                                    </p:animMotion>
                                  </p:childTnLst>
                                </p:cTn>
                              </p:par>
                              <p:par>
                                <p:cTn id="11" presetID="63" presetClass="path" presetSubtype="0" accel="50000" decel="50000" fill="hold" grpId="0" nodeType="withEffect">
                                  <p:stCondLst>
                                    <p:cond delay="750"/>
                                  </p:stCondLst>
                                  <p:childTnLst>
                                    <p:animMotion origin="layout" path="M 4.58333E-6 3.33333E-6 L 0.02265 3.33333E-6 " pathEditMode="relative" rAng="0" ptsTypes="AA">
                                      <p:cBhvr>
                                        <p:cTn id="12" dur="2000" fill="hold"/>
                                        <p:tgtEl>
                                          <p:spTgt spid="51"/>
                                        </p:tgtEl>
                                        <p:attrNameLst>
                                          <p:attrName>ppt_x</p:attrName>
                                          <p:attrName>ppt_y</p:attrName>
                                        </p:attrNameLst>
                                      </p:cBhvr>
                                      <p:rCtr x="1133" y="0"/>
                                    </p:animMotion>
                                  </p:childTnLst>
                                </p:cTn>
                              </p:par>
                              <p:par>
                                <p:cTn id="13" presetID="63" presetClass="path" presetSubtype="0" accel="50000" decel="50000" fill="hold" grpId="0" nodeType="withEffect">
                                  <p:stCondLst>
                                    <p:cond delay="0"/>
                                  </p:stCondLst>
                                  <p:childTnLst>
                                    <p:animMotion origin="layout" path="M 2.08333E-7 3.33333E-6 L 0.17747 3.33333E-6 " pathEditMode="relative" rAng="0" ptsTypes="AA">
                                      <p:cBhvr>
                                        <p:cTn id="14" dur="2000" fill="hold"/>
                                        <p:tgtEl>
                                          <p:spTgt spid="52"/>
                                        </p:tgtEl>
                                        <p:attrNameLst>
                                          <p:attrName>ppt_x</p:attrName>
                                          <p:attrName>ppt_y</p:attrName>
                                        </p:attrNameLst>
                                      </p:cBhvr>
                                      <p:rCtr x="8867" y="0"/>
                                    </p:animMotion>
                                  </p:childTnLst>
                                </p:cTn>
                              </p:par>
                              <p:par>
                                <p:cTn id="15" presetID="63" presetClass="path" presetSubtype="0" accel="50000" decel="50000" fill="hold" grpId="0" nodeType="withEffect">
                                  <p:stCondLst>
                                    <p:cond delay="250"/>
                                  </p:stCondLst>
                                  <p:childTnLst>
                                    <p:animMotion origin="layout" path="M 2.08333E-7 3.33333E-6 L 0.17747 3.33333E-6 " pathEditMode="relative" rAng="0" ptsTypes="AA">
                                      <p:cBhvr>
                                        <p:cTn id="16" dur="2000" fill="hold"/>
                                        <p:tgtEl>
                                          <p:spTgt spid="53"/>
                                        </p:tgtEl>
                                        <p:attrNameLst>
                                          <p:attrName>ppt_x</p:attrName>
                                          <p:attrName>ppt_y</p:attrName>
                                        </p:attrNameLst>
                                      </p:cBhvr>
                                      <p:rCtr x="8867" y="0"/>
                                    </p:animMotion>
                                  </p:childTnLst>
                                </p:cTn>
                              </p:par>
                              <p:par>
                                <p:cTn id="17" presetID="63" presetClass="path" presetSubtype="0" accel="50000" decel="50000" fill="hold" grpId="0" nodeType="withEffect">
                                  <p:stCondLst>
                                    <p:cond delay="250"/>
                                  </p:stCondLst>
                                  <p:childTnLst>
                                    <p:animMotion origin="layout" path="M 4.58333E-6 3.33333E-6 L 0.02265 3.33333E-6 " pathEditMode="relative" rAng="0" ptsTypes="AA">
                                      <p:cBhvr>
                                        <p:cTn id="18" dur="2000" fill="hold"/>
                                        <p:tgtEl>
                                          <p:spTgt spid="54"/>
                                        </p:tgtEl>
                                        <p:attrNameLst>
                                          <p:attrName>ppt_x</p:attrName>
                                          <p:attrName>ppt_y</p:attrName>
                                        </p:attrNameLst>
                                      </p:cBhvr>
                                      <p:rCtr x="1133" y="0"/>
                                    </p:animMotion>
                                  </p:childTnLst>
                                </p:cTn>
                              </p:par>
                              <p:par>
                                <p:cTn id="19" presetID="63" presetClass="path" presetSubtype="0" accel="50000" decel="50000" fill="hold" grpId="0" nodeType="withEffect">
                                  <p:stCondLst>
                                    <p:cond delay="750"/>
                                  </p:stCondLst>
                                  <p:childTnLst>
                                    <p:animMotion origin="layout" path="M 4.58333E-6 3.33333E-6 L 0.02265 3.33333E-6 " pathEditMode="relative" rAng="0" ptsTypes="AA">
                                      <p:cBhvr>
                                        <p:cTn id="20" dur="2000" fill="hold"/>
                                        <p:tgtEl>
                                          <p:spTgt spid="55"/>
                                        </p:tgtEl>
                                        <p:attrNameLst>
                                          <p:attrName>ppt_x</p:attrName>
                                          <p:attrName>ppt_y</p:attrName>
                                        </p:attrNameLst>
                                      </p:cBhvr>
                                      <p:rCtr x="1133" y="0"/>
                                    </p:animMotion>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1" nodeType="clickEffect">
                                  <p:stCondLst>
                                    <p:cond delay="0"/>
                                  </p:stCondLst>
                                  <p:childTnLst>
                                    <p:set>
                                      <p:cBhvr>
                                        <p:cTn id="24" dur="1" fill="hold">
                                          <p:stCondLst>
                                            <p:cond delay="0"/>
                                          </p:stCondLst>
                                        </p:cTn>
                                        <p:tgtEl>
                                          <p:spTgt spid="58"/>
                                        </p:tgtEl>
                                        <p:attrNameLst>
                                          <p:attrName>style.visibility</p:attrName>
                                        </p:attrNameLst>
                                      </p:cBhvr>
                                      <p:to>
                                        <p:strVal val="visible"/>
                                      </p:to>
                                    </p:set>
                                    <p:animEffect transition="in" filter="fade">
                                      <p:cBhvr>
                                        <p:cTn id="25" dur="500"/>
                                        <p:tgtEl>
                                          <p:spTgt spid="58"/>
                                        </p:tgtEl>
                                      </p:cBhvr>
                                    </p:animEffect>
                                  </p:childTnLst>
                                </p:cTn>
                              </p:par>
                              <p:par>
                                <p:cTn id="26" presetID="0" presetClass="path" presetSubtype="0" accel="50000" decel="50000" fill="hold" grpId="0" nodeType="withEffect">
                                  <p:stCondLst>
                                    <p:cond delay="0"/>
                                  </p:stCondLst>
                                  <p:childTnLst>
                                    <p:animMotion origin="layout" path="M -0.00052 -0.00023 L 0.00052 -0.06366 L -0.42291 -0.06273 L -0.42291 -0.0331 " pathEditMode="relative" ptsTypes="AAAA">
                                      <p:cBhvr>
                                        <p:cTn id="27" dur="2000" fill="hold"/>
                                        <p:tgtEl>
                                          <p:spTgt spid="58"/>
                                        </p:tgtEl>
                                        <p:attrNameLst>
                                          <p:attrName>ppt_x</p:attrName>
                                          <p:attrName>ppt_y</p:attrName>
                                        </p:attrNameLst>
                                      </p:cBhvr>
                                    </p:animMotion>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2" nodeType="clickEffect">
                                  <p:stCondLst>
                                    <p:cond delay="0"/>
                                  </p:stCondLst>
                                  <p:childTnLst>
                                    <p:animEffect transition="out" filter="fade">
                                      <p:cBhvr>
                                        <p:cTn id="31" dur="500"/>
                                        <p:tgtEl>
                                          <p:spTgt spid="58"/>
                                        </p:tgtEl>
                                      </p:cBhvr>
                                    </p:animEffect>
                                    <p:set>
                                      <p:cBhvr>
                                        <p:cTn id="32" dur="1" fill="hold">
                                          <p:stCondLst>
                                            <p:cond delay="499"/>
                                          </p:stCondLst>
                                        </p:cTn>
                                        <p:tgtEl>
                                          <p:spTgt spid="58"/>
                                        </p:tgtEl>
                                        <p:attrNameLst>
                                          <p:attrName>style.visibility</p:attrName>
                                        </p:attrNameLst>
                                      </p:cBhvr>
                                      <p:to>
                                        <p:strVal val="hidden"/>
                                      </p:to>
                                    </p:set>
                                  </p:childTnLst>
                                </p:cTn>
                              </p:par>
                              <p:par>
                                <p:cTn id="33" presetID="0" presetClass="path" presetSubtype="0" accel="50000" decel="50000" fill="hold" grpId="1" nodeType="withEffect">
                                  <p:stCondLst>
                                    <p:cond delay="0"/>
                                  </p:stCondLst>
                                  <p:childTnLst>
                                    <p:animMotion origin="layout" path="M 0.17552 -0.00023 L 0.29453 0.00208 L 0.36289 0.08055 L 0.4293 0.0831 L 0.63659 0.05023 L 0.63659 0.05023 " pathEditMode="relative" ptsTypes="AAAAAA">
                                      <p:cBhvr>
                                        <p:cTn id="34" dur="2000" fill="hold"/>
                                        <p:tgtEl>
                                          <p:spTgt spid="48"/>
                                        </p:tgtEl>
                                        <p:attrNameLst>
                                          <p:attrName>ppt_x</p:attrName>
                                          <p:attrName>ppt_y</p:attrName>
                                        </p:attrNameLst>
                                      </p:cBhvr>
                                    </p:animMotion>
                                  </p:childTnLst>
                                </p:cTn>
                              </p:par>
                            </p:childTnLst>
                          </p:cTn>
                        </p:par>
                        <p:par>
                          <p:cTn id="35" fill="hold">
                            <p:stCondLst>
                              <p:cond delay="2000"/>
                            </p:stCondLst>
                            <p:childTnLst>
                              <p:par>
                                <p:cTn id="36" presetID="10" presetClass="exit" presetSubtype="0" fill="hold" grpId="2" nodeType="afterEffect">
                                  <p:stCondLst>
                                    <p:cond delay="0"/>
                                  </p:stCondLst>
                                  <p:childTnLst>
                                    <p:animEffect transition="out" filter="fade">
                                      <p:cBhvr>
                                        <p:cTn id="37" dur="500"/>
                                        <p:tgtEl>
                                          <p:spTgt spid="48"/>
                                        </p:tgtEl>
                                      </p:cBhvr>
                                    </p:animEffect>
                                    <p:set>
                                      <p:cBhvr>
                                        <p:cTn id="38" dur="1" fill="hold">
                                          <p:stCondLst>
                                            <p:cond delay="499"/>
                                          </p:stCondLst>
                                        </p:cTn>
                                        <p:tgtEl>
                                          <p:spTgt spid="48"/>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1" nodeType="clickEffect">
                                  <p:stCondLst>
                                    <p:cond delay="0"/>
                                  </p:stCondLst>
                                  <p:childTnLst>
                                    <p:set>
                                      <p:cBhvr>
                                        <p:cTn id="42" dur="1" fill="hold">
                                          <p:stCondLst>
                                            <p:cond delay="0"/>
                                          </p:stCondLst>
                                        </p:cTn>
                                        <p:tgtEl>
                                          <p:spTgt spid="70"/>
                                        </p:tgtEl>
                                        <p:attrNameLst>
                                          <p:attrName>style.visibility</p:attrName>
                                        </p:attrNameLst>
                                      </p:cBhvr>
                                      <p:to>
                                        <p:strVal val="visible"/>
                                      </p:to>
                                    </p:set>
                                    <p:animEffect transition="in" filter="fade">
                                      <p:cBhvr>
                                        <p:cTn id="43" dur="500"/>
                                        <p:tgtEl>
                                          <p:spTgt spid="70"/>
                                        </p:tgtEl>
                                      </p:cBhvr>
                                    </p:animEffect>
                                  </p:childTnLst>
                                </p:cTn>
                              </p:par>
                              <p:par>
                                <p:cTn id="44" presetID="0" presetClass="path" presetSubtype="0" accel="50000" decel="50000" fill="hold" grpId="0" nodeType="withEffect">
                                  <p:stCondLst>
                                    <p:cond delay="0"/>
                                  </p:stCondLst>
                                  <p:childTnLst>
                                    <p:animMotion origin="layout" path="M -0.00091 -0.00047 C -0.00065 0.02638 0.00026 0.05324 0.00078 0.08078 L -0.42135 0.08217 C -0.42135 0.09213 -0.42161 0.04838 -0.42161 0.05833 " pathEditMode="relative" rAng="0" ptsTypes="AAAA">
                                      <p:cBhvr>
                                        <p:cTn id="45" dur="2000" fill="hold"/>
                                        <p:tgtEl>
                                          <p:spTgt spid="70"/>
                                        </p:tgtEl>
                                        <p:attrNameLst>
                                          <p:attrName>ppt_x</p:attrName>
                                          <p:attrName>ppt_y</p:attrName>
                                        </p:attrNameLst>
                                      </p:cBhvr>
                                      <p:rCtr x="-20951" y="4213"/>
                                    </p:animMotion>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2" nodeType="clickEffect">
                                  <p:stCondLst>
                                    <p:cond delay="0"/>
                                  </p:stCondLst>
                                  <p:childTnLst>
                                    <p:animEffect transition="out" filter="fade">
                                      <p:cBhvr>
                                        <p:cTn id="49" dur="500"/>
                                        <p:tgtEl>
                                          <p:spTgt spid="70"/>
                                        </p:tgtEl>
                                      </p:cBhvr>
                                    </p:animEffect>
                                    <p:set>
                                      <p:cBhvr>
                                        <p:cTn id="50" dur="1" fill="hold">
                                          <p:stCondLst>
                                            <p:cond delay="499"/>
                                          </p:stCondLst>
                                        </p:cTn>
                                        <p:tgtEl>
                                          <p:spTgt spid="70"/>
                                        </p:tgtEl>
                                        <p:attrNameLst>
                                          <p:attrName>style.visibility</p:attrName>
                                        </p:attrNameLst>
                                      </p:cBhvr>
                                      <p:to>
                                        <p:strVal val="hidden"/>
                                      </p:to>
                                    </p:set>
                                  </p:childTnLst>
                                </p:cTn>
                              </p:par>
                              <p:par>
                                <p:cTn id="51" presetID="0" presetClass="path" presetSubtype="0" accel="50000" decel="50000" fill="hold" grpId="1" nodeType="withEffect">
                                  <p:stCondLst>
                                    <p:cond delay="0"/>
                                  </p:stCondLst>
                                  <p:childTnLst>
                                    <p:animMotion origin="layout" path="M 0.17747 -4.07407E-6 L 0.29596 0.00209 L 0.3707 -0.03796 L 0.43503 -0.03796 C 0.47969 -0.04398 0.59635 -0.0662 0.6388 -0.07338 " pathEditMode="relative" rAng="0" ptsTypes="AAAAA">
                                      <p:cBhvr>
                                        <p:cTn id="52" dur="2000" fill="hold"/>
                                        <p:tgtEl>
                                          <p:spTgt spid="52"/>
                                        </p:tgtEl>
                                        <p:attrNameLst>
                                          <p:attrName>ppt_x</p:attrName>
                                          <p:attrName>ppt_y</p:attrName>
                                        </p:attrNameLst>
                                      </p:cBhvr>
                                      <p:rCtr x="23060" y="-3565"/>
                                    </p:animMotion>
                                  </p:childTnLst>
                                </p:cTn>
                              </p:par>
                            </p:childTnLst>
                          </p:cTn>
                        </p:par>
                        <p:par>
                          <p:cTn id="53" fill="hold">
                            <p:stCondLst>
                              <p:cond delay="2000"/>
                            </p:stCondLst>
                            <p:childTnLst>
                              <p:par>
                                <p:cTn id="54" presetID="10" presetClass="exit" presetSubtype="0" fill="hold" grpId="2" nodeType="afterEffect">
                                  <p:stCondLst>
                                    <p:cond delay="0"/>
                                  </p:stCondLst>
                                  <p:childTnLst>
                                    <p:animEffect transition="out" filter="fade">
                                      <p:cBhvr>
                                        <p:cTn id="55" dur="500"/>
                                        <p:tgtEl>
                                          <p:spTgt spid="52"/>
                                        </p:tgtEl>
                                      </p:cBhvr>
                                    </p:animEffect>
                                    <p:set>
                                      <p:cBhvr>
                                        <p:cTn id="56" dur="1" fill="hold">
                                          <p:stCondLst>
                                            <p:cond delay="499"/>
                                          </p:stCondLst>
                                        </p:cTn>
                                        <p:tgtEl>
                                          <p:spTgt spid="52"/>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42"/>
                                        </p:tgtEl>
                                        <p:attrNameLst>
                                          <p:attrName>style.visibility</p:attrName>
                                        </p:attrNameLst>
                                      </p:cBhvr>
                                      <p:to>
                                        <p:strVal val="visible"/>
                                      </p:to>
                                    </p:set>
                                    <p:animEffect transition="in" filter="fade">
                                      <p:cBhvr>
                                        <p:cTn id="61" dur="500"/>
                                        <p:tgtEl>
                                          <p:spTgt spid="42"/>
                                        </p:tgtEl>
                                      </p:cBhvr>
                                    </p:animEffect>
                                  </p:childTnLst>
                                </p:cTn>
                              </p:par>
                            </p:childTnLst>
                          </p:cTn>
                        </p:par>
                        <p:par>
                          <p:cTn id="62" fill="hold">
                            <p:stCondLst>
                              <p:cond delay="500"/>
                            </p:stCondLst>
                            <p:childTnLst>
                              <p:par>
                                <p:cTn id="63" presetID="10" presetClass="entr" presetSubtype="0" fill="hold" grpId="1" nodeType="afterEffect">
                                  <p:stCondLst>
                                    <p:cond delay="0"/>
                                  </p:stCondLst>
                                  <p:childTnLst>
                                    <p:set>
                                      <p:cBhvr>
                                        <p:cTn id="64" dur="1" fill="hold">
                                          <p:stCondLst>
                                            <p:cond delay="0"/>
                                          </p:stCondLst>
                                        </p:cTn>
                                        <p:tgtEl>
                                          <p:spTgt spid="71"/>
                                        </p:tgtEl>
                                        <p:attrNameLst>
                                          <p:attrName>style.visibility</p:attrName>
                                        </p:attrNameLst>
                                      </p:cBhvr>
                                      <p:to>
                                        <p:strVal val="visible"/>
                                      </p:to>
                                    </p:set>
                                    <p:animEffect transition="in" filter="fade">
                                      <p:cBhvr>
                                        <p:cTn id="65" dur="500"/>
                                        <p:tgtEl>
                                          <p:spTgt spid="71"/>
                                        </p:tgtEl>
                                      </p:cBhvr>
                                    </p:animEffect>
                                  </p:childTnLst>
                                </p:cTn>
                              </p:par>
                            </p:childTnLst>
                          </p:cTn>
                        </p:par>
                        <p:par>
                          <p:cTn id="66" fill="hold">
                            <p:stCondLst>
                              <p:cond delay="1000"/>
                            </p:stCondLst>
                            <p:childTnLst>
                              <p:par>
                                <p:cTn id="67" presetID="10" presetClass="entr" presetSubtype="0" fill="hold" grpId="1" nodeType="afterEffect">
                                  <p:stCondLst>
                                    <p:cond delay="0"/>
                                  </p:stCondLst>
                                  <p:childTnLst>
                                    <p:set>
                                      <p:cBhvr>
                                        <p:cTn id="68" dur="1" fill="hold">
                                          <p:stCondLst>
                                            <p:cond delay="0"/>
                                          </p:stCondLst>
                                        </p:cTn>
                                        <p:tgtEl>
                                          <p:spTgt spid="72"/>
                                        </p:tgtEl>
                                        <p:attrNameLst>
                                          <p:attrName>style.visibility</p:attrName>
                                        </p:attrNameLst>
                                      </p:cBhvr>
                                      <p:to>
                                        <p:strVal val="visible"/>
                                      </p:to>
                                    </p:set>
                                    <p:animEffect transition="in" filter="fade">
                                      <p:cBhvr>
                                        <p:cTn id="69" dur="500"/>
                                        <p:tgtEl>
                                          <p:spTgt spid="72"/>
                                        </p:tgtEl>
                                      </p:cBhvr>
                                    </p:animEffect>
                                  </p:childTnLst>
                                </p:cTn>
                              </p:par>
                              <p:par>
                                <p:cTn id="70" presetID="0" presetClass="path" presetSubtype="0" accel="50000" decel="50000" fill="hold" grpId="0" nodeType="withEffect">
                                  <p:stCondLst>
                                    <p:cond delay="0"/>
                                  </p:stCondLst>
                                  <p:childTnLst>
                                    <p:animMotion origin="layout" path="M -0.00052 -0.00023 L 0.00052 -0.06366 L -0.42291 -0.06273 L -0.42291 -0.0331 " pathEditMode="relative" rAng="0" ptsTypes="AAAA">
                                      <p:cBhvr>
                                        <p:cTn id="71" dur="2000" fill="hold"/>
                                        <p:tgtEl>
                                          <p:spTgt spid="71"/>
                                        </p:tgtEl>
                                        <p:attrNameLst>
                                          <p:attrName>ppt_x</p:attrName>
                                          <p:attrName>ppt_y</p:attrName>
                                        </p:attrNameLst>
                                      </p:cBhvr>
                                      <p:rCtr x="-21068" y="-3171"/>
                                    </p:animMotion>
                                  </p:childTnLst>
                                </p:cTn>
                              </p:par>
                              <p:par>
                                <p:cTn id="72" presetID="0" presetClass="path" presetSubtype="0" accel="50000" decel="50000" fill="hold" grpId="0" nodeType="withEffect">
                                  <p:stCondLst>
                                    <p:cond delay="250"/>
                                  </p:stCondLst>
                                  <p:childTnLst>
                                    <p:animMotion origin="layout" path="M -0.00091 -0.00046 C -0.00065 0.02639 0.00026 0.05324 0.00078 0.08079 L -0.42135 0.08218 C -0.42135 0.09213 -0.42161 0.04838 -0.42161 0.05833 " pathEditMode="relative" rAng="0" ptsTypes="AAAA">
                                      <p:cBhvr>
                                        <p:cTn id="73" dur="2000" fill="hold"/>
                                        <p:tgtEl>
                                          <p:spTgt spid="72"/>
                                        </p:tgtEl>
                                        <p:attrNameLst>
                                          <p:attrName>ppt_x</p:attrName>
                                          <p:attrName>ppt_y</p:attrName>
                                        </p:attrNameLst>
                                      </p:cBhvr>
                                      <p:rCtr x="-20951" y="4190"/>
                                    </p:animMotion>
                                  </p:childTnLst>
                                </p:cTn>
                              </p:par>
                            </p:childTnLst>
                          </p:cTn>
                        </p:par>
                        <p:par>
                          <p:cTn id="74" fill="hold">
                            <p:stCondLst>
                              <p:cond delay="3250"/>
                            </p:stCondLst>
                            <p:childTnLst>
                              <p:par>
                                <p:cTn id="75" presetID="10" presetClass="exit" presetSubtype="0" fill="hold" grpId="2" nodeType="afterEffect">
                                  <p:stCondLst>
                                    <p:cond delay="0"/>
                                  </p:stCondLst>
                                  <p:childTnLst>
                                    <p:animEffect transition="out" filter="fade">
                                      <p:cBhvr>
                                        <p:cTn id="76" dur="500"/>
                                        <p:tgtEl>
                                          <p:spTgt spid="71"/>
                                        </p:tgtEl>
                                      </p:cBhvr>
                                    </p:animEffect>
                                    <p:set>
                                      <p:cBhvr>
                                        <p:cTn id="77" dur="1" fill="hold">
                                          <p:stCondLst>
                                            <p:cond delay="499"/>
                                          </p:stCondLst>
                                        </p:cTn>
                                        <p:tgtEl>
                                          <p:spTgt spid="71"/>
                                        </p:tgtEl>
                                        <p:attrNameLst>
                                          <p:attrName>style.visibility</p:attrName>
                                        </p:attrNameLst>
                                      </p:cBhvr>
                                      <p:to>
                                        <p:strVal val="hidden"/>
                                      </p:to>
                                    </p:set>
                                  </p:childTnLst>
                                </p:cTn>
                              </p:par>
                            </p:childTnLst>
                          </p:cTn>
                        </p:par>
                        <p:par>
                          <p:cTn id="78" fill="hold">
                            <p:stCondLst>
                              <p:cond delay="3750"/>
                            </p:stCondLst>
                            <p:childTnLst>
                              <p:par>
                                <p:cTn id="79" presetID="10" presetClass="exit" presetSubtype="0" fill="hold" grpId="2" nodeType="afterEffect">
                                  <p:stCondLst>
                                    <p:cond delay="0"/>
                                  </p:stCondLst>
                                  <p:childTnLst>
                                    <p:animEffect transition="out" filter="fade">
                                      <p:cBhvr>
                                        <p:cTn id="80" dur="500"/>
                                        <p:tgtEl>
                                          <p:spTgt spid="72"/>
                                        </p:tgtEl>
                                      </p:cBhvr>
                                    </p:animEffect>
                                    <p:set>
                                      <p:cBhvr>
                                        <p:cTn id="81" dur="1" fill="hold">
                                          <p:stCondLst>
                                            <p:cond delay="499"/>
                                          </p:stCondLst>
                                        </p:cTn>
                                        <p:tgtEl>
                                          <p:spTgt spid="72"/>
                                        </p:tgtEl>
                                        <p:attrNameLst>
                                          <p:attrName>style.visibility</p:attrName>
                                        </p:attrNameLst>
                                      </p:cBhvr>
                                      <p:to>
                                        <p:strVal val="hidden"/>
                                      </p:to>
                                    </p:set>
                                  </p:childTnLst>
                                </p:cTn>
                              </p:par>
                              <p:par>
                                <p:cTn id="82" presetID="0" presetClass="path" presetSubtype="0" accel="50000" decel="50000" fill="hold" grpId="1" nodeType="withEffect">
                                  <p:stCondLst>
                                    <p:cond delay="0"/>
                                  </p:stCondLst>
                                  <p:childTnLst>
                                    <p:animMotion origin="layout" path="M 0.17552 -0.00023 L 0.29453 0.00208 L 0.36289 0.08055 L 0.4293 0.0831 L 0.63659 0.05023 L 0.63659 0.05023 " pathEditMode="relative" ptsTypes="AAAAAA">
                                      <p:cBhvr>
                                        <p:cTn id="83" dur="2000" fill="hold"/>
                                        <p:tgtEl>
                                          <p:spTgt spid="49"/>
                                        </p:tgtEl>
                                        <p:attrNameLst>
                                          <p:attrName>ppt_x</p:attrName>
                                          <p:attrName>ppt_y</p:attrName>
                                        </p:attrNameLst>
                                      </p:cBhvr>
                                    </p:animMotion>
                                  </p:childTnLst>
                                </p:cTn>
                              </p:par>
                              <p:par>
                                <p:cTn id="84" presetID="0" presetClass="path" presetSubtype="0" accel="50000" decel="50000" fill="hold" grpId="1" nodeType="withEffect">
                                  <p:stCondLst>
                                    <p:cond delay="250"/>
                                  </p:stCondLst>
                                  <p:childTnLst>
                                    <p:animMotion origin="layout" path="M 0.17747 -4.07407E-6 L 0.29596 0.00209 L 0.3707 -0.03796 L 0.43503 -0.03796 C 0.47969 -0.04398 0.59635 -0.0662 0.6388 -0.07338 " pathEditMode="relative" rAng="0" ptsTypes="AAAAA">
                                      <p:cBhvr>
                                        <p:cTn id="85" dur="2000" fill="hold"/>
                                        <p:tgtEl>
                                          <p:spTgt spid="53"/>
                                        </p:tgtEl>
                                        <p:attrNameLst>
                                          <p:attrName>ppt_x</p:attrName>
                                          <p:attrName>ppt_y</p:attrName>
                                        </p:attrNameLst>
                                      </p:cBhvr>
                                      <p:rCtr x="23060" y="-3565"/>
                                    </p:animMotion>
                                  </p:childTnLst>
                                </p:cTn>
                              </p:par>
                            </p:childTnLst>
                          </p:cTn>
                        </p:par>
                        <p:par>
                          <p:cTn id="86" fill="hold">
                            <p:stCondLst>
                              <p:cond delay="6000"/>
                            </p:stCondLst>
                            <p:childTnLst>
                              <p:par>
                                <p:cTn id="87" presetID="10" presetClass="exit" presetSubtype="0" fill="hold" grpId="2" nodeType="afterEffect">
                                  <p:stCondLst>
                                    <p:cond delay="0"/>
                                  </p:stCondLst>
                                  <p:childTnLst>
                                    <p:animEffect transition="out" filter="fade">
                                      <p:cBhvr>
                                        <p:cTn id="88" dur="500"/>
                                        <p:tgtEl>
                                          <p:spTgt spid="49"/>
                                        </p:tgtEl>
                                      </p:cBhvr>
                                    </p:animEffect>
                                    <p:set>
                                      <p:cBhvr>
                                        <p:cTn id="89" dur="1" fill="hold">
                                          <p:stCondLst>
                                            <p:cond delay="499"/>
                                          </p:stCondLst>
                                        </p:cTn>
                                        <p:tgtEl>
                                          <p:spTgt spid="49"/>
                                        </p:tgtEl>
                                        <p:attrNameLst>
                                          <p:attrName>style.visibility</p:attrName>
                                        </p:attrNameLst>
                                      </p:cBhvr>
                                      <p:to>
                                        <p:strVal val="hidden"/>
                                      </p:to>
                                    </p:set>
                                  </p:childTnLst>
                                </p:cTn>
                              </p:par>
                            </p:childTnLst>
                          </p:cTn>
                        </p:par>
                        <p:par>
                          <p:cTn id="90" fill="hold">
                            <p:stCondLst>
                              <p:cond delay="6500"/>
                            </p:stCondLst>
                            <p:childTnLst>
                              <p:par>
                                <p:cTn id="91" presetID="10" presetClass="exit" presetSubtype="0" fill="hold" grpId="2" nodeType="afterEffect">
                                  <p:stCondLst>
                                    <p:cond delay="0"/>
                                  </p:stCondLst>
                                  <p:childTnLst>
                                    <p:animEffect transition="out" filter="fade">
                                      <p:cBhvr>
                                        <p:cTn id="92" dur="500"/>
                                        <p:tgtEl>
                                          <p:spTgt spid="53"/>
                                        </p:tgtEl>
                                      </p:cBhvr>
                                    </p:animEffect>
                                    <p:set>
                                      <p:cBhvr>
                                        <p:cTn id="93" dur="1" fill="hold">
                                          <p:stCondLst>
                                            <p:cond delay="499"/>
                                          </p:stCondLst>
                                        </p:cTn>
                                        <p:tgtEl>
                                          <p:spTgt spid="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51" grpId="0" animBg="1"/>
      <p:bldP spid="50" grpId="0" animBg="1"/>
      <p:bldP spid="49" grpId="0" animBg="1"/>
      <p:bldP spid="49" grpId="1" animBg="1"/>
      <p:bldP spid="49" grpId="2" animBg="1"/>
      <p:bldP spid="48" grpId="0" animBg="1"/>
      <p:bldP spid="48" grpId="1" animBg="1"/>
      <p:bldP spid="48" grpId="2" animBg="1"/>
      <p:bldP spid="71" grpId="0" animBg="1"/>
      <p:bldP spid="71" grpId="1" animBg="1"/>
      <p:bldP spid="71" grpId="2" animBg="1"/>
      <p:bldP spid="58" grpId="0" animBg="1"/>
      <p:bldP spid="58" grpId="1" animBg="1"/>
      <p:bldP spid="58" grpId="2" animBg="1"/>
      <p:bldP spid="55" grpId="0" animBg="1"/>
      <p:bldP spid="54" grpId="0" animBg="1"/>
      <p:bldP spid="53" grpId="0" animBg="1"/>
      <p:bldP spid="53" grpId="1" animBg="1"/>
      <p:bldP spid="53" grpId="2" animBg="1"/>
      <p:bldP spid="52" grpId="0" animBg="1"/>
      <p:bldP spid="52" grpId="1" animBg="1"/>
      <p:bldP spid="52" grpId="2" animBg="1"/>
      <p:bldP spid="72" grpId="0" animBg="1"/>
      <p:bldP spid="72" grpId="1" animBg="1"/>
      <p:bldP spid="72" grpId="2" animBg="1"/>
      <p:bldP spid="70" grpId="0" animBg="1"/>
      <p:bldP spid="70" grpId="1" animBg="1"/>
      <p:bldP spid="70" grpId="2"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ounded Rectangle 68">
            <a:extLst>
              <a:ext uri="{FF2B5EF4-FFF2-40B4-BE49-F238E27FC236}">
                <a16:creationId xmlns:a16="http://schemas.microsoft.com/office/drawing/2014/main" id="{6FA98FD7-ABB3-BB46-A5C9-969979DBC4CB}"/>
              </a:ext>
            </a:extLst>
          </p:cNvPr>
          <p:cNvSpPr/>
          <p:nvPr/>
        </p:nvSpPr>
        <p:spPr>
          <a:xfrm rot="5400000">
            <a:off x="6426588" y="3224600"/>
            <a:ext cx="728470" cy="360003"/>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70" name="Rounded Rectangle 69">
            <a:extLst>
              <a:ext uri="{FF2B5EF4-FFF2-40B4-BE49-F238E27FC236}">
                <a16:creationId xmlns:a16="http://schemas.microsoft.com/office/drawing/2014/main" id="{9D664BD0-530F-6246-927A-E6CEC2E26934}"/>
              </a:ext>
            </a:extLst>
          </p:cNvPr>
          <p:cNvSpPr/>
          <p:nvPr/>
        </p:nvSpPr>
        <p:spPr>
          <a:xfrm rot="5400000">
            <a:off x="4779861" y="2866767"/>
            <a:ext cx="702559" cy="3471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84" name="Rounded Rectangle 83">
            <a:extLst>
              <a:ext uri="{FF2B5EF4-FFF2-40B4-BE49-F238E27FC236}">
                <a16:creationId xmlns:a16="http://schemas.microsoft.com/office/drawing/2014/main" id="{2D3C5D1D-7EA8-2541-9FB9-26565BE65F2E}"/>
              </a:ext>
            </a:extLst>
          </p:cNvPr>
          <p:cNvSpPr/>
          <p:nvPr/>
        </p:nvSpPr>
        <p:spPr>
          <a:xfrm rot="5400000">
            <a:off x="4779861" y="3688301"/>
            <a:ext cx="702559" cy="34719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65000"/>
                    <a:lumOff val="35000"/>
                  </a:schemeClr>
                </a:solidFill>
                <a:latin typeface="Calibri" panose="020F0502020204030204" pitchFamily="34" charset="0"/>
                <a:cs typeface="Calibri" panose="020F0502020204030204" pitchFamily="34" charset="0"/>
              </a:rPr>
              <a:t>ToR</a:t>
            </a:r>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10" name="Receiver">
            <a:extLst>
              <a:ext uri="{FF2B5EF4-FFF2-40B4-BE49-F238E27FC236}">
                <a16:creationId xmlns:a16="http://schemas.microsoft.com/office/drawing/2014/main" id="{76A6F8B1-169B-FF4B-9BBF-65C8375B73C6}"/>
              </a:ext>
            </a:extLst>
          </p:cNvPr>
          <p:cNvSpPr/>
          <p:nvPr/>
        </p:nvSpPr>
        <p:spPr>
          <a:xfrm>
            <a:off x="7365219" y="3035208"/>
            <a:ext cx="3147933"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14" name="Receiver TCP">
            <a:extLst>
              <a:ext uri="{FF2B5EF4-FFF2-40B4-BE49-F238E27FC236}">
                <a16:creationId xmlns:a16="http://schemas.microsoft.com/office/drawing/2014/main" id="{D305E637-5D3F-1B46-A235-66C317FBC044}"/>
              </a:ext>
            </a:extLst>
          </p:cNvPr>
          <p:cNvSpPr/>
          <p:nvPr/>
        </p:nvSpPr>
        <p:spPr>
          <a:xfrm>
            <a:off x="9352184" y="3112361"/>
            <a:ext cx="1037381" cy="525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TCP</a:t>
            </a:r>
          </a:p>
        </p:txBody>
      </p:sp>
      <p:sp>
        <p:nvSpPr>
          <p:cNvPr id="26" name="Cloud">
            <a:extLst>
              <a:ext uri="{FF2B5EF4-FFF2-40B4-BE49-F238E27FC236}">
                <a16:creationId xmlns:a16="http://schemas.microsoft.com/office/drawing/2014/main" id="{D7838A14-3EE5-FD46-AC73-531A2607C965}"/>
              </a:ext>
            </a:extLst>
          </p:cNvPr>
          <p:cNvSpPr/>
          <p:nvPr/>
        </p:nvSpPr>
        <p:spPr>
          <a:xfrm>
            <a:off x="5697389" y="2718609"/>
            <a:ext cx="562626" cy="616974"/>
          </a:xfrm>
          <a:prstGeom prst="cloud">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cxnSp>
        <p:nvCxnSpPr>
          <p:cNvPr id="30" name="Straight Arrow Connector 29">
            <a:extLst>
              <a:ext uri="{FF2B5EF4-FFF2-40B4-BE49-F238E27FC236}">
                <a16:creationId xmlns:a16="http://schemas.microsoft.com/office/drawing/2014/main" id="{FD53EBB9-88FE-B342-AB2A-AF392F863BEF}"/>
              </a:ext>
            </a:extLst>
          </p:cNvPr>
          <p:cNvCxnSpPr>
            <a:cxnSpLocks/>
            <a:endCxn id="26" idx="2"/>
          </p:cNvCxnSpPr>
          <p:nvPr/>
        </p:nvCxnSpPr>
        <p:spPr>
          <a:xfrm flipV="1">
            <a:off x="5304740" y="3027096"/>
            <a:ext cx="394394" cy="8112"/>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8B25CECD-AEBF-D848-814C-9BAC7E7B3A35}"/>
              </a:ext>
            </a:extLst>
          </p:cNvPr>
          <p:cNvCxnSpPr>
            <a:cxnSpLocks/>
            <a:endCxn id="26" idx="2"/>
          </p:cNvCxnSpPr>
          <p:nvPr/>
        </p:nvCxnSpPr>
        <p:spPr>
          <a:xfrm flipV="1">
            <a:off x="5304740" y="3027096"/>
            <a:ext cx="394394" cy="812714"/>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D34AF693-F5FC-E74B-95FD-F43E9F4DDD5C}"/>
              </a:ext>
            </a:extLst>
          </p:cNvPr>
          <p:cNvCxnSpPr>
            <a:cxnSpLocks/>
            <a:stCxn id="26" idx="0"/>
          </p:cNvCxnSpPr>
          <p:nvPr/>
        </p:nvCxnSpPr>
        <p:spPr>
          <a:xfrm>
            <a:off x="6259546" y="3027096"/>
            <a:ext cx="325578" cy="340279"/>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BE2BBEB0-C5C2-9B43-9F07-903035C24BE0}"/>
              </a:ext>
            </a:extLst>
          </p:cNvPr>
          <p:cNvCxnSpPr>
            <a:cxnSpLocks/>
            <a:endCxn id="45" idx="1"/>
          </p:cNvCxnSpPr>
          <p:nvPr/>
        </p:nvCxnSpPr>
        <p:spPr>
          <a:xfrm>
            <a:off x="7124023" y="3367375"/>
            <a:ext cx="382239" cy="3554"/>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009024D5-421D-A449-9D7E-E0099853E235}"/>
              </a:ext>
            </a:extLst>
          </p:cNvPr>
          <p:cNvCxnSpPr>
            <a:cxnSpLocks/>
            <a:endCxn id="14" idx="1"/>
          </p:cNvCxnSpPr>
          <p:nvPr/>
        </p:nvCxnSpPr>
        <p:spPr>
          <a:xfrm flipV="1">
            <a:off x="7919595" y="3375075"/>
            <a:ext cx="1432589" cy="2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Receiver IF">
            <a:extLst>
              <a:ext uri="{FF2B5EF4-FFF2-40B4-BE49-F238E27FC236}">
                <a16:creationId xmlns:a16="http://schemas.microsoft.com/office/drawing/2014/main" id="{ED4EB98A-7F32-476D-9047-1CA4D486A15F}"/>
              </a:ext>
            </a:extLst>
          </p:cNvPr>
          <p:cNvSpPr/>
          <p:nvPr/>
        </p:nvSpPr>
        <p:spPr>
          <a:xfrm>
            <a:off x="7506262" y="3108215"/>
            <a:ext cx="419839" cy="5254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IF</a:t>
            </a:r>
          </a:p>
        </p:txBody>
      </p:sp>
      <p:sp>
        <p:nvSpPr>
          <p:cNvPr id="61" name="TextBox 77">
            <a:extLst>
              <a:ext uri="{FF2B5EF4-FFF2-40B4-BE49-F238E27FC236}">
                <a16:creationId xmlns:a16="http://schemas.microsoft.com/office/drawing/2014/main" id="{84A53286-28F3-441A-85B9-25A8B66F21FA}"/>
              </a:ext>
            </a:extLst>
          </p:cNvPr>
          <p:cNvSpPr txBox="1"/>
          <p:nvPr/>
        </p:nvSpPr>
        <p:spPr>
          <a:xfrm>
            <a:off x="7437379" y="4088045"/>
            <a:ext cx="2355590" cy="461665"/>
          </a:xfrm>
          <a:prstGeom prst="wedgeRectCallout">
            <a:avLst>
              <a:gd name="adj1" fmla="val 8660"/>
              <a:gd name="adj2" fmla="val -130124"/>
            </a:avLst>
          </a:prstGeom>
        </p:spPr>
        <p:style>
          <a:lnRef idx="3">
            <a:schemeClr val="lt1"/>
          </a:lnRef>
          <a:fillRef idx="1">
            <a:schemeClr val="accent2"/>
          </a:fillRef>
          <a:effectRef idx="1">
            <a:schemeClr val="accent2"/>
          </a:effectRef>
          <a:fontRef idx="minor">
            <a:schemeClr val="lt1"/>
          </a:fontRef>
        </p:style>
        <p:txBody>
          <a:bodyPr wrap="square" rtlCol="0">
            <a:spAutoFit/>
          </a:bodyPr>
          <a:lstStyle>
            <a:defPPr>
              <a:defRPr lang="en-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dirty="0">
                <a:solidFill>
                  <a:schemeClr val="bg1"/>
                </a:solidFill>
              </a:rPr>
              <a:t>Reorder buffer</a:t>
            </a:r>
          </a:p>
        </p:txBody>
      </p:sp>
      <p:sp>
        <p:nvSpPr>
          <p:cNvPr id="58" name="Cloud">
            <a:extLst>
              <a:ext uri="{FF2B5EF4-FFF2-40B4-BE49-F238E27FC236}">
                <a16:creationId xmlns:a16="http://schemas.microsoft.com/office/drawing/2014/main" id="{D302EBD6-7A3C-4AA9-8198-201414C506A1}"/>
              </a:ext>
            </a:extLst>
          </p:cNvPr>
          <p:cNvSpPr/>
          <p:nvPr/>
        </p:nvSpPr>
        <p:spPr>
          <a:xfrm>
            <a:off x="5697389" y="3548635"/>
            <a:ext cx="562626" cy="616974"/>
          </a:xfrm>
          <a:prstGeom prst="cloud">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cxnSp>
        <p:nvCxnSpPr>
          <p:cNvPr id="62" name="Straight Arrow Connector 61">
            <a:extLst>
              <a:ext uri="{FF2B5EF4-FFF2-40B4-BE49-F238E27FC236}">
                <a16:creationId xmlns:a16="http://schemas.microsoft.com/office/drawing/2014/main" id="{E672A6A7-D592-4F44-B10F-D39E844CC824}"/>
              </a:ext>
            </a:extLst>
          </p:cNvPr>
          <p:cNvCxnSpPr>
            <a:cxnSpLocks/>
            <a:endCxn id="58" idx="2"/>
          </p:cNvCxnSpPr>
          <p:nvPr/>
        </p:nvCxnSpPr>
        <p:spPr>
          <a:xfrm>
            <a:off x="5304740" y="3026306"/>
            <a:ext cx="394394" cy="830816"/>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095AF470-7470-49DE-923A-1B55C021466E}"/>
              </a:ext>
            </a:extLst>
          </p:cNvPr>
          <p:cNvCxnSpPr>
            <a:cxnSpLocks/>
            <a:endCxn id="58" idx="2"/>
          </p:cNvCxnSpPr>
          <p:nvPr/>
        </p:nvCxnSpPr>
        <p:spPr>
          <a:xfrm>
            <a:off x="5361039" y="3852571"/>
            <a:ext cx="338095" cy="4551"/>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F96B9BC6-CD79-41F0-967E-5CB511EDCA9B}"/>
              </a:ext>
            </a:extLst>
          </p:cNvPr>
          <p:cNvCxnSpPr>
            <a:cxnSpLocks/>
            <a:stCxn id="58" idx="0"/>
          </p:cNvCxnSpPr>
          <p:nvPr/>
        </p:nvCxnSpPr>
        <p:spPr>
          <a:xfrm flipV="1">
            <a:off x="6259546" y="3367375"/>
            <a:ext cx="325578" cy="489747"/>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1" name="Sending EQIF 2">
            <a:extLst>
              <a:ext uri="{FF2B5EF4-FFF2-40B4-BE49-F238E27FC236}">
                <a16:creationId xmlns:a16="http://schemas.microsoft.com/office/drawing/2014/main" id="{E729F02C-3AEC-4877-A2AD-7C3C1971821A}"/>
              </a:ext>
            </a:extLst>
          </p:cNvPr>
          <p:cNvSpPr/>
          <p:nvPr/>
        </p:nvSpPr>
        <p:spPr>
          <a:xfrm>
            <a:off x="8010835" y="3111770"/>
            <a:ext cx="1208679" cy="525427"/>
          </a:xfrm>
          <a:prstGeom prst="rect">
            <a:avLst/>
          </a:prstGeom>
          <a:solidFill>
            <a:schemeClr val="tx1">
              <a:lumMod val="65000"/>
              <a:lumOff val="35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lIns="0" rIns="900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a:solidFill>
                  <a:schemeClr val="bg1"/>
                </a:solidFill>
              </a:rPr>
              <a:t>EQIF</a:t>
            </a:r>
          </a:p>
        </p:txBody>
      </p:sp>
      <p:sp>
        <p:nvSpPr>
          <p:cNvPr id="72" name="Yellow Packet 4">
            <a:extLst>
              <a:ext uri="{FF2B5EF4-FFF2-40B4-BE49-F238E27FC236}">
                <a16:creationId xmlns:a16="http://schemas.microsoft.com/office/drawing/2014/main" id="{6F7B12B4-5312-425A-BA70-AB5A9CF89CDE}"/>
              </a:ext>
            </a:extLst>
          </p:cNvPr>
          <p:cNvSpPr/>
          <p:nvPr/>
        </p:nvSpPr>
        <p:spPr>
          <a:xfrm>
            <a:off x="8656925" y="3373609"/>
            <a:ext cx="141564" cy="2460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73" name="Yellow Packet 3">
            <a:extLst>
              <a:ext uri="{FF2B5EF4-FFF2-40B4-BE49-F238E27FC236}">
                <a16:creationId xmlns:a16="http://schemas.microsoft.com/office/drawing/2014/main" id="{9E560A78-586C-464F-BABB-206BE5DCC2C1}"/>
              </a:ext>
            </a:extLst>
          </p:cNvPr>
          <p:cNvSpPr/>
          <p:nvPr/>
        </p:nvSpPr>
        <p:spPr>
          <a:xfrm>
            <a:off x="8776628" y="3374357"/>
            <a:ext cx="141564" cy="2460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74" name="Yellow Packet 2">
            <a:extLst>
              <a:ext uri="{FF2B5EF4-FFF2-40B4-BE49-F238E27FC236}">
                <a16:creationId xmlns:a16="http://schemas.microsoft.com/office/drawing/2014/main" id="{7358477F-2790-4A7A-BECE-02F4957CE8C5}"/>
              </a:ext>
            </a:extLst>
          </p:cNvPr>
          <p:cNvSpPr/>
          <p:nvPr/>
        </p:nvSpPr>
        <p:spPr>
          <a:xfrm>
            <a:off x="8919453" y="3373609"/>
            <a:ext cx="141564" cy="2460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75" name="Yellow Packet 1">
            <a:extLst>
              <a:ext uri="{FF2B5EF4-FFF2-40B4-BE49-F238E27FC236}">
                <a16:creationId xmlns:a16="http://schemas.microsoft.com/office/drawing/2014/main" id="{54E1903D-1A53-4C1D-8557-76C99AA33CAE}"/>
              </a:ext>
            </a:extLst>
          </p:cNvPr>
          <p:cNvSpPr/>
          <p:nvPr/>
        </p:nvSpPr>
        <p:spPr>
          <a:xfrm>
            <a:off x="9039156" y="3373609"/>
            <a:ext cx="141564" cy="2460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76" name="Yellow Packet 4">
            <a:extLst>
              <a:ext uri="{FF2B5EF4-FFF2-40B4-BE49-F238E27FC236}">
                <a16:creationId xmlns:a16="http://schemas.microsoft.com/office/drawing/2014/main" id="{6798313C-A2C6-4089-8B49-A72330FB40C9}"/>
              </a:ext>
            </a:extLst>
          </p:cNvPr>
          <p:cNvSpPr/>
          <p:nvPr/>
        </p:nvSpPr>
        <p:spPr>
          <a:xfrm>
            <a:off x="8391774" y="3373609"/>
            <a:ext cx="141564" cy="2460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77" name="Yellow Packet 3">
            <a:extLst>
              <a:ext uri="{FF2B5EF4-FFF2-40B4-BE49-F238E27FC236}">
                <a16:creationId xmlns:a16="http://schemas.microsoft.com/office/drawing/2014/main" id="{53F2B4A6-03AE-4D8F-BAAE-CCFDFAD024AF}"/>
              </a:ext>
            </a:extLst>
          </p:cNvPr>
          <p:cNvSpPr/>
          <p:nvPr/>
        </p:nvSpPr>
        <p:spPr>
          <a:xfrm>
            <a:off x="8511477" y="3373609"/>
            <a:ext cx="141564" cy="2460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78" name="Yellow Packet 4">
            <a:extLst>
              <a:ext uri="{FF2B5EF4-FFF2-40B4-BE49-F238E27FC236}">
                <a16:creationId xmlns:a16="http://schemas.microsoft.com/office/drawing/2014/main" id="{EA9C399B-25E8-4F7E-B606-8E0135C8059B}"/>
              </a:ext>
            </a:extLst>
          </p:cNvPr>
          <p:cNvSpPr/>
          <p:nvPr/>
        </p:nvSpPr>
        <p:spPr>
          <a:xfrm>
            <a:off x="8656925" y="3125798"/>
            <a:ext cx="141564" cy="2460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79" name="Yellow Packet 3">
            <a:extLst>
              <a:ext uri="{FF2B5EF4-FFF2-40B4-BE49-F238E27FC236}">
                <a16:creationId xmlns:a16="http://schemas.microsoft.com/office/drawing/2014/main" id="{38BD5A40-648D-4844-AC63-4EFF9E565C54}"/>
              </a:ext>
            </a:extLst>
          </p:cNvPr>
          <p:cNvSpPr/>
          <p:nvPr/>
        </p:nvSpPr>
        <p:spPr>
          <a:xfrm>
            <a:off x="8776628" y="3125798"/>
            <a:ext cx="141564" cy="2460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80" name="Yellow Packet 2">
            <a:extLst>
              <a:ext uri="{FF2B5EF4-FFF2-40B4-BE49-F238E27FC236}">
                <a16:creationId xmlns:a16="http://schemas.microsoft.com/office/drawing/2014/main" id="{98AC09FA-28BC-4B5F-A2CE-5AC47BDF2D13}"/>
              </a:ext>
            </a:extLst>
          </p:cNvPr>
          <p:cNvSpPr/>
          <p:nvPr/>
        </p:nvSpPr>
        <p:spPr>
          <a:xfrm>
            <a:off x="8919453" y="3125798"/>
            <a:ext cx="141564" cy="2460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81" name="Yellow Packet 1">
            <a:extLst>
              <a:ext uri="{FF2B5EF4-FFF2-40B4-BE49-F238E27FC236}">
                <a16:creationId xmlns:a16="http://schemas.microsoft.com/office/drawing/2014/main" id="{ACC6B298-F02E-4A90-A322-F917132D781A}"/>
              </a:ext>
            </a:extLst>
          </p:cNvPr>
          <p:cNvSpPr/>
          <p:nvPr/>
        </p:nvSpPr>
        <p:spPr>
          <a:xfrm>
            <a:off x="9039156" y="3125798"/>
            <a:ext cx="141564" cy="2460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82" name="Yellow Packet 4">
            <a:extLst>
              <a:ext uri="{FF2B5EF4-FFF2-40B4-BE49-F238E27FC236}">
                <a16:creationId xmlns:a16="http://schemas.microsoft.com/office/drawing/2014/main" id="{531681B2-12C9-4572-8446-C97BFA587ABB}"/>
              </a:ext>
            </a:extLst>
          </p:cNvPr>
          <p:cNvSpPr/>
          <p:nvPr/>
        </p:nvSpPr>
        <p:spPr>
          <a:xfrm>
            <a:off x="8391774" y="3125798"/>
            <a:ext cx="141564" cy="2460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83" name="Yellow Packet 3">
            <a:extLst>
              <a:ext uri="{FF2B5EF4-FFF2-40B4-BE49-F238E27FC236}">
                <a16:creationId xmlns:a16="http://schemas.microsoft.com/office/drawing/2014/main" id="{AAECBF8C-2778-479D-BCBA-D8EDFB1FF2CD}"/>
              </a:ext>
            </a:extLst>
          </p:cNvPr>
          <p:cNvSpPr/>
          <p:nvPr/>
        </p:nvSpPr>
        <p:spPr>
          <a:xfrm>
            <a:off x="8511477" y="3125798"/>
            <a:ext cx="141564" cy="2460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2" name="Title 1">
            <a:extLst>
              <a:ext uri="{FF2B5EF4-FFF2-40B4-BE49-F238E27FC236}">
                <a16:creationId xmlns:a16="http://schemas.microsoft.com/office/drawing/2014/main" id="{C1E8E62A-3FAE-4A17-812F-826F13DF9A0B}"/>
              </a:ext>
            </a:extLst>
          </p:cNvPr>
          <p:cNvSpPr>
            <a:spLocks noGrp="1"/>
          </p:cNvSpPr>
          <p:nvPr>
            <p:ph type="title"/>
          </p:nvPr>
        </p:nvSpPr>
        <p:spPr/>
        <p:txBody>
          <a:bodyPr>
            <a:normAutofit/>
          </a:bodyPr>
          <a:lstStyle/>
          <a:p>
            <a:r>
              <a:rPr lang="en-US" noProof="0" dirty="0"/>
              <a:t>EQDS concept: </a:t>
            </a:r>
            <a:br>
              <a:rPr lang="en-US" noProof="0" dirty="0"/>
            </a:br>
            <a:r>
              <a:rPr lang="en-US" noProof="0" dirty="0"/>
              <a:t>reordering &amp; retransmissions</a:t>
            </a:r>
          </a:p>
        </p:txBody>
      </p:sp>
      <p:sp>
        <p:nvSpPr>
          <p:cNvPr id="7" name="Sender 1">
            <a:extLst>
              <a:ext uri="{FF2B5EF4-FFF2-40B4-BE49-F238E27FC236}">
                <a16:creationId xmlns:a16="http://schemas.microsoft.com/office/drawing/2014/main" id="{0D1097C6-DA1F-4241-BF6C-65C236C284B5}"/>
              </a:ext>
            </a:extLst>
          </p:cNvPr>
          <p:cNvSpPr/>
          <p:nvPr/>
        </p:nvSpPr>
        <p:spPr>
          <a:xfrm>
            <a:off x="1678849" y="2688128"/>
            <a:ext cx="2973067"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9" name="IF 1">
            <a:extLst>
              <a:ext uri="{FF2B5EF4-FFF2-40B4-BE49-F238E27FC236}">
                <a16:creationId xmlns:a16="http://schemas.microsoft.com/office/drawing/2014/main" id="{81ADCD1C-50FF-3D41-B936-90E304E4741E}"/>
              </a:ext>
            </a:extLst>
          </p:cNvPr>
          <p:cNvSpPr/>
          <p:nvPr/>
        </p:nvSpPr>
        <p:spPr>
          <a:xfrm>
            <a:off x="4139522" y="2767626"/>
            <a:ext cx="419839" cy="5254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IF</a:t>
            </a:r>
          </a:p>
        </p:txBody>
      </p:sp>
      <p:sp>
        <p:nvSpPr>
          <p:cNvPr id="12" name="Rectangle 11">
            <a:extLst>
              <a:ext uri="{FF2B5EF4-FFF2-40B4-BE49-F238E27FC236}">
                <a16:creationId xmlns:a16="http://schemas.microsoft.com/office/drawing/2014/main" id="{6C767ABC-8925-8A42-9153-0EAC13495BB3}"/>
              </a:ext>
            </a:extLst>
          </p:cNvPr>
          <p:cNvSpPr/>
          <p:nvPr/>
        </p:nvSpPr>
        <p:spPr>
          <a:xfrm>
            <a:off x="1860479" y="2767626"/>
            <a:ext cx="1037381" cy="525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TCP 1</a:t>
            </a:r>
          </a:p>
        </p:txBody>
      </p:sp>
      <p:cxnSp>
        <p:nvCxnSpPr>
          <p:cNvPr id="27" name="Straight Arrow Connector 26">
            <a:extLst>
              <a:ext uri="{FF2B5EF4-FFF2-40B4-BE49-F238E27FC236}">
                <a16:creationId xmlns:a16="http://schemas.microsoft.com/office/drawing/2014/main" id="{9DC0D9CF-495B-7048-8458-EF6594CAF8A4}"/>
              </a:ext>
            </a:extLst>
          </p:cNvPr>
          <p:cNvCxnSpPr>
            <a:cxnSpLocks/>
            <a:stCxn id="12" idx="3"/>
            <a:endCxn id="9" idx="1"/>
          </p:cNvCxnSpPr>
          <p:nvPr/>
        </p:nvCxnSpPr>
        <p:spPr>
          <a:xfrm>
            <a:off x="2897860" y="3030340"/>
            <a:ext cx="12416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Sending EQIF top">
            <a:extLst>
              <a:ext uri="{FF2B5EF4-FFF2-40B4-BE49-F238E27FC236}">
                <a16:creationId xmlns:a16="http://schemas.microsoft.com/office/drawing/2014/main" id="{D756C6B2-B035-4954-B531-608ABC4BC0F5}"/>
              </a:ext>
            </a:extLst>
          </p:cNvPr>
          <p:cNvSpPr/>
          <p:nvPr/>
        </p:nvSpPr>
        <p:spPr>
          <a:xfrm>
            <a:off x="2972486" y="2767626"/>
            <a:ext cx="1037381" cy="525427"/>
          </a:xfrm>
          <a:prstGeom prst="rect">
            <a:avLst/>
          </a:prstGeom>
          <a:solidFill>
            <a:schemeClr val="tx1">
              <a:lumMod val="65000"/>
              <a:lumOff val="35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lIns="0" rIns="684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a:solidFill>
                  <a:schemeClr val="bg1"/>
                </a:solidFill>
              </a:rPr>
              <a:t>EQIF</a:t>
            </a:r>
          </a:p>
        </p:txBody>
      </p:sp>
      <p:grpSp>
        <p:nvGrpSpPr>
          <p:cNvPr id="19" name="Group 18">
            <a:extLst>
              <a:ext uri="{FF2B5EF4-FFF2-40B4-BE49-F238E27FC236}">
                <a16:creationId xmlns:a16="http://schemas.microsoft.com/office/drawing/2014/main" id="{278725DA-E412-4E54-B05F-6ABC8EA045FD}"/>
              </a:ext>
            </a:extLst>
          </p:cNvPr>
          <p:cNvGrpSpPr/>
          <p:nvPr/>
        </p:nvGrpSpPr>
        <p:grpSpPr>
          <a:xfrm>
            <a:off x="1714076" y="3480357"/>
            <a:ext cx="3191104" cy="689515"/>
            <a:chOff x="1714076" y="3480357"/>
            <a:chExt cx="3191104" cy="689515"/>
          </a:xfrm>
        </p:grpSpPr>
        <p:sp>
          <p:nvSpPr>
            <p:cNvPr id="11" name="Sender 2">
              <a:extLst>
                <a:ext uri="{FF2B5EF4-FFF2-40B4-BE49-F238E27FC236}">
                  <a16:creationId xmlns:a16="http://schemas.microsoft.com/office/drawing/2014/main" id="{BABBABE3-9A56-6647-9321-BB289CB24D7E}"/>
                </a:ext>
              </a:extLst>
            </p:cNvPr>
            <p:cNvSpPr/>
            <p:nvPr/>
          </p:nvSpPr>
          <p:spPr>
            <a:xfrm>
              <a:off x="1714076" y="3480357"/>
              <a:ext cx="2973067" cy="6895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13" name="Rectangle 12">
              <a:extLst>
                <a:ext uri="{FF2B5EF4-FFF2-40B4-BE49-F238E27FC236}">
                  <a16:creationId xmlns:a16="http://schemas.microsoft.com/office/drawing/2014/main" id="{25070A99-68A4-1746-ACC3-0BA87F35D351}"/>
                </a:ext>
              </a:extLst>
            </p:cNvPr>
            <p:cNvSpPr/>
            <p:nvPr/>
          </p:nvSpPr>
          <p:spPr>
            <a:xfrm>
              <a:off x="1860478" y="3577096"/>
              <a:ext cx="1037381" cy="525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rPr>
                <a:t>TCP 2</a:t>
              </a:r>
            </a:p>
          </p:txBody>
        </p:sp>
        <p:sp>
          <p:nvSpPr>
            <p:cNvPr id="18" name="IF 2">
              <a:extLst>
                <a:ext uri="{FF2B5EF4-FFF2-40B4-BE49-F238E27FC236}">
                  <a16:creationId xmlns:a16="http://schemas.microsoft.com/office/drawing/2014/main" id="{952CBC87-D418-0140-B7C5-C3EABC10FA83}"/>
                </a:ext>
              </a:extLst>
            </p:cNvPr>
            <p:cNvSpPr/>
            <p:nvPr/>
          </p:nvSpPr>
          <p:spPr>
            <a:xfrm>
              <a:off x="4127965" y="3586143"/>
              <a:ext cx="419839" cy="5355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t>IF</a:t>
              </a:r>
              <a:endParaRPr lang="en-US" sz="2400" dirty="0">
                <a:solidFill>
                  <a:schemeClr val="tx1"/>
                </a:solidFill>
              </a:endParaRPr>
            </a:p>
          </p:txBody>
        </p:sp>
        <p:cxnSp>
          <p:nvCxnSpPr>
            <p:cNvPr id="29" name="Straight Arrow Connector 28">
              <a:extLst>
                <a:ext uri="{FF2B5EF4-FFF2-40B4-BE49-F238E27FC236}">
                  <a16:creationId xmlns:a16="http://schemas.microsoft.com/office/drawing/2014/main" id="{8DCD0643-D938-4145-B4C3-902BEA893AA9}"/>
                </a:ext>
              </a:extLst>
            </p:cNvPr>
            <p:cNvCxnSpPr>
              <a:cxnSpLocks/>
              <a:stCxn id="18" idx="3"/>
            </p:cNvCxnSpPr>
            <p:nvPr/>
          </p:nvCxnSpPr>
          <p:spPr>
            <a:xfrm flipV="1">
              <a:off x="4547804" y="3852571"/>
              <a:ext cx="357376" cy="1337"/>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AEB9166B-6175-3A4A-BE1F-297667A48ECE}"/>
                </a:ext>
              </a:extLst>
            </p:cNvPr>
            <p:cNvCxnSpPr>
              <a:cxnSpLocks/>
              <a:stCxn id="13" idx="3"/>
              <a:endCxn id="18" idx="1"/>
            </p:cNvCxnSpPr>
            <p:nvPr/>
          </p:nvCxnSpPr>
          <p:spPr>
            <a:xfrm>
              <a:off x="2897859" y="3839810"/>
              <a:ext cx="1230106" cy="140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Sending EQIF 2">
              <a:extLst>
                <a:ext uri="{FF2B5EF4-FFF2-40B4-BE49-F238E27FC236}">
                  <a16:creationId xmlns:a16="http://schemas.microsoft.com/office/drawing/2014/main" id="{D56CF063-CEA5-498E-91E6-121935DC77E1}"/>
                </a:ext>
              </a:extLst>
            </p:cNvPr>
            <p:cNvSpPr/>
            <p:nvPr/>
          </p:nvSpPr>
          <p:spPr>
            <a:xfrm>
              <a:off x="2972486" y="3577096"/>
              <a:ext cx="1037381" cy="525427"/>
            </a:xfrm>
            <a:prstGeom prst="rect">
              <a:avLst/>
            </a:prstGeom>
            <a:solidFill>
              <a:schemeClr val="tx1">
                <a:lumMod val="65000"/>
                <a:lumOff val="35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lIns="0" rIns="684000"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dirty="0">
                  <a:solidFill>
                    <a:schemeClr val="bg1"/>
                  </a:solidFill>
                </a:rPr>
                <a:t>EQIF</a:t>
              </a:r>
            </a:p>
          </p:txBody>
        </p:sp>
      </p:grpSp>
      <p:cxnSp>
        <p:nvCxnSpPr>
          <p:cNvPr id="8" name="Connector: Elbow 7">
            <a:extLst>
              <a:ext uri="{FF2B5EF4-FFF2-40B4-BE49-F238E27FC236}">
                <a16:creationId xmlns:a16="http://schemas.microsoft.com/office/drawing/2014/main" id="{841301C2-C230-42B3-A01B-2715089F20A3}"/>
              </a:ext>
            </a:extLst>
          </p:cNvPr>
          <p:cNvCxnSpPr>
            <a:cxnSpLocks/>
            <a:endCxn id="41" idx="0"/>
          </p:cNvCxnSpPr>
          <p:nvPr/>
        </p:nvCxnSpPr>
        <p:spPr>
          <a:xfrm rot="16200000" flipV="1">
            <a:off x="5893238" y="365565"/>
            <a:ext cx="340590" cy="5144712"/>
          </a:xfrm>
          <a:prstGeom prst="bentConnector3">
            <a:avLst>
              <a:gd name="adj1" fmla="val 167119"/>
            </a:avLst>
          </a:prstGeom>
          <a:ln>
            <a:solidFill>
              <a:schemeClr val="bg1">
                <a:lumMod val="5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6" name="Connector: Elbow 55">
            <a:extLst>
              <a:ext uri="{FF2B5EF4-FFF2-40B4-BE49-F238E27FC236}">
                <a16:creationId xmlns:a16="http://schemas.microsoft.com/office/drawing/2014/main" id="{F7ACB3D0-146A-44EA-8BDF-A97FEFC9FEDC}"/>
              </a:ext>
            </a:extLst>
          </p:cNvPr>
          <p:cNvCxnSpPr>
            <a:cxnSpLocks/>
            <a:endCxn id="40" idx="2"/>
          </p:cNvCxnSpPr>
          <p:nvPr/>
        </p:nvCxnSpPr>
        <p:spPr>
          <a:xfrm rot="5400000">
            <a:off x="5829093" y="1295727"/>
            <a:ext cx="468880" cy="5144712"/>
          </a:xfrm>
          <a:prstGeom prst="bentConnector3">
            <a:avLst>
              <a:gd name="adj1" fmla="val 148754"/>
            </a:avLst>
          </a:prstGeom>
          <a:ln>
            <a:solidFill>
              <a:schemeClr val="bg1">
                <a:lumMod val="5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9" name="Straight Arrow Connector 58">
            <a:extLst>
              <a:ext uri="{FF2B5EF4-FFF2-40B4-BE49-F238E27FC236}">
                <a16:creationId xmlns:a16="http://schemas.microsoft.com/office/drawing/2014/main" id="{F49F74B8-A78A-4CBA-8FC6-5A79EF753771}"/>
              </a:ext>
            </a:extLst>
          </p:cNvPr>
          <p:cNvCxnSpPr>
            <a:cxnSpLocks/>
            <a:stCxn id="9" idx="3"/>
          </p:cNvCxnSpPr>
          <p:nvPr/>
        </p:nvCxnSpPr>
        <p:spPr>
          <a:xfrm flipV="1">
            <a:off x="4559361" y="3026306"/>
            <a:ext cx="345819" cy="4034"/>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5" name="Yellow Packet 4">
            <a:extLst>
              <a:ext uri="{FF2B5EF4-FFF2-40B4-BE49-F238E27FC236}">
                <a16:creationId xmlns:a16="http://schemas.microsoft.com/office/drawing/2014/main" id="{7DB39140-7235-40E4-9FD8-01512519935A}"/>
              </a:ext>
            </a:extLst>
          </p:cNvPr>
          <p:cNvSpPr/>
          <p:nvPr/>
        </p:nvSpPr>
        <p:spPr>
          <a:xfrm>
            <a:off x="3460144"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4" name="Yellow Packet 3">
            <a:extLst>
              <a:ext uri="{FF2B5EF4-FFF2-40B4-BE49-F238E27FC236}">
                <a16:creationId xmlns:a16="http://schemas.microsoft.com/office/drawing/2014/main" id="{674264D5-1DD2-497D-94D5-E30F3225CB9C}"/>
              </a:ext>
            </a:extLst>
          </p:cNvPr>
          <p:cNvSpPr/>
          <p:nvPr/>
        </p:nvSpPr>
        <p:spPr>
          <a:xfrm>
            <a:off x="3579847"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3" name="Yellow Packet 2">
            <a:extLst>
              <a:ext uri="{FF2B5EF4-FFF2-40B4-BE49-F238E27FC236}">
                <a16:creationId xmlns:a16="http://schemas.microsoft.com/office/drawing/2014/main" id="{A2E8C519-CD42-4417-B43C-D9F2D6104962}"/>
              </a:ext>
            </a:extLst>
          </p:cNvPr>
          <p:cNvSpPr/>
          <p:nvPr/>
        </p:nvSpPr>
        <p:spPr>
          <a:xfrm>
            <a:off x="3722672"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2" name="Yellow Packet 1">
            <a:extLst>
              <a:ext uri="{FF2B5EF4-FFF2-40B4-BE49-F238E27FC236}">
                <a16:creationId xmlns:a16="http://schemas.microsoft.com/office/drawing/2014/main" id="{3C9DA7BB-E077-4297-BA3A-26F2ACF08D1A}"/>
              </a:ext>
            </a:extLst>
          </p:cNvPr>
          <p:cNvSpPr/>
          <p:nvPr/>
        </p:nvSpPr>
        <p:spPr>
          <a:xfrm>
            <a:off x="3842375" y="3729554"/>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1" name="Red Packet 4">
            <a:extLst>
              <a:ext uri="{FF2B5EF4-FFF2-40B4-BE49-F238E27FC236}">
                <a16:creationId xmlns:a16="http://schemas.microsoft.com/office/drawing/2014/main" id="{BB5E2EC7-CB03-4E6F-8C9E-FD7C86283CE1}"/>
              </a:ext>
            </a:extLst>
          </p:cNvPr>
          <p:cNvSpPr/>
          <p:nvPr/>
        </p:nvSpPr>
        <p:spPr>
          <a:xfrm>
            <a:off x="3456162"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50" name="Red Packet 3">
            <a:extLst>
              <a:ext uri="{FF2B5EF4-FFF2-40B4-BE49-F238E27FC236}">
                <a16:creationId xmlns:a16="http://schemas.microsoft.com/office/drawing/2014/main" id="{6BF26B5A-57DD-4481-AEC0-25D396A6A668}"/>
              </a:ext>
            </a:extLst>
          </p:cNvPr>
          <p:cNvSpPr/>
          <p:nvPr/>
        </p:nvSpPr>
        <p:spPr>
          <a:xfrm>
            <a:off x="3575865"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49" name="Red Packet 2">
            <a:extLst>
              <a:ext uri="{FF2B5EF4-FFF2-40B4-BE49-F238E27FC236}">
                <a16:creationId xmlns:a16="http://schemas.microsoft.com/office/drawing/2014/main" id="{AB1505FB-9B77-4090-82F7-6F14C467F326}"/>
              </a:ext>
            </a:extLst>
          </p:cNvPr>
          <p:cNvSpPr/>
          <p:nvPr/>
        </p:nvSpPr>
        <p:spPr>
          <a:xfrm>
            <a:off x="3718690"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60" name="TextBox 77">
            <a:extLst>
              <a:ext uri="{FF2B5EF4-FFF2-40B4-BE49-F238E27FC236}">
                <a16:creationId xmlns:a16="http://schemas.microsoft.com/office/drawing/2014/main" id="{3A48BD4B-B965-4F97-B3A8-E7A3B176C3B9}"/>
              </a:ext>
            </a:extLst>
          </p:cNvPr>
          <p:cNvSpPr txBox="1"/>
          <p:nvPr/>
        </p:nvSpPr>
        <p:spPr>
          <a:xfrm>
            <a:off x="3348477" y="4796679"/>
            <a:ext cx="2308709" cy="461665"/>
          </a:xfrm>
          <a:prstGeom prst="wedgeRectCallout">
            <a:avLst>
              <a:gd name="adj1" fmla="val 38190"/>
              <a:gd name="adj2" fmla="val -221890"/>
            </a:avLst>
          </a:prstGeom>
        </p:spPr>
        <p:style>
          <a:lnRef idx="3">
            <a:schemeClr val="lt1"/>
          </a:lnRef>
          <a:fillRef idx="1">
            <a:schemeClr val="accent2"/>
          </a:fillRef>
          <a:effectRef idx="1">
            <a:schemeClr val="accent2"/>
          </a:effectRef>
          <a:fontRef idx="minor">
            <a:schemeClr val="lt1"/>
          </a:fontRef>
        </p:style>
        <p:txBody>
          <a:bodyPr wrap="none" rtlCol="0">
            <a:spAutoFit/>
          </a:bodyPr>
          <a:lstStyle>
            <a:defPPr>
              <a:defRPr lang="en-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dirty="0">
                <a:solidFill>
                  <a:schemeClr val="bg1"/>
                </a:solidFill>
              </a:rPr>
              <a:t>Per-packet ECMP</a:t>
            </a:r>
          </a:p>
        </p:txBody>
      </p:sp>
      <p:sp>
        <p:nvSpPr>
          <p:cNvPr id="48" name="Red Packet 1">
            <a:extLst>
              <a:ext uri="{FF2B5EF4-FFF2-40B4-BE49-F238E27FC236}">
                <a16:creationId xmlns:a16="http://schemas.microsoft.com/office/drawing/2014/main" id="{E10A0708-56D3-4F6F-A579-149FC7B45640}"/>
              </a:ext>
            </a:extLst>
          </p:cNvPr>
          <p:cNvSpPr/>
          <p:nvPr/>
        </p:nvSpPr>
        <p:spPr>
          <a:xfrm>
            <a:off x="3838393" y="2906777"/>
            <a:ext cx="141564" cy="24603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67" name="Yellow Packet 1">
            <a:extLst>
              <a:ext uri="{FF2B5EF4-FFF2-40B4-BE49-F238E27FC236}">
                <a16:creationId xmlns:a16="http://schemas.microsoft.com/office/drawing/2014/main" id="{25510B22-DD1E-FE48-BCBD-2874F7C1A07F}"/>
              </a:ext>
            </a:extLst>
          </p:cNvPr>
          <p:cNvSpPr/>
          <p:nvPr/>
        </p:nvSpPr>
        <p:spPr>
          <a:xfrm>
            <a:off x="3849296" y="3739129"/>
            <a:ext cx="141564" cy="246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68" name="Rectangular Callout 67">
            <a:extLst>
              <a:ext uri="{FF2B5EF4-FFF2-40B4-BE49-F238E27FC236}">
                <a16:creationId xmlns:a16="http://schemas.microsoft.com/office/drawing/2014/main" id="{579F0AAF-C5D0-364E-9D6A-EB6507288640}"/>
              </a:ext>
            </a:extLst>
          </p:cNvPr>
          <p:cNvSpPr/>
          <p:nvPr/>
        </p:nvSpPr>
        <p:spPr>
          <a:xfrm>
            <a:off x="6310161" y="1660590"/>
            <a:ext cx="1627724" cy="729235"/>
          </a:xfrm>
          <a:prstGeom prst="wedgeRectCallout">
            <a:avLst>
              <a:gd name="adj1" fmla="val -48529"/>
              <a:gd name="adj2" fmla="val 13748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Lossy substrate</a:t>
            </a:r>
          </a:p>
        </p:txBody>
      </p:sp>
      <p:sp>
        <p:nvSpPr>
          <p:cNvPr id="85" name="Rectangular Callout 84">
            <a:extLst>
              <a:ext uri="{FF2B5EF4-FFF2-40B4-BE49-F238E27FC236}">
                <a16:creationId xmlns:a16="http://schemas.microsoft.com/office/drawing/2014/main" id="{2EDCE8B2-5BEC-B74C-A99A-03E4632A0F3B}"/>
              </a:ext>
            </a:extLst>
          </p:cNvPr>
          <p:cNvSpPr/>
          <p:nvPr/>
        </p:nvSpPr>
        <p:spPr>
          <a:xfrm>
            <a:off x="3277456" y="4627950"/>
            <a:ext cx="1567389" cy="729235"/>
          </a:xfrm>
          <a:prstGeom prst="wedgeRectCallout">
            <a:avLst>
              <a:gd name="adj1" fmla="val -9115"/>
              <a:gd name="adj2" fmla="val -13453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Retransmit lost packets</a:t>
            </a:r>
          </a:p>
        </p:txBody>
      </p:sp>
      <p:sp>
        <p:nvSpPr>
          <p:cNvPr id="15" name="TextBox 14">
            <a:extLst>
              <a:ext uri="{FF2B5EF4-FFF2-40B4-BE49-F238E27FC236}">
                <a16:creationId xmlns:a16="http://schemas.microsoft.com/office/drawing/2014/main" id="{F6A82752-49EE-5F48-AD73-D26D00520D68}"/>
              </a:ext>
            </a:extLst>
          </p:cNvPr>
          <p:cNvSpPr txBox="1"/>
          <p:nvPr/>
        </p:nvSpPr>
        <p:spPr>
          <a:xfrm>
            <a:off x="8207861" y="3694315"/>
            <a:ext cx="843501" cy="253916"/>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GB" sz="1050" b="1" dirty="0"/>
              <a:t>ACK / NACK</a:t>
            </a:r>
          </a:p>
        </p:txBody>
      </p:sp>
      <p:grpSp>
        <p:nvGrpSpPr>
          <p:cNvPr id="17" name="Group 16">
            <a:extLst>
              <a:ext uri="{FF2B5EF4-FFF2-40B4-BE49-F238E27FC236}">
                <a16:creationId xmlns:a16="http://schemas.microsoft.com/office/drawing/2014/main" id="{DA63B1AC-559A-C44A-9836-4373AC9B4027}"/>
              </a:ext>
            </a:extLst>
          </p:cNvPr>
          <p:cNvGrpSpPr/>
          <p:nvPr/>
        </p:nvGrpSpPr>
        <p:grpSpPr>
          <a:xfrm>
            <a:off x="8391774" y="3133702"/>
            <a:ext cx="788946" cy="246034"/>
            <a:chOff x="8798489" y="2146061"/>
            <a:chExt cx="788946" cy="246034"/>
          </a:xfrm>
          <a:solidFill>
            <a:schemeClr val="bg1"/>
          </a:solidFill>
        </p:grpSpPr>
        <p:sp>
          <p:nvSpPr>
            <p:cNvPr id="86" name="Yellow Packet 4">
              <a:extLst>
                <a:ext uri="{FF2B5EF4-FFF2-40B4-BE49-F238E27FC236}">
                  <a16:creationId xmlns:a16="http://schemas.microsoft.com/office/drawing/2014/main" id="{5622B2E8-514E-C544-93EB-C4FAA985BBEC}"/>
                </a:ext>
              </a:extLst>
            </p:cNvPr>
            <p:cNvSpPr/>
            <p:nvPr/>
          </p:nvSpPr>
          <p:spPr>
            <a:xfrm>
              <a:off x="9063640" y="2146061"/>
              <a:ext cx="141564" cy="24603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87" name="Yellow Packet 3">
              <a:extLst>
                <a:ext uri="{FF2B5EF4-FFF2-40B4-BE49-F238E27FC236}">
                  <a16:creationId xmlns:a16="http://schemas.microsoft.com/office/drawing/2014/main" id="{AD7AC9E5-9884-4246-BF0E-CF02313B9C72}"/>
                </a:ext>
              </a:extLst>
            </p:cNvPr>
            <p:cNvSpPr/>
            <p:nvPr/>
          </p:nvSpPr>
          <p:spPr>
            <a:xfrm>
              <a:off x="9183343" y="2146061"/>
              <a:ext cx="141564" cy="24603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88" name="Yellow Packet 2">
              <a:extLst>
                <a:ext uri="{FF2B5EF4-FFF2-40B4-BE49-F238E27FC236}">
                  <a16:creationId xmlns:a16="http://schemas.microsoft.com/office/drawing/2014/main" id="{5A305EFB-1180-BF4A-889C-AEBF42809883}"/>
                </a:ext>
              </a:extLst>
            </p:cNvPr>
            <p:cNvSpPr/>
            <p:nvPr/>
          </p:nvSpPr>
          <p:spPr>
            <a:xfrm>
              <a:off x="9326168" y="2146061"/>
              <a:ext cx="141564" cy="24603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89" name="Yellow Packet 1">
              <a:extLst>
                <a:ext uri="{FF2B5EF4-FFF2-40B4-BE49-F238E27FC236}">
                  <a16:creationId xmlns:a16="http://schemas.microsoft.com/office/drawing/2014/main" id="{E9ACC945-F884-1C42-AEF0-7E6FF874CF08}"/>
                </a:ext>
              </a:extLst>
            </p:cNvPr>
            <p:cNvSpPr/>
            <p:nvPr/>
          </p:nvSpPr>
          <p:spPr>
            <a:xfrm>
              <a:off x="9445871" y="2146061"/>
              <a:ext cx="141564" cy="24603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90" name="Yellow Packet 4">
              <a:extLst>
                <a:ext uri="{FF2B5EF4-FFF2-40B4-BE49-F238E27FC236}">
                  <a16:creationId xmlns:a16="http://schemas.microsoft.com/office/drawing/2014/main" id="{DEC6DAB4-7AF6-104E-B77D-A50557959CE5}"/>
                </a:ext>
              </a:extLst>
            </p:cNvPr>
            <p:cNvSpPr/>
            <p:nvPr/>
          </p:nvSpPr>
          <p:spPr>
            <a:xfrm>
              <a:off x="8798489" y="2146061"/>
              <a:ext cx="141564" cy="24603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91" name="Yellow Packet 3">
              <a:extLst>
                <a:ext uri="{FF2B5EF4-FFF2-40B4-BE49-F238E27FC236}">
                  <a16:creationId xmlns:a16="http://schemas.microsoft.com/office/drawing/2014/main" id="{393D9950-DB53-D942-A694-E28B5F7E55CD}"/>
                </a:ext>
              </a:extLst>
            </p:cNvPr>
            <p:cNvSpPr/>
            <p:nvPr/>
          </p:nvSpPr>
          <p:spPr>
            <a:xfrm>
              <a:off x="8918192" y="2146061"/>
              <a:ext cx="141564" cy="24603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grpSp>
      <p:grpSp>
        <p:nvGrpSpPr>
          <p:cNvPr id="92" name="Group 91">
            <a:extLst>
              <a:ext uri="{FF2B5EF4-FFF2-40B4-BE49-F238E27FC236}">
                <a16:creationId xmlns:a16="http://schemas.microsoft.com/office/drawing/2014/main" id="{0828723B-5FCA-6849-94B6-C3A0E4858560}"/>
              </a:ext>
            </a:extLst>
          </p:cNvPr>
          <p:cNvGrpSpPr/>
          <p:nvPr/>
        </p:nvGrpSpPr>
        <p:grpSpPr>
          <a:xfrm>
            <a:off x="8391774" y="3377542"/>
            <a:ext cx="788946" cy="246034"/>
            <a:chOff x="8798489" y="2146061"/>
            <a:chExt cx="788946" cy="246034"/>
          </a:xfrm>
          <a:solidFill>
            <a:schemeClr val="bg1"/>
          </a:solidFill>
        </p:grpSpPr>
        <p:sp>
          <p:nvSpPr>
            <p:cNvPr id="93" name="Yellow Packet 4">
              <a:extLst>
                <a:ext uri="{FF2B5EF4-FFF2-40B4-BE49-F238E27FC236}">
                  <a16:creationId xmlns:a16="http://schemas.microsoft.com/office/drawing/2014/main" id="{1CA84E3F-4A31-7648-9FA1-705AD4DF45CB}"/>
                </a:ext>
              </a:extLst>
            </p:cNvPr>
            <p:cNvSpPr/>
            <p:nvPr/>
          </p:nvSpPr>
          <p:spPr>
            <a:xfrm>
              <a:off x="9063640" y="2146061"/>
              <a:ext cx="141564" cy="24603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94" name="Yellow Packet 3">
              <a:extLst>
                <a:ext uri="{FF2B5EF4-FFF2-40B4-BE49-F238E27FC236}">
                  <a16:creationId xmlns:a16="http://schemas.microsoft.com/office/drawing/2014/main" id="{17EFA4C4-D6BF-034F-B2C3-3BB1BB333F83}"/>
                </a:ext>
              </a:extLst>
            </p:cNvPr>
            <p:cNvSpPr/>
            <p:nvPr/>
          </p:nvSpPr>
          <p:spPr>
            <a:xfrm>
              <a:off x="9183343" y="2146061"/>
              <a:ext cx="141564" cy="24603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95" name="Yellow Packet 2">
              <a:extLst>
                <a:ext uri="{FF2B5EF4-FFF2-40B4-BE49-F238E27FC236}">
                  <a16:creationId xmlns:a16="http://schemas.microsoft.com/office/drawing/2014/main" id="{9CD65024-E1E1-7E45-9DF0-48F217CB6C6F}"/>
                </a:ext>
              </a:extLst>
            </p:cNvPr>
            <p:cNvSpPr/>
            <p:nvPr/>
          </p:nvSpPr>
          <p:spPr>
            <a:xfrm>
              <a:off x="9326168" y="2146061"/>
              <a:ext cx="141564" cy="24603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96" name="Yellow Packet 1">
              <a:extLst>
                <a:ext uri="{FF2B5EF4-FFF2-40B4-BE49-F238E27FC236}">
                  <a16:creationId xmlns:a16="http://schemas.microsoft.com/office/drawing/2014/main" id="{B43A7A2F-B5F5-F747-A88F-73AF99FC7AFE}"/>
                </a:ext>
              </a:extLst>
            </p:cNvPr>
            <p:cNvSpPr/>
            <p:nvPr/>
          </p:nvSpPr>
          <p:spPr>
            <a:xfrm>
              <a:off x="9445871" y="2146061"/>
              <a:ext cx="141564" cy="24603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97" name="Yellow Packet 4">
              <a:extLst>
                <a:ext uri="{FF2B5EF4-FFF2-40B4-BE49-F238E27FC236}">
                  <a16:creationId xmlns:a16="http://schemas.microsoft.com/office/drawing/2014/main" id="{A5570CF4-6E4E-E744-9280-037CDA0E0C14}"/>
                </a:ext>
              </a:extLst>
            </p:cNvPr>
            <p:cNvSpPr/>
            <p:nvPr/>
          </p:nvSpPr>
          <p:spPr>
            <a:xfrm>
              <a:off x="8798489" y="2146061"/>
              <a:ext cx="141564" cy="24603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sp>
          <p:nvSpPr>
            <p:cNvPr id="98" name="Yellow Packet 3">
              <a:extLst>
                <a:ext uri="{FF2B5EF4-FFF2-40B4-BE49-F238E27FC236}">
                  <a16:creationId xmlns:a16="http://schemas.microsoft.com/office/drawing/2014/main" id="{A328F0AC-C3EB-3B43-9B64-5CBCACFCB4D1}"/>
                </a:ext>
              </a:extLst>
            </p:cNvPr>
            <p:cNvSpPr/>
            <p:nvPr/>
          </p:nvSpPr>
          <p:spPr>
            <a:xfrm>
              <a:off x="8918192" y="2146061"/>
              <a:ext cx="141564" cy="24603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endParaRPr>
            </a:p>
          </p:txBody>
        </p:sp>
      </p:grpSp>
    </p:spTree>
    <p:extLst>
      <p:ext uri="{BB962C8B-B14F-4D97-AF65-F5344CB8AC3E}">
        <p14:creationId xmlns:p14="http://schemas.microsoft.com/office/powerpoint/2010/main" val="385584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grpId="0" nodeType="clickEffect">
                                  <p:stCondLst>
                                    <p:cond delay="0"/>
                                  </p:stCondLst>
                                  <p:childTnLst>
                                    <p:animMotion origin="layout" path="M 0.00144 0.00439 L 0.00144 0.00439 C 0.01524 0.00717 0.01133 0.00717 0.03034 0.00439 C 0.03177 0.00416 0.03308 0.00301 0.03438 0.00254 C 0.03633 0.00185 0.03841 0.00139 0.04037 0.00092 L 0.07735 0.00254 C 0.07943 0.00277 0.08138 0.00393 0.08334 0.00439 C 0.08672 0.00509 0.08998 0.00555 0.09336 0.00625 L 0.10039 0.00439 C 0.10235 0.00393 0.1043 0.00254 0.10638 0.00254 C 0.11003 0.00254 0.11367 0.0037 0.11732 0.00439 L 0.12136 0.01504 C 0.12201 0.01689 0.12305 0.01828 0.12331 0.02037 C 0.12422 0.02477 0.12448 0.02754 0.12644 0.03102 C 0.12722 0.03264 0.12839 0.03333 0.12943 0.03472 C 0.13177 0.03819 0.13555 0.04606 0.13633 0.05069 C 0.13998 0.07014 0.13425 0.04074 0.13933 0.06134 C 0.14024 0.06481 0.14076 0.06852 0.14141 0.07199 C 0.14167 0.07384 0.14206 0.07546 0.14232 0.07731 C 0.14271 0.07963 0.14297 0.08217 0.14336 0.08449 C 0.14401 0.08819 0.14466 0.09166 0.14532 0.09514 L 0.14636 0.10046 C 0.14714 0.10439 0.14753 0.10833 0.14935 0.11111 C 0.15117 0.11412 0.15313 0.11689 0.15534 0.11828 L 0.16133 0.12199 C 0.16407 0.12129 0.16693 0.12199 0.1694 0.12014 C 0.178 0.11319 0.16198 0.11504 0.17331 0.11296 C 0.17865 0.11203 0.18399 0.1118 0.18933 0.11111 C 0.19662 0.10694 0.19336 0.10856 0.19935 0.10578 C 0.20039 0.10463 0.20131 0.10324 0.20235 0.10231 C 0.2043 0.10069 0.20664 0.10092 0.20834 0.09884 L 0.21732 0.08796 L 0.22032 0.08449 C 0.22136 0.08333 0.22253 0.0824 0.22331 0.08102 C 0.22435 0.07916 0.22526 0.07708 0.22644 0.07569 C 0.23073 0.06921 0.22787 0.0743 0.23242 0.07014 C 0.23672 0.06643 0.23438 0.06689 0.23841 0.06134 C 0.24024 0.05879 0.24232 0.05648 0.2444 0.05416 L 0.2474 0.05069 C 0.24831 0.04953 0.24922 0.04768 0.25039 0.04699 C 0.25456 0.04467 0.25248 0.04629 0.25638 0.04166 C 0.26081 0.02986 0.25703 0.03703 0.27136 0.03472 C 0.27409 0.03426 0.2767 0.03333 0.27943 0.03287 C 0.28737 0.03125 0.29532 0.02963 0.30339 0.02939 L 0.37539 0.02754 C 0.38894 0.02152 0.38177 0.02407 0.41042 0.02754 C 0.41446 0.02801 0.41849 0.0287 0.4224 0.03102 C 0.42565 0.0331 0.42435 0.03287 0.42644 0.03287 L 0.42644 0.03287 " pathEditMode="relative" ptsTypes="AAAAAAAAAAAAAAAAAAAAAAAAAAAAAAAAAAAAAAAAAAAAAAAAA">
                                      <p:cBhvr>
                                        <p:cTn id="11" dur="5000" fill="hold"/>
                                        <p:tgtEl>
                                          <p:spTgt spid="48"/>
                                        </p:tgtEl>
                                        <p:attrNameLst>
                                          <p:attrName>ppt_x</p:attrName>
                                          <p:attrName>ppt_y</p:attrName>
                                        </p:attrNameLst>
                                      </p:cBhvr>
                                    </p:animMotion>
                                  </p:childTnLst>
                                </p:cTn>
                              </p:par>
                              <p:par>
                                <p:cTn id="12" presetID="0" presetClass="path" presetSubtype="0" accel="50000" decel="50000" fill="hold" grpId="0" nodeType="withEffect">
                                  <p:stCondLst>
                                    <p:cond delay="250"/>
                                  </p:stCondLst>
                                  <p:childTnLst>
                                    <p:animMotion origin="layout" path="M 2.70833E-6 -0.00232 L 2.70833E-6 -0.00209 C 0.00364 -0.00278 0.00729 -0.00324 0.01093 -0.00394 C 0.01224 -0.0044 0.01354 -0.00533 0.01497 -0.00579 C 0.01953 -0.00718 0.0289 -0.00926 0.0289 -0.00903 C 0.03997 -0.0088 0.05091 -0.00857 0.06198 -0.00764 C 0.06367 -0.00741 0.06523 -0.00602 0.06692 -0.00579 C 0.07265 -0.00486 0.07825 -0.00463 0.08398 -0.00394 C 0.10221 -0.00556 0.10351 -0.00718 0.11992 -0.00394 C 0.13672 -0.00093 0.10091 -0.00278 0.13294 -0.00047 C 0.14726 0.00046 0.16159 0.00069 0.17591 0.00139 C 0.17708 0.00185 0.18828 0.00625 0.18997 0.00833 C 0.19101 0.00949 0.19192 0.01088 0.19297 0.01203 C 0.19388 0.01273 0.19505 0.01296 0.19596 0.01365 C 0.197 0.01458 0.19791 0.0162 0.19896 0.01736 C 0.20026 0.01852 0.20169 0.01944 0.20299 0.02083 C 0.20364 0.02176 0.20859 0.0287 0.20989 0.02963 C 0.2112 0.03078 0.21263 0.03078 0.21393 0.03148 C 0.21601 0.03264 0.21797 0.03379 0.21992 0.03495 C 0.22096 0.03564 0.22213 0.03588 0.22291 0.0368 C 0.22396 0.03796 0.22487 0.03958 0.22591 0.04027 C 0.23203 0.04514 0.23164 0.04328 0.23802 0.0456 C 0.23893 0.04606 0.23997 0.04699 0.24101 0.04745 C 0.24258 0.04814 0.24427 0.04861 0.24596 0.0493 C 0.24726 0.04977 0.24857 0.05069 0.25 0.05092 C 0.25364 0.05185 0.25729 0.05231 0.26093 0.05277 C 0.26224 0.05347 0.26367 0.05393 0.26497 0.05463 C 0.26601 0.05509 0.26692 0.05578 0.26797 0.05625 C 0.26992 0.0574 0.27513 0.05949 0.27695 0.05995 C 0.2806 0.06064 0.28424 0.06111 0.28802 0.0618 C 0.2983 0.06111 0.30859 0.06088 0.31901 0.05995 C 0.31966 0.05995 0.325 0.05717 0.32591 0.05625 C 0.32708 0.05532 0.32786 0.0537 0.3289 0.05277 C 0.32995 0.05208 0.33099 0.05162 0.33203 0.05092 C 0.33268 0.0493 0.33346 0.04768 0.33398 0.0456 C 0.33437 0.04398 0.33398 0.04097 0.33502 0.04027 C 0.33685 0.03935 0.34166 0.04259 0.34401 0.04398 C 0.35091 0.04328 0.35794 0.04305 0.36497 0.04213 C 0.36745 0.04189 0.37148 0.03958 0.37396 0.03865 C 0.37734 0.03727 0.38073 0.03703 0.38398 0.03495 C 0.38502 0.03449 0.38593 0.03356 0.38698 0.03333 C 0.39023 0.0324 0.39362 0.03217 0.397 0.03148 L 0.40599 0.02963 C 0.40794 0.02847 0.41002 0.025 0.41198 0.02615 L 0.42096 0.03148 C 0.422 0.03217 0.42304 0.03402 0.42396 0.03333 L 0.42604 0.03148 L 0.42604 0.03171 " pathEditMode="relative" rAng="0" ptsTypes="AAAAAAAAAAAAAAAAAAAAAAAAAAAAAAAAAAAAAAAAAAAAAAAA">
                                      <p:cBhvr>
                                        <p:cTn id="13" dur="4000" fill="hold"/>
                                        <p:tgtEl>
                                          <p:spTgt spid="49"/>
                                        </p:tgtEl>
                                        <p:attrNameLst>
                                          <p:attrName>ppt_x</p:attrName>
                                          <p:attrName>ppt_y</p:attrName>
                                        </p:attrNameLst>
                                      </p:cBhvr>
                                      <p:rCtr x="21302" y="2847"/>
                                    </p:animMotion>
                                  </p:childTnLst>
                                </p:cTn>
                              </p:par>
                              <p:par>
                                <p:cTn id="14" presetID="0" presetClass="path" presetSubtype="0" accel="50000" decel="50000" fill="hold" grpId="0" nodeType="withEffect">
                                  <p:stCondLst>
                                    <p:cond delay="500"/>
                                  </p:stCondLst>
                                  <p:childTnLst>
                                    <p:animMotion origin="layout" path="M 1.45833E-6 0.00231 L 1.45833E-6 0.00254 C 0.02305 0.00648 -0.00547 0.00231 0.00976 0.00231 C 0.025 0.00231 0.0375 0.00347 0.05221 0.00463 L 0.08659 0.00347 C 0.08828 0.00347 0.08984 0.00231 0.09154 0.00231 C 0.10404 0.00277 0.11654 0.00393 0.12904 0.00463 C 0.13021 0.00532 0.13151 0.0074 0.13268 0.00671 C 0.13646 0.00509 0.13437 0.00625 0.13893 0.00347 C 0.13945 0.00324 0.1401 0.00254 0.14075 0.00231 L 0.16536 0.00139 C 0.16693 0.00092 0.16862 0.00069 0.17018 0.00023 C 0.17109 3.33333E-6 0.17187 -0.0007 0.17265 -0.00093 C 0.17578 -0.00139 0.17877 -0.00162 0.1819 -0.00186 C 0.18515 -0.00162 0.18854 -0.00139 0.1918 -0.00093 C 0.19258 -0.0007 0.19336 3.33333E-6 0.19414 0.00023 C 0.197 0.00139 0.19713 0.00115 0.19974 0.00231 C 0.20039 0.00277 0.20104 0.00301 0.20156 0.00347 C 0.20599 0.0074 0.20052 0.00393 0.20586 0.00787 C 0.20703 0.00879 0.20846 0.00879 0.20963 0.00995 C 0.21015 0.01088 0.21081 0.0118 0.21146 0.01227 C 0.21263 0.01319 0.21406 0.01319 0.2151 0.01435 C 0.21575 0.01504 0.21627 0.01597 0.21693 0.01666 C 0.2181 0.01759 0.2194 0.01805 0.2207 0.01875 L 0.22435 0.02106 C 0.225 0.02129 0.22565 0.02152 0.22617 0.02199 C 0.22734 0.02361 0.22877 0.02453 0.22982 0.02639 C 0.23021 0.02708 0.2306 0.02801 0.23112 0.0287 C 0.23502 0.03287 0.23073 0.02592 0.23476 0.03194 C 0.23542 0.03287 0.23594 0.03426 0.23659 0.03518 C 0.23776 0.0368 0.23932 0.03773 0.24036 0.03958 C 0.24206 0.04259 0.24101 0.04143 0.24336 0.04282 C 0.247 0.0493 0.2418 0.04027 0.24648 0.04722 C 0.24713 0.04814 0.24752 0.04953 0.24831 0.05046 C 0.24909 0.05139 0.25273 0.05254 0.25325 0.05277 C 0.25404 0.05301 0.25482 0.05347 0.25573 0.0537 C 0.25664 0.05416 0.25768 0.05439 0.25872 0.05486 C 0.25963 0.05509 0.26042 0.05578 0.2612 0.05602 C 0.2625 0.05648 0.26367 0.05671 0.26484 0.05717 C 0.27005 0.05671 0.27513 0.05648 0.28034 0.05602 C 0.28177 0.05578 0.2832 0.05509 0.28463 0.05486 C 0.29362 0.05277 0.28672 0.05486 0.29375 0.05277 C 0.29857 0.05301 0.30325 0.05324 0.30794 0.0537 C 0.30898 0.05393 0.31002 0.05463 0.31107 0.05486 C 0.31575 0.05555 0.32044 0.05555 0.32513 0.05602 C 0.33112 0.05555 0.33711 0.05578 0.34297 0.05486 C 0.34857 0.05416 0.34752 0.05324 0.35091 0.05162 C 0.35182 0.05115 0.3526 0.05092 0.35338 0.05046 C 0.35469 0.04977 0.35586 0.04884 0.35716 0.04838 C 0.35846 0.04768 0.36237 0.04606 0.36328 0.04514 C 0.36562 0.04213 0.36445 0.04328 0.36693 0.04166 C 0.36992 0.03819 0.3681 0.04004 0.37252 0.03727 L 0.37435 0.03634 C 0.38203 0.03171 0.37552 0.03518 0.39466 0.03402 C 0.39609 0.03379 0.39752 0.03356 0.39896 0.0331 C 0.40208 0.03194 0.40104 0.03148 0.40443 0.03078 C 0.4069 0.03032 0.40937 0.03009 0.41185 0.02963 C 0.4125 0.02939 0.41302 0.0287 0.41367 0.0287 C 0.4164 0.0287 0.41901 0.02916 0.42161 0.02963 C 0.42864 0.03125 0.41732 0.03078 0.42604 0.03078 L 0.42604 0.03102 " pathEditMode="relative" rAng="0" ptsTypes="AAAAAAAAAAAAAAAAAAAAAAAAAAAAAAAAAAAAAAAAAAAAAAAAAAAAAAAAAAAAA">
                                      <p:cBhvr>
                                        <p:cTn id="15" dur="3000" fill="hold"/>
                                        <p:tgtEl>
                                          <p:spTgt spid="50"/>
                                        </p:tgtEl>
                                        <p:attrNameLst>
                                          <p:attrName>ppt_x</p:attrName>
                                          <p:attrName>ppt_y</p:attrName>
                                        </p:attrNameLst>
                                      </p:cBhvr>
                                      <p:rCtr x="21302" y="2523"/>
                                    </p:animMotion>
                                  </p:childTnLst>
                                </p:cTn>
                              </p:par>
                              <p:par>
                                <p:cTn id="16" presetID="0" presetClass="path" presetSubtype="0" accel="50000" decel="50000" fill="hold" grpId="0" nodeType="withEffect">
                                  <p:stCondLst>
                                    <p:cond delay="750"/>
                                  </p:stCondLst>
                                  <p:childTnLst>
                                    <p:animMotion origin="layout" path="M -2.70833E-6 0.00231 L -2.70833E-6 0.00254 C 0.0099 0.0037 0.01016 0.00439 0.02266 0.00231 C 0.02865 0.00139 0.03451 -0.00116 0.0405 -0.00209 C 0.04831 -0.00324 0.05612 -0.00348 0.06394 -0.00417 L 0.10625 -0.00324 C 0.10977 -0.00301 0.11276 3.33333E-6 0.11615 0.00115 C 0.11797 0.00185 0.11979 0.00185 0.12175 0.00231 L 0.13464 0.00115 C 0.13841 0.00069 0.14037 3.33333E-6 0.14388 -0.00093 C 0.14584 -0.00023 0.14792 3.33333E-6 0.15 0.00115 C 0.15183 0.00208 0.1543 0.00833 0.15495 0.00995 C 0.15612 0.01296 0.15703 0.01643 0.15795 0.0199 C 0.16068 0.02963 0.15847 0.025 0.16107 0.02963 C 0.16211 0.03518 0.16289 0.03958 0.16407 0.0449 C 0.1655 0.05092 0.16706 0.05671 0.16836 0.0625 C 0.16888 0.06435 0.1694 0.06597 0.16966 0.06805 C 0.17266 0.08703 0.16875 0.06319 0.17266 0.08426 C 0.17305 0.08588 0.17305 0.08727 0.17331 0.08865 C 0.17552 0.10208 0.1737 0.08958 0.17513 0.09977 C 0.17539 0.10416 0.17526 0.10856 0.17578 0.11273 C 0.17617 0.11551 0.17696 0.11805 0.17761 0.12037 C 0.1793 0.12685 0.18151 0.13333 0.18438 0.13796 C 0.18594 0.14051 0.19037 0.14166 0.1918 0.14236 C 0.19297 0.14305 0.19427 0.14375 0.19545 0.14467 C 0.20078 0.14305 0.20625 0.14305 0.21146 0.14027 C 0.21276 0.13958 0.21302 0.13634 0.21394 0.13472 C 0.21628 0.12986 0.21953 0.12615 0.22136 0.12037 C 0.22292 0.11527 0.22435 0.10995 0.22617 0.10509 C 0.22657 0.10416 0.22683 0.10277 0.22748 0.10185 C 0.22852 0.10023 0.23008 0.0993 0.23112 0.09745 C 0.23607 0.08981 0.23594 0.0875 0.24037 0.08217 C 0.2461 0.07523 0.24427 0.07801 0.25013 0.07222 C 0.25078 0.07176 0.25144 0.07083 0.25209 0.07014 C 0.25326 0.06898 0.25456 0.06805 0.25573 0.06689 C 0.25638 0.0662 0.2569 0.06527 0.25755 0.06458 C 0.27188 0.05185 0.24961 0.07338 0.26745 0.05602 C 0.26862 0.05347 0.26966 0.05046 0.2711 0.04814 C 0.27201 0.04676 0.27305 0.0456 0.27422 0.0449 C 0.27735 0.04305 0.28086 0.04259 0.28399 0.04051 C 0.28464 0.04027 0.28516 0.03981 0.28581 0.03958 C 0.28959 0.03819 0.29323 0.0375 0.29688 0.03611 C 0.30469 0.03356 0.31237 0.02847 0.32032 0.02754 C 0.34401 0.02453 0.33177 0.02569 0.35716 0.02407 C 0.35821 0.02384 0.35925 0.02338 0.36029 0.02314 C 0.36107 0.02268 0.36185 0.02199 0.36276 0.02199 C 0.36498 0.02199 0.36719 0.02268 0.36953 0.02314 C 0.3724 0.02453 0.378 0.02754 0.38177 0.02847 C 0.39375 0.03194 0.38659 0.02916 0.39532 0.03287 C 0.39597 0.03356 0.39649 0.03449 0.39714 0.03518 C 0.40039 0.03796 0.4043 0.03564 0.40755 0.03518 C 0.40886 0.03402 0.41003 0.0331 0.41133 0.03194 C 0.41485 0.02824 0.41133 0.03078 0.41498 0.02847 C 0.41576 0.02893 0.41667 0.02916 0.41745 0.02963 C 0.4181 0.02986 0.41862 0.03078 0.41927 0.03078 C 0.42071 0.03078 0.42214 0.02986 0.42357 0.02963 C 0.42487 0.02939 0.42604 0.02963 0.42735 0.02963 L 0.42735 0.02986 " pathEditMode="relative" rAng="0" ptsTypes="AAAAAAAAAAAAAAAAAAAAAAAAAAAAAAAAAAAAAAAAAAAAAAAAAAAAAAAAAA">
                                      <p:cBhvr>
                                        <p:cTn id="17" dur="2000" fill="hold"/>
                                        <p:tgtEl>
                                          <p:spTgt spid="51"/>
                                        </p:tgtEl>
                                        <p:attrNameLst>
                                          <p:attrName>ppt_x</p:attrName>
                                          <p:attrName>ppt_y</p:attrName>
                                        </p:attrNameLst>
                                      </p:cBhvr>
                                      <p:rCtr x="21367" y="6782"/>
                                    </p:animMotion>
                                  </p:childTnLst>
                                </p:cTn>
                              </p:par>
                              <p:par>
                                <p:cTn id="18" presetID="10" presetClass="entr" presetSubtype="0" fill="hold" grpId="0" nodeType="withEffect">
                                  <p:stCondLst>
                                    <p:cond delay="1500"/>
                                  </p:stCondLst>
                                  <p:childTnLst>
                                    <p:set>
                                      <p:cBhvr>
                                        <p:cTn id="19" dur="1" fill="hold">
                                          <p:stCondLst>
                                            <p:cond delay="0"/>
                                          </p:stCondLst>
                                        </p:cTn>
                                        <p:tgtEl>
                                          <p:spTgt spid="61"/>
                                        </p:tgtEl>
                                        <p:attrNameLst>
                                          <p:attrName>style.visibility</p:attrName>
                                        </p:attrNameLst>
                                      </p:cBhvr>
                                      <p:to>
                                        <p:strVal val="visible"/>
                                      </p:to>
                                    </p:set>
                                    <p:animEffect transition="in" filter="fade">
                                      <p:cBhvr>
                                        <p:cTn id="20" dur="500"/>
                                        <p:tgtEl>
                                          <p:spTgt spid="61"/>
                                        </p:tgtEl>
                                      </p:cBhvr>
                                    </p:animEffect>
                                  </p:childTnLst>
                                </p:cTn>
                              </p:par>
                            </p:childTnLst>
                          </p:cTn>
                        </p:par>
                        <p:par>
                          <p:cTn id="21" fill="hold">
                            <p:stCondLst>
                              <p:cond delay="5000"/>
                            </p:stCondLst>
                            <p:childTnLst>
                              <p:par>
                                <p:cTn id="22" presetID="1" presetClass="exit" presetSubtype="0" fill="hold" grpId="1" nodeType="afterEffect">
                                  <p:stCondLst>
                                    <p:cond delay="0"/>
                                  </p:stCondLst>
                                  <p:childTnLst>
                                    <p:set>
                                      <p:cBhvr>
                                        <p:cTn id="23" dur="1" fill="hold">
                                          <p:stCondLst>
                                            <p:cond delay="0"/>
                                          </p:stCondLst>
                                        </p:cTn>
                                        <p:tgtEl>
                                          <p:spTgt spid="60"/>
                                        </p:tgtEl>
                                        <p:attrNameLst>
                                          <p:attrName>style.visibility</p:attrName>
                                        </p:attrNameLst>
                                      </p:cBhvr>
                                      <p:to>
                                        <p:strVal val="hidden"/>
                                      </p:to>
                                    </p:set>
                                  </p:childTnLst>
                                </p:cTn>
                              </p:par>
                              <p:par>
                                <p:cTn id="24" presetID="22" presetClass="entr" presetSubtype="8"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left)">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61"/>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6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0" presetClass="path" presetSubtype="0" accel="50000" decel="50000" fill="hold" grpId="0" nodeType="clickEffect">
                                  <p:stCondLst>
                                    <p:cond delay="0"/>
                                  </p:stCondLst>
                                  <p:childTnLst>
                                    <p:animMotion origin="layout" path="M -3.54167E-6 -4.07407E-6 L -3.54167E-6 0.00024 C 0.00625 0.00209 0.00404 0.00186 0.0142 -4.07407E-6 C 0.01472 -4.07407E-6 0.01511 -0.00069 0.0155 -0.00115 C 0.01641 -0.00138 0.01719 -0.00185 0.01797 -0.00208 C 0.02032 -0.00463 0.01888 -0.00347 0.02318 -0.00439 C 0.02526 -0.00486 0.02735 -0.00509 0.02956 -0.00532 L 0.04675 -0.00439 C 0.0474 -0.00416 0.04818 -0.00324 0.04909 -0.00324 C 0.05248 -0.00324 0.05612 -0.00393 0.05964 -0.00439 L 0.07292 -0.00324 C 0.07357 -0.00324 0.07409 -0.00208 0.07461 -0.00208 C 0.07917 -0.00208 0.08347 -0.00277 0.08802 -0.00324 C 0.0892 -0.0037 0.0905 -0.00393 0.09167 -0.00439 C 0.09245 -0.00463 0.0931 -0.00509 0.09375 -0.00532 C 0.09623 -0.00625 0.10131 -0.00763 0.10131 -0.0074 C 0.10248 -0.00856 0.10274 -0.00856 0.10378 -0.00972 C 0.1043 -0.01041 0.10482 -0.01111 0.10547 -0.01203 C 0.10651 -0.01388 0.10795 -0.01551 0.10899 -0.01851 C 0.10912 -0.01921 0.10912 -0.02013 0.10951 -0.0206 C 0.10977 -0.02152 0.11029 -0.02222 0.11055 -0.02291 C 0.11159 -0.025 0.11237 -0.02731 0.11328 -0.02939 C 0.11381 -0.03055 0.1142 -0.03171 0.11459 -0.03263 C 0.11524 -0.03379 0.11589 -0.03495 0.11641 -0.03611 C 0.1168 -0.0368 0.11706 -0.0375 0.11732 -0.03819 C 0.11823 -0.04027 0.11901 -0.04351 0.12006 -0.04467 L 0.1211 -0.04583 C 0.1224 -0.05023 0.12123 -0.04629 0.12357 -0.05138 C 0.12618 -0.05671 0.12383 -0.05231 0.12592 -0.05787 C 0.12631 -0.05879 0.1267 -0.05926 0.12709 -0.05995 C 0.12761 -0.06203 0.12813 -0.06481 0.12904 -0.06666 C 0.12943 -0.06759 0.12982 -0.06875 0.13034 -0.0699 C 0.13073 -0.0706 0.13112 -0.07129 0.13138 -0.07199 C 0.13243 -0.075 0.13217 -0.07638 0.13412 -0.0787 C 0.13542 -0.08009 0.1362 -0.08101 0.13763 -0.08194 C 0.13815 -0.0824 0.13894 -0.08263 0.13959 -0.08287 C 0.14102 -0.08263 0.14258 -0.0824 0.14401 -0.08194 C 0.14453 -0.08171 0.14493 -0.08101 0.14545 -0.08078 C 0.14649 -0.08032 0.14753 -0.08009 0.14844 -0.07963 C 0.14922 -0.07939 0.15013 -0.07893 0.15078 -0.0787 L 0.15495 -0.07638 C 0.15573 -0.07615 0.15625 -0.07569 0.15703 -0.07523 L 0.15873 -0.0743 C 0.15938 -0.07384 0.16016 -0.07361 0.16081 -0.07314 C 0.16185 -0.07245 0.16315 -0.07152 0.1642 -0.07106 C 0.16537 -0.07037 0.16888 -0.06851 0.16967 -0.06759 C 0.17214 -0.06504 0.1711 -0.06597 0.17305 -0.06435 C 0.17539 -0.06088 0.17357 -0.06319 0.17618 -0.06111 C 0.17657 -0.06088 0.17683 -0.06041 0.17722 -0.05995 C 0.17774 -0.05926 0.17826 -0.05833 0.17891 -0.05787 C 0.1806 -0.05648 0.18555 -0.05578 0.18646 -0.05578 C 0.18698 -0.05532 0.18724 -0.05486 0.18776 -0.05463 C 0.19024 -0.05324 0.19063 -0.0537 0.19323 -0.05231 C 0.19714 -0.05069 0.19349 -0.05 0.20039 -0.04907 L 0.21003 -0.04791 C 0.21433 -0.04838 0.21862 -0.04907 0.22305 -0.04907 C 0.2375 -0.04907 0.22383 -0.04652 0.2349 -0.04907 C 0.23607 -0.05023 0.23568 -0.05023 0.23646 -0.05023 L 0.23646 -0.05 " pathEditMode="relative" rAng="0" ptsTypes="AAAAAAAAAAAAAAAAAAAAAAAAAAAAAAAAAAAAAAAAAAAAAAAAAAAAAAAAAAA">
                                      <p:cBhvr>
                                        <p:cTn id="36" dur="2000" fill="hold"/>
                                        <p:tgtEl>
                                          <p:spTgt spid="52"/>
                                        </p:tgtEl>
                                        <p:attrNameLst>
                                          <p:attrName>ppt_x</p:attrName>
                                          <p:attrName>ppt_y</p:attrName>
                                        </p:attrNameLst>
                                      </p:cBhvr>
                                      <p:rCtr x="11823" y="-4074"/>
                                    </p:animMotion>
                                  </p:childTnLst>
                                </p:cTn>
                              </p:par>
                              <p:par>
                                <p:cTn id="37" presetID="0" presetClass="path" presetSubtype="0" accel="50000" decel="50000" fill="hold" grpId="0" nodeType="withEffect">
                                  <p:stCondLst>
                                    <p:cond delay="300"/>
                                  </p:stCondLst>
                                  <p:childTnLst>
                                    <p:animMotion origin="layout" path="M 2.29167E-6 -0.00509 L 2.29167E-6 -0.00486 C 0.00195 -0.00463 0.01067 -0.00277 0.01224 -0.00277 C 0.02005 -0.00277 0.02786 -0.00347 0.03554 -0.00393 C 0.04935 -0.00555 0.04036 -0.00416 0.04909 -0.00601 L 0.05898 -0.00833 L 0.07929 -0.00717 C 0.08281 -0.00694 0.08385 -0.00555 0.08724 -0.00509 C 0.09036 -0.00439 0.09336 -0.00439 0.09648 -0.00393 C 0.0987 -0.0037 0.10091 -0.00301 0.10325 -0.00277 C 0.11549 -0.00231 0.12786 -0.00208 0.1401 -0.00185 C 0.14505 -4.07407E-6 0.147 0.0007 0.15182 0.00255 C 0.15351 0.00324 0.15508 0.00394 0.15677 0.00487 C 0.15807 0.00556 0.15963 0.00695 0.16107 0.00695 C 0.16575 0.00764 0.17044 0.00764 0.17513 0.00811 C 0.1776 0.00834 0.18008 0.0088 0.18255 0.00926 L 0.19114 0.01042 C 0.19622 0.00996 0.20143 0.01019 0.20651 0.00926 C 0.20755 0.00903 0.20963 0.00463 0.21015 0.00371 C 0.21185 0.00139 0.21367 -0.00023 0.2151 -0.00277 L 0.225 -0.02037 L 0.22995 -0.02916 C 0.23112 -0.03055 0.23242 -0.03171 0.23359 -0.03356 C 0.23854 -0.04074 0.23437 -0.03819 0.23971 -0.04004 C 0.24036 -0.04051 0.24362 -0.04282 0.24466 -0.04328 C 0.24765 -0.04444 0.25026 -0.04467 0.25325 -0.0456 C 0.25429 -0.04583 0.25534 -0.04629 0.25638 -0.04652 C 0.26146 -0.04814 0.25937 -0.04699 0.26367 -0.04884 C 0.26445 -0.04907 0.26719 -0.05023 0.26797 -0.05092 C 0.26862 -0.05162 0.26914 -0.05254 0.26992 -0.05324 C 0.27109 -0.05416 0.27226 -0.05463 0.27357 -0.05532 L 0.27539 -0.05648 C 0.27956 -0.05601 0.28463 -0.05625 0.28893 -0.05416 C 0.29023 -0.0537 0.2914 -0.05301 0.29258 -0.05208 C 0.2944 -0.05046 0.29544 -0.04907 0.29752 -0.04884 C 0.30117 -0.04814 0.30495 -0.04814 0.30859 -0.04768 C 0.31927 -0.04629 0.31028 -0.04699 0.32278 -0.04444 C 0.32565 -0.04375 0.32851 -0.04375 0.33138 -0.04328 C 0.33607 -0.04375 0.34075 -0.04351 0.34544 -0.04444 C 0.34935 -0.04513 0.34948 -0.04629 0.35221 -0.04768 C 0.35312 -0.04814 0.35742 -0.04976 0.35898 -0.05092 C 0.36094 -0.05254 0.36302 -0.05509 0.3651 -0.05532 L 0.375 -0.05648 C 0.37643 -0.05671 0.37786 -0.05694 0.37929 -0.05763 C 0.37995 -0.05787 0.38047 -0.05833 0.38112 -0.05856 C 0.3819 -0.05902 0.38281 -0.05949 0.38359 -0.05972 C 0.38802 -0.06157 0.38528 -0.05995 0.38854 -0.0618 C 0.38958 -0.06157 0.39062 -0.06134 0.39166 -0.06088 C 0.39219 -0.06064 0.39284 -0.05995 0.39349 -0.05972 C 0.39427 -0.05926 0.39505 -0.05902 0.39596 -0.05856 C 0.39648 -0.05833 0.39713 -0.05787 0.39778 -0.05763 C 0.39922 -0.05694 0.40065 -0.05694 0.40208 -0.05648 C 0.40312 -0.05601 0.40833 -0.05347 0.41002 -0.05324 C 0.41758 -0.05185 0.41862 -0.05208 0.42487 -0.05208 L 0.42487 -0.05185 " pathEditMode="relative" rAng="0" ptsTypes="AAAAAAAAAAAAAAAAAAAAAAAAAAAAAAAAAAAAAAAAAAAAAAAAAAAAAAA">
                                      <p:cBhvr>
                                        <p:cTn id="38" dur="2000" fill="hold"/>
                                        <p:tgtEl>
                                          <p:spTgt spid="53"/>
                                        </p:tgtEl>
                                        <p:attrNameLst>
                                          <p:attrName>ppt_x</p:attrName>
                                          <p:attrName>ppt_y</p:attrName>
                                        </p:attrNameLst>
                                      </p:cBhvr>
                                      <p:rCtr x="21237" y="-2060"/>
                                    </p:animMotion>
                                  </p:childTnLst>
                                </p:cTn>
                              </p:par>
                              <p:par>
                                <p:cTn id="39" presetID="0" presetClass="path" presetSubtype="0" accel="50000" decel="50000" fill="hold" grpId="0" nodeType="withEffect">
                                  <p:stCondLst>
                                    <p:cond delay="600"/>
                                  </p:stCondLst>
                                  <p:childTnLst>
                                    <p:animMotion origin="layout" path="M 1.04167E-6 0.00834 L 1.04167E-6 0.00857 C 0.02148 0.01088 -0.00547 0.00834 0.01901 0.00834 C 0.02656 0.00834 0.03411 0.00903 0.0418 0.00949 C 0.04427 0.01042 0.04687 0.01135 0.04935 0.01227 C 0.05065 0.01274 0.05182 0.01436 0.05325 0.01436 C 0.06419 0.01436 0.07526 0.01297 0.08633 0.01227 C 0.09101 0.01158 0.09596 0.0125 0.10052 0.01042 C 0.14193 -0.00926 0.08463 0.00602 0.12604 -0.00324 C 0.12878 -0.00671 0.1319 -0.00926 0.13411 -0.01388 C 0.16055 -0.06805 0.14128 -0.02986 0.14935 -0.05532 C 0.15443 -0.07106 0.1556 -0.06875 0.16302 -0.08634 C 0.16393 -0.08865 0.16432 -0.09166 0.1651 -0.09398 C 0.16823 -0.10277 0.17161 -0.11134 0.17487 -0.12013 C 0.17591 -0.12268 0.17643 -0.12407 0.1776 -0.12592 C 0.17943 -0.12893 0.18125 -0.13171 0.18307 -0.13449 C 0.18984 -0.13333 0.19648 -0.1324 0.20312 -0.13078 C 0.20378 -0.13055 0.2043 -0.12939 0.20482 -0.1287 C 0.20625 -0.12731 0.20781 -0.12638 0.20911 -0.125 C 0.21159 -0.12245 0.21654 -0.11666 0.21888 -0.11226 C 0.2194 -0.11157 0.21966 -0.11041 0.22005 -0.10949 C 0.22057 -0.10833 0.22109 -0.1074 0.22161 -0.10648 C 0.22578 -0.09976 0.22461 -0.10138 0.2276 -0.09791 C 0.22904 -0.09444 0.23047 -0.09051 0.23203 -0.08726 C 0.23398 -0.08287 0.23646 -0.07916 0.23854 -0.07476 C 0.23945 -0.07268 0.23984 -0.06921 0.24128 -0.06898 C 0.25911 -0.06527 0.27708 -0.06551 0.29505 -0.06319 C 0.31068 -0.06088 0.32617 -0.05787 0.3418 -0.05532 C 0.34479 -0.05625 0.34792 -0.05787 0.35104 -0.05833 C 0.37864 -0.06157 0.36745 -0.05254 0.37812 -0.06203 C 0.37969 -0.06157 0.38112 -0.06111 0.38255 -0.06018 C 0.38385 -0.05949 0.38503 -0.05787 0.38633 -0.05717 C 0.38815 -0.05625 0.38997 -0.05601 0.3918 -0.05532 C 0.39232 -0.05509 0.39284 -0.05439 0.39336 -0.05439 C 0.39987 -0.0537 0.40638 -0.0537 0.41302 -0.05347 C 0.4138 -0.05301 0.41471 -0.05277 0.41562 -0.05254 C 0.41628 -0.05231 0.4168 -0.05162 0.41732 -0.05138 C 0.42005 -0.05115 0.42279 -0.05138 0.42552 -0.05138 L 0.42552 -0.05115 " pathEditMode="relative" rAng="0" ptsTypes="AAAAAAAAAAAAAAAAAAAAAAAAAAAAAAAAAAAAAAA">
                                      <p:cBhvr>
                                        <p:cTn id="40" dur="2000" fill="hold"/>
                                        <p:tgtEl>
                                          <p:spTgt spid="54"/>
                                        </p:tgtEl>
                                        <p:attrNameLst>
                                          <p:attrName>ppt_x</p:attrName>
                                          <p:attrName>ppt_y</p:attrName>
                                        </p:attrNameLst>
                                      </p:cBhvr>
                                      <p:rCtr x="21276" y="-6852"/>
                                    </p:animMotion>
                                  </p:childTnLst>
                                </p:cTn>
                              </p:par>
                              <p:par>
                                <p:cTn id="41" presetID="0" presetClass="path" presetSubtype="0" accel="50000" decel="50000" fill="hold" grpId="0" nodeType="withEffect">
                                  <p:stCondLst>
                                    <p:cond delay="900"/>
                                  </p:stCondLst>
                                  <p:childTnLst>
                                    <p:animMotion origin="layout" path="M -3.33333E-6 0.00556 L -3.33333E-6 0.00579 C 0.0017 0.00579 0.00352 0.00649 0.00534 0.00649 C 0.0099 0.00649 0.01446 0.00602 0.01901 0.00556 C 0.01993 0.00533 0.02279 0.00394 0.02383 0.00348 C 0.02878 0.00394 0.0336 0.00394 0.03855 0.00463 C 0.03933 0.00463 0.03998 0.00556 0.04076 0.00556 C 0.05677 0.00556 0.07292 0.00487 0.08907 0.00463 C 0.09102 0.00487 0.0931 0.00487 0.09506 0.00556 C 0.09649 0.00602 0.09792 0.00672 0.09935 0.00741 C 0.10013 0.00787 0.10078 0.00834 0.10157 0.00834 L 0.10586 0.00949 C 0.10977 0.0088 0.11355 0.00834 0.11732 0.00741 C 0.11849 0.00718 0.11953 0.00602 0.12058 0.00556 C 0.1224 0.00463 0.12461 0.00348 0.12657 0.00255 C 0.12748 0.00232 0.12839 0.00209 0.1293 0.00162 C 0.13034 0.00116 0.13138 0.00024 0.13256 -0.00023 C 0.13464 -0.00115 0.14206 -0.00208 0.14336 -0.00231 C 0.15078 -0.00162 0.15821 -0.00138 0.16563 -0.00023 C 0.16758 -4.07407E-6 0.16927 0.00093 0.1711 0.00162 C 0.17448 0.00301 0.17201 0.00209 0.17487 0.00348 C 0.17565 0.00394 0.17631 0.00417 0.17709 0.00463 C 0.17878 0.00371 0.18034 0.00324 0.18203 0.00162 C 0.18243 0.00116 0.18256 -4.07407E-6 0.18308 -0.00023 C 0.18425 -0.00092 0.18555 -0.00092 0.18685 -0.00115 C 0.18776 -0.00185 0.18868 -0.00277 0.18959 -0.00324 C 0.19141 -0.0037 0.19323 -0.00393 0.19506 -0.00416 C 0.20105 -0.00463 0.20703 -0.00486 0.21302 -0.00509 C 0.21641 -0.00717 0.21263 -0.00439 0.2168 -0.00995 C 0.21745 -0.01088 0.21823 -0.01111 0.21888 -0.0118 C 0.22045 -0.01365 0.22188 -0.01574 0.22331 -0.01759 L 0.22539 -0.0206 C 0.22618 -0.02152 0.22683 -0.02268 0.22761 -0.02338 C 0.23386 -0.02893 0.22409 -0.0199 0.2336 -0.03032 C 0.23503 -0.03171 0.23659 -0.0324 0.23789 -0.03402 C 0.23907 -0.03541 0.24011 -0.0368 0.24128 -0.03796 C 0.24193 -0.03865 0.24271 -0.03912 0.24336 -0.03981 C 0.24506 -0.04166 0.24688 -0.04328 0.24831 -0.0456 C 0.25078 -0.05023 0.24922 -0.04768 0.25313 -0.05231 C 0.25378 -0.05301 0.25417 -0.05416 0.25482 -0.05439 L 0.25703 -0.05532 C 0.2612 -0.05972 0.25821 -0.05694 0.26289 -0.06018 C 0.26381 -0.06064 0.26472 -0.06157 0.26563 -0.06203 C 0.26667 -0.0625 0.27201 -0.06388 0.27279 -0.06388 C 0.27435 -0.06458 0.27722 -0.06574 0.27865 -0.06597 C 0.28282 -0.06643 0.28698 -0.06666 0.29115 -0.06689 C 0.29297 -0.06713 0.2948 -0.06782 0.29662 -0.06782 C 0.32227 -0.06944 0.32045 -0.06898 0.3444 -0.06782 C 0.34597 -0.06689 0.34662 -0.06643 0.34831 -0.06597 C 0.3517 -0.06481 0.35326 -0.06458 0.3569 -0.06388 L 0.36355 -0.06111 C 0.3642 -0.06088 0.36498 -0.06018 0.36563 -0.06018 L 0.37214 -0.05926 C 0.37826 -0.05694 0.37084 -0.05926 0.38034 -0.05926 C 0.38203 -0.05926 0.3836 -0.05856 0.38516 -0.0581 C 0.39362 -0.05439 0.38802 -0.05648 0.40209 -0.05532 C 0.40886 -0.05324 0.40274 -0.05532 0.4069 -0.05347 C 0.40834 -0.05277 0.41133 -0.05138 0.41133 -0.05115 C 0.42422 -0.05254 0.41927 -0.05231 0.42605 -0.05231 L 0.42605 -0.05208 " pathEditMode="relative" rAng="0" ptsTypes="AAAAAAAAAAAAAAAAAAAAAAAAAAAAAAAAAAAAAAAAAAAAAAAAAAAAAAAAAAAA">
                                      <p:cBhvr>
                                        <p:cTn id="42" dur="2000" fill="hold"/>
                                        <p:tgtEl>
                                          <p:spTgt spid="55"/>
                                        </p:tgtEl>
                                        <p:attrNameLst>
                                          <p:attrName>ppt_x</p:attrName>
                                          <p:attrName>ppt_y</p:attrName>
                                        </p:attrNameLst>
                                      </p:cBhvr>
                                      <p:rCtr x="21302" y="-3542"/>
                                    </p:animMotion>
                                  </p:childTnLst>
                                </p:cTn>
                              </p:par>
                              <p:par>
                                <p:cTn id="43" presetID="3" presetClass="exit" presetSubtype="10" fill="hold" grpId="1" nodeType="withEffect">
                                  <p:stCondLst>
                                    <p:cond delay="2000"/>
                                  </p:stCondLst>
                                  <p:childTnLst>
                                    <p:animEffect transition="out" filter="blinds(horizontal)">
                                      <p:cBhvr>
                                        <p:cTn id="44" dur="500"/>
                                        <p:tgtEl>
                                          <p:spTgt spid="52"/>
                                        </p:tgtEl>
                                      </p:cBhvr>
                                    </p:animEffect>
                                    <p:set>
                                      <p:cBhvr>
                                        <p:cTn id="45" dur="1" fill="hold">
                                          <p:stCondLst>
                                            <p:cond delay="499"/>
                                          </p:stCondLst>
                                        </p:cTn>
                                        <p:tgtEl>
                                          <p:spTgt spid="52"/>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1" nodeType="clickEffect">
                                  <p:stCondLst>
                                    <p:cond delay="0"/>
                                  </p:stCondLst>
                                  <p:childTnLst>
                                    <p:set>
                                      <p:cBhvr>
                                        <p:cTn id="49" dur="1" fill="hold">
                                          <p:stCondLst>
                                            <p:cond delay="0"/>
                                          </p:stCondLst>
                                        </p:cTn>
                                        <p:tgtEl>
                                          <p:spTgt spid="15"/>
                                        </p:tgtEl>
                                        <p:attrNameLst>
                                          <p:attrName>style.visibility</p:attrName>
                                        </p:attrNameLst>
                                      </p:cBhvr>
                                      <p:to>
                                        <p:strVal val="visible"/>
                                      </p:to>
                                    </p:set>
                                  </p:childTnLst>
                                </p:cTn>
                              </p:par>
                            </p:childTnLst>
                          </p:cTn>
                        </p:par>
                        <p:par>
                          <p:cTn id="50" fill="hold">
                            <p:stCondLst>
                              <p:cond delay="0"/>
                            </p:stCondLst>
                            <p:childTnLst>
                              <p:par>
                                <p:cTn id="51" presetID="0" presetClass="path" presetSubtype="0" accel="50000" decel="50000" fill="hold" grpId="0" nodeType="afterEffect">
                                  <p:stCondLst>
                                    <p:cond delay="0"/>
                                  </p:stCondLst>
                                  <p:childTnLst>
                                    <p:animMotion origin="layout" path="M -2.5E-6 0.00879 L -2.5E-6 0.00902 C 0.00078 0.0456 0.00052 0.02592 0.00052 0.06805 L -0.42213 0.06481 L -0.42096 0.02708 " pathEditMode="relative" rAng="0" ptsTypes="AAAAA">
                                      <p:cBhvr>
                                        <p:cTn id="52" dur="2000" fill="hold"/>
                                        <p:tgtEl>
                                          <p:spTgt spid="15"/>
                                        </p:tgtEl>
                                        <p:attrNameLst>
                                          <p:attrName>ppt_x</p:attrName>
                                          <p:attrName>ppt_y</p:attrName>
                                        </p:attrNameLst>
                                      </p:cBhvr>
                                      <p:rCtr x="-21081" y="2963"/>
                                    </p:animMotion>
                                  </p:childTnLst>
                                </p:cTn>
                              </p:par>
                            </p:childTnLst>
                          </p:cTn>
                        </p:par>
                        <p:par>
                          <p:cTn id="53" fill="hold">
                            <p:stCondLst>
                              <p:cond delay="2000"/>
                            </p:stCondLst>
                            <p:childTnLst>
                              <p:par>
                                <p:cTn id="54" presetID="9" presetClass="exit" presetSubtype="0" fill="hold" grpId="2" nodeType="afterEffect">
                                  <p:stCondLst>
                                    <p:cond delay="0"/>
                                  </p:stCondLst>
                                  <p:childTnLst>
                                    <p:animEffect transition="out" filter="dissolve">
                                      <p:cBhvr>
                                        <p:cTn id="55" dur="500"/>
                                        <p:tgtEl>
                                          <p:spTgt spid="15"/>
                                        </p:tgtEl>
                                      </p:cBhvr>
                                    </p:animEffect>
                                    <p:set>
                                      <p:cBhvr>
                                        <p:cTn id="56" dur="1" fill="hold">
                                          <p:stCondLst>
                                            <p:cond delay="499"/>
                                          </p:stCondLst>
                                        </p:cTn>
                                        <p:tgtEl>
                                          <p:spTgt spid="15"/>
                                        </p:tgtEl>
                                        <p:attrNameLst>
                                          <p:attrName>style.visibility</p:attrName>
                                        </p:attrNameLst>
                                      </p:cBhvr>
                                      <p:to>
                                        <p:strVal val="hidden"/>
                                      </p:to>
                                    </p:set>
                                  </p:childTnLst>
                                </p:cTn>
                              </p:par>
                            </p:childTnLst>
                          </p:cTn>
                        </p:par>
                        <p:par>
                          <p:cTn id="57" fill="hold">
                            <p:stCondLst>
                              <p:cond delay="2500"/>
                            </p:stCondLst>
                            <p:childTnLst>
                              <p:par>
                                <p:cTn id="58" presetID="1" presetClass="entr" presetSubtype="0" fill="hold" grpId="2" nodeType="afterEffect">
                                  <p:stCondLst>
                                    <p:cond delay="0"/>
                                  </p:stCondLst>
                                  <p:childTnLst>
                                    <p:set>
                                      <p:cBhvr>
                                        <p:cTn id="59" dur="1" fill="hold">
                                          <p:stCondLst>
                                            <p:cond delay="0"/>
                                          </p:stCondLst>
                                        </p:cTn>
                                        <p:tgtEl>
                                          <p:spTgt spid="67"/>
                                        </p:tgtEl>
                                        <p:attrNameLst>
                                          <p:attrName>style.visibility</p:attrName>
                                        </p:attrNameLst>
                                      </p:cBhvr>
                                      <p:to>
                                        <p:strVal val="visible"/>
                                      </p:to>
                                    </p:set>
                                  </p:childTnLst>
                                </p:cTn>
                              </p:par>
                              <p:par>
                                <p:cTn id="60" presetID="1" presetClass="exit" presetSubtype="0" fill="hold" grpId="1" nodeType="withEffect">
                                  <p:stCondLst>
                                    <p:cond delay="0"/>
                                  </p:stCondLst>
                                  <p:childTnLst>
                                    <p:set>
                                      <p:cBhvr>
                                        <p:cTn id="61" dur="1" fill="hold">
                                          <p:stCondLst>
                                            <p:cond delay="0"/>
                                          </p:stCondLst>
                                        </p:cTn>
                                        <p:tgtEl>
                                          <p:spTgt spid="68"/>
                                        </p:tgtEl>
                                        <p:attrNameLst>
                                          <p:attrName>style.visibility</p:attrName>
                                        </p:attrNameLst>
                                      </p:cBhvr>
                                      <p:to>
                                        <p:strVal val="hidden"/>
                                      </p:to>
                                    </p:set>
                                  </p:childTnLst>
                                </p:cTn>
                              </p:par>
                              <p:par>
                                <p:cTn id="62" presetID="1" presetClass="entr" presetSubtype="0" fill="hold" grpId="0" nodeType="withEffect">
                                  <p:stCondLst>
                                    <p:cond delay="0"/>
                                  </p:stCondLst>
                                  <p:childTnLst>
                                    <p:set>
                                      <p:cBhvr>
                                        <p:cTn id="63" dur="1" fill="hold">
                                          <p:stCondLst>
                                            <p:cond delay="0"/>
                                          </p:stCondLst>
                                        </p:cTn>
                                        <p:tgtEl>
                                          <p:spTgt spid="85"/>
                                        </p:tgtEl>
                                        <p:attrNameLst>
                                          <p:attrName>style.visibility</p:attrName>
                                        </p:attrNameLst>
                                      </p:cBhvr>
                                      <p:to>
                                        <p:strVal val="visible"/>
                                      </p:to>
                                    </p:set>
                                  </p:childTnLst>
                                </p:cTn>
                              </p:par>
                            </p:childTnLst>
                          </p:cTn>
                        </p:par>
                        <p:par>
                          <p:cTn id="64" fill="hold">
                            <p:stCondLst>
                              <p:cond delay="2500"/>
                            </p:stCondLst>
                            <p:childTnLst>
                              <p:par>
                                <p:cTn id="65" presetID="0" presetClass="path" presetSubtype="0" accel="50000" decel="50000" fill="hold" grpId="0" nodeType="afterEffect">
                                  <p:stCondLst>
                                    <p:cond delay="0"/>
                                  </p:stCondLst>
                                  <p:childTnLst>
                                    <p:animMotion origin="layout" path="M -0.0026 -0.00277 L -0.0026 -0.00254 C 0.00873 -0.00069 0.00469 -0.00092 0.02305 -0.00277 C 0.02396 -0.00277 0.02474 -0.00347 0.0254 -0.00393 C 0.02709 -0.00416 0.02852 -0.00463 0.02995 -0.00486 C 0.03412 -0.0074 0.03151 -0.00625 0.03933 -0.00717 C 0.0431 -0.00764 0.04688 -0.00787 0.05092 -0.0081 L 0.08204 -0.00717 C 0.08321 -0.00694 0.08464 -0.00602 0.08633 -0.00602 C 0.09245 -0.00602 0.09909 -0.00671 0.10547 -0.00717 L 0.12956 -0.00602 C 0.13073 -0.00602 0.13165 -0.00486 0.13256 -0.00486 C 0.14089 -0.00486 0.14857 -0.00555 0.15691 -0.00602 C 0.15899 -0.00648 0.16133 -0.00671 0.16355 -0.00717 C 0.16498 -0.0074 0.16615 -0.00787 0.16732 -0.0081 C 0.17175 -0.00902 0.18099 -0.01041 0.18099 -0.01018 C 0.18308 -0.01134 0.1836 -0.01134 0.18542 -0.0125 C 0.18646 -0.01319 0.18737 -0.01389 0.18855 -0.01481 C 0.19037 -0.01666 0.19297 -0.01828 0.19493 -0.02129 C 0.19519 -0.02199 0.19519 -0.02291 0.19584 -0.02338 C 0.19636 -0.0243 0.19727 -0.025 0.19779 -0.02569 C 0.19961 -0.02777 0.20105 -0.03009 0.20274 -0.03217 C 0.20365 -0.03333 0.2043 -0.03449 0.20508 -0.03541 C 0.20625 -0.03657 0.20743 -0.03773 0.20834 -0.03889 C 0.20912 -0.03958 0.20951 -0.04027 0.21003 -0.04097 C 0.21172 -0.04305 0.21303 -0.04629 0.21498 -0.04745 L 0.2168 -0.04861 C 0.21928 -0.05301 0.21706 -0.04907 0.22136 -0.05416 C 0.22605 -0.05949 0.22175 -0.05509 0.22553 -0.06065 C 0.22631 -0.06157 0.22696 -0.06203 0.22774 -0.06273 C 0.22865 -0.06481 0.22956 -0.06759 0.23125 -0.06944 C 0.23191 -0.07037 0.23269 -0.07152 0.2336 -0.07268 C 0.23438 -0.07338 0.23503 -0.07407 0.23555 -0.07477 C 0.23737 -0.07777 0.23685 -0.07916 0.2405 -0.08148 C 0.24284 -0.08287 0.24428 -0.08379 0.24688 -0.08472 C 0.24779 -0.08518 0.24922 -0.08541 0.2504 -0.08565 C 0.253 -0.08541 0.25573 -0.08518 0.25834 -0.08472 C 0.25938 -0.08449 0.26003 -0.08379 0.26094 -0.08356 C 0.2629 -0.0831 0.26472 -0.08287 0.26641 -0.0824 C 0.26784 -0.08217 0.26954 -0.08171 0.27071 -0.08148 L 0.27826 -0.07916 C 0.27969 -0.07893 0.2806 -0.07847 0.28204 -0.07801 L 0.28503 -0.07708 C 0.2862 -0.07662 0.28763 -0.07639 0.28881 -0.07592 C 0.29076 -0.07523 0.2931 -0.0743 0.29493 -0.07384 C 0.29714 -0.07315 0.30352 -0.07129 0.30495 -0.07037 C 0.30938 -0.06782 0.30743 -0.06875 0.31107 -0.06713 C 0.31524 -0.06365 0.31198 -0.06597 0.31667 -0.06389 C 0.31745 -0.06365 0.31784 -0.06319 0.31862 -0.06273 C 0.31954 -0.06203 0.32045 -0.06111 0.32162 -0.06065 C 0.32474 -0.05926 0.33373 -0.05856 0.33529 -0.05856 C 0.33633 -0.0581 0.33672 -0.05764 0.33776 -0.0574 C 0.34219 -0.05602 0.34284 -0.05648 0.34766 -0.05509 C 0.35469 -0.05347 0.34805 -0.05277 0.36055 -0.05185 L 0.37813 -0.05069 C 0.38581 -0.05115 0.39362 -0.05185 0.4017 -0.05185 C 0.42787 -0.05185 0.40313 -0.0493 0.42318 -0.05185 C 0.42526 -0.05301 0.42461 -0.05301 0.42605 -0.05301 L 0.42605 -0.05277 " pathEditMode="relative" rAng="0" ptsTypes="AAAAAAAAAAAAAAAAAAAAAAAAAAAAAAAAAAAAAAAAAAAAAAAAAAAAAAAAAAA">
                                      <p:cBhvr>
                                        <p:cTn id="66" dur="2000" fill="hold"/>
                                        <p:tgtEl>
                                          <p:spTgt spid="67"/>
                                        </p:tgtEl>
                                        <p:attrNameLst>
                                          <p:attrName>ppt_x</p:attrName>
                                          <p:attrName>ppt_y</p:attrName>
                                        </p:attrNameLst>
                                      </p:cBhvr>
                                      <p:rCtr x="21432" y="-4074"/>
                                    </p:animMotion>
                                  </p:childTnLst>
                                </p:cTn>
                              </p:par>
                            </p:childTnLst>
                          </p:cTn>
                        </p:par>
                        <p:par>
                          <p:cTn id="67" fill="hold">
                            <p:stCondLst>
                              <p:cond delay="4500"/>
                            </p:stCondLst>
                            <p:childTnLst>
                              <p:par>
                                <p:cTn id="68" presetID="22" presetClass="entr" presetSubtype="8" fill="hold" nodeType="afterEffect">
                                  <p:stCondLst>
                                    <p:cond delay="0"/>
                                  </p:stCondLst>
                                  <p:childTnLst>
                                    <p:set>
                                      <p:cBhvr>
                                        <p:cTn id="69" dur="1" fill="hold">
                                          <p:stCondLst>
                                            <p:cond delay="0"/>
                                          </p:stCondLst>
                                        </p:cTn>
                                        <p:tgtEl>
                                          <p:spTgt spid="92"/>
                                        </p:tgtEl>
                                        <p:attrNameLst>
                                          <p:attrName>style.visibility</p:attrName>
                                        </p:attrNameLst>
                                      </p:cBhvr>
                                      <p:to>
                                        <p:strVal val="visible"/>
                                      </p:to>
                                    </p:set>
                                    <p:animEffect transition="in" filter="wipe(left)">
                                      <p:cBhvr>
                                        <p:cTn id="70"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1" grpId="1" animBg="1"/>
      <p:bldP spid="55" grpId="0" animBg="1"/>
      <p:bldP spid="54" grpId="0" animBg="1"/>
      <p:bldP spid="53" grpId="0" animBg="1"/>
      <p:bldP spid="52" grpId="0" animBg="1"/>
      <p:bldP spid="52" grpId="1" animBg="1"/>
      <p:bldP spid="51" grpId="0" animBg="1"/>
      <p:bldP spid="50" grpId="0" animBg="1"/>
      <p:bldP spid="49" grpId="0" animBg="1"/>
      <p:bldP spid="60" grpId="0" animBg="1"/>
      <p:bldP spid="60" grpId="1" animBg="1"/>
      <p:bldP spid="48" grpId="0" animBg="1"/>
      <p:bldP spid="67" grpId="0" animBg="1"/>
      <p:bldP spid="67" grpId="2" animBg="1"/>
      <p:bldP spid="68" grpId="0" animBg="1"/>
      <p:bldP spid="68" grpId="1" animBg="1"/>
      <p:bldP spid="85" grpId="0" animBg="1"/>
      <p:bldP spid="15" grpId="0" animBg="1"/>
      <p:bldP spid="15" grpId="1" animBg="1"/>
      <p:bldP spid="15" grpId="2"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16187</TotalTime>
  <Words>1549</Words>
  <Application>Microsoft Macintosh PowerPoint</Application>
  <PresentationFormat>Widescreen</PresentationFormat>
  <Paragraphs>436</Paragraphs>
  <Slides>31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Consolas</vt:lpstr>
      <vt:lpstr>Office Theme</vt:lpstr>
      <vt:lpstr>An edge-queued datagram service  for all datacenter traffic</vt:lpstr>
      <vt:lpstr>Lack of abstractions hurts dc networks.</vt:lpstr>
      <vt:lpstr>PowerPoint Presentation</vt:lpstr>
      <vt:lpstr>EQDS: an edge-queued datagram service</vt:lpstr>
      <vt:lpstr>Today’s networks</vt:lpstr>
      <vt:lpstr>Today’s networks</vt:lpstr>
      <vt:lpstr>Edge Queued Datagram Service</vt:lpstr>
      <vt:lpstr>EQDS concept</vt:lpstr>
      <vt:lpstr>EQDS concept:  reordering &amp; retransmissions</vt:lpstr>
      <vt:lpstr>EQDS concept: queuing disciplines</vt:lpstr>
      <vt:lpstr>EQDS building blocks</vt:lpstr>
      <vt:lpstr>EQDS building blocks</vt:lpstr>
      <vt:lpstr>NDP backend: small buffers + packet trimming</vt:lpstr>
      <vt:lpstr>RTS backend (1RMA) – no switch support.</vt:lpstr>
      <vt:lpstr>EQDS building blocks</vt:lpstr>
      <vt:lpstr>EQDS host API and tunnel protocol</vt:lpstr>
      <vt:lpstr>Deploying EQDS</vt:lpstr>
      <vt:lpstr>PowerPoint Presentation</vt:lpstr>
      <vt:lpstr>Deploying EQDS</vt:lpstr>
      <vt:lpstr>Evaluation</vt:lpstr>
      <vt:lpstr>Disaggregated storage: reducing flow collisions</vt:lpstr>
      <vt:lpstr>PowerPoint Presentation</vt:lpstr>
      <vt:lpstr>Incast: reducing latency at scale</vt:lpstr>
      <vt:lpstr>Sharing in clouds What happens if different VMs use conflicting CCs? </vt:lpstr>
      <vt:lpstr>Edge-Queued Datagram Service (EQDS)  move buffering out of the network, into the end hosts. </vt:lpstr>
      <vt:lpstr>Backup slides</vt:lpstr>
      <vt:lpstr>Related work</vt:lpstr>
      <vt:lpstr>See paper for how EQDS handles:</vt:lpstr>
      <vt:lpstr>EQDS: congestion tunnelling in the host.  Why would it work?</vt:lpstr>
      <vt:lpstr>EQDS tunnel protocol: basic approach</vt:lpstr>
      <vt:lpstr>Simulations at scale: 1024 FatTree, 10Gbps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edge-queued datagram service  for all datacenter traffic</dc:title>
  <dc:creator>Costin RAICIU (76898)</dc:creator>
  <cp:lastModifiedBy>Costin RAICIU (76898)</cp:lastModifiedBy>
  <cp:revision>501</cp:revision>
  <dcterms:created xsi:type="dcterms:W3CDTF">2021-02-03T06:09:35Z</dcterms:created>
  <dcterms:modified xsi:type="dcterms:W3CDTF">2022-05-04T05:14:57Z</dcterms:modified>
</cp:coreProperties>
</file>