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2087563" indent="-1630363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4175125" indent="-326072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6262688" indent="-489108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8350250" indent="-6521450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>
      <p:cViewPr varScale="1">
        <p:scale>
          <a:sx n="18" d="100"/>
          <a:sy n="18" d="100"/>
        </p:scale>
        <p:origin x="1932" y="90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6913"/>
            <a:ext cx="25733931" cy="91750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49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3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A56081-AB26-42DC-B7CC-9B209B029FF9}" type="datetimeFigureOut">
              <a:rPr lang="en-US"/>
              <a:pPr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E8A2B-1CD8-4005-AC20-C1B80A9480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1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973ED4-D7C8-4133-B7C6-72DE492F9D64}" type="datetimeFigureOut">
              <a:rPr lang="en-US"/>
              <a:pPr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A3E03-4C6E-4E23-8CF7-A3C843D62C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1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76283" y="10700944"/>
            <a:ext cx="22548726" cy="2279498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4332" y="10700944"/>
            <a:ext cx="67157362" cy="2279498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0DB37-21D0-4E0C-9A03-0708BA28507D}" type="datetimeFigureOut">
              <a:rPr lang="en-US"/>
              <a:pPr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2D612-BCB2-4C36-8CF1-4986926716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6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D6A2BE-F978-46A9-8A1B-DC0526CE51E7}" type="datetimeFigureOut">
              <a:rPr lang="en-US"/>
              <a:pPr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188DB-34BE-4BFF-AD81-8E9DDC11DD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9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05384"/>
            <a:ext cx="25733931" cy="8501303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2064"/>
            <a:ext cx="25733931" cy="936332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941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5882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382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176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970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7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55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352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B6C92-B44F-4F75-86FF-07A1554ACC03}" type="datetimeFigureOut">
              <a:rPr lang="en-US"/>
              <a:pPr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84408-CACA-4C2F-8A5D-3725BC2097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9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4332" y="62332983"/>
            <a:ext cx="44850417" cy="17631781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69338" y="62332983"/>
            <a:ext cx="44855671" cy="17631781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D25235-48CC-4CEF-89C3-2ECF7646033A}" type="datetimeFigureOut">
              <a:rPr lang="en-US"/>
              <a:pPr/>
              <a:t>7/3/2018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43853-65B6-468A-9679-DF42D9CF0D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2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135"/>
            <a:ext cx="27247692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1308"/>
            <a:ext cx="13376810" cy="3993033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941" indent="0">
              <a:buNone/>
              <a:defRPr sz="9100" b="1"/>
            </a:lvl2pPr>
            <a:lvl3pPr marL="4175882" indent="0">
              <a:buNone/>
              <a:defRPr sz="8200" b="1"/>
            </a:lvl3pPr>
            <a:lvl4pPr marL="6263823" indent="0">
              <a:buNone/>
              <a:defRPr sz="7300" b="1"/>
            </a:lvl4pPr>
            <a:lvl5pPr marL="8351764" indent="0">
              <a:buNone/>
              <a:defRPr sz="7300" b="1"/>
            </a:lvl5pPr>
            <a:lvl6pPr marL="10439705" indent="0">
              <a:buNone/>
              <a:defRPr sz="7300" b="1"/>
            </a:lvl6pPr>
            <a:lvl7pPr marL="12527646" indent="0">
              <a:buNone/>
              <a:defRPr sz="7300" b="1"/>
            </a:lvl7pPr>
            <a:lvl8pPr marL="14615587" indent="0">
              <a:buNone/>
              <a:defRPr sz="7300" b="1"/>
            </a:lvl8pPr>
            <a:lvl9pPr marL="16703528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4342"/>
            <a:ext cx="13376810" cy="24661708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89" y="9581308"/>
            <a:ext cx="13382065" cy="3993033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941" indent="0">
              <a:buNone/>
              <a:defRPr sz="9100" b="1"/>
            </a:lvl2pPr>
            <a:lvl3pPr marL="4175882" indent="0">
              <a:buNone/>
              <a:defRPr sz="8200" b="1"/>
            </a:lvl3pPr>
            <a:lvl4pPr marL="6263823" indent="0">
              <a:buNone/>
              <a:defRPr sz="7300" b="1"/>
            </a:lvl4pPr>
            <a:lvl5pPr marL="8351764" indent="0">
              <a:buNone/>
              <a:defRPr sz="7300" b="1"/>
            </a:lvl5pPr>
            <a:lvl6pPr marL="10439705" indent="0">
              <a:buNone/>
              <a:defRPr sz="7300" b="1"/>
            </a:lvl6pPr>
            <a:lvl7pPr marL="12527646" indent="0">
              <a:buNone/>
              <a:defRPr sz="7300" b="1"/>
            </a:lvl7pPr>
            <a:lvl8pPr marL="14615587" indent="0">
              <a:buNone/>
              <a:defRPr sz="7300" b="1"/>
            </a:lvl8pPr>
            <a:lvl9pPr marL="16703528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89" y="13574342"/>
            <a:ext cx="13382065" cy="24661708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5A824-64FF-4BE4-B31E-0A734ECC422F}" type="datetimeFigureOut">
              <a:rPr lang="en-US"/>
              <a:pPr/>
              <a:t>7/3/2018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EB20D-A07F-4758-99E6-4833D5F97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F62F79-CE4A-455F-8475-3138BA26A631}" type="datetimeFigureOut">
              <a:rPr lang="en-US"/>
              <a:pPr/>
              <a:t>7/3/2018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9BF16-5E99-46AD-AFCC-63815A0C9B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8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0CF4A-AB56-43B9-BB01-87FCE8FD28A9}" type="datetimeFigureOut">
              <a:rPr lang="en-US"/>
              <a:pPr/>
              <a:t>7/3/2018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36598-493C-4949-AFE4-634A697ABF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7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3" y="1704224"/>
            <a:ext cx="9960336" cy="725286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227"/>
            <a:ext cx="16924685" cy="36531826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3" y="8957087"/>
            <a:ext cx="9960336" cy="29278966"/>
          </a:xfrm>
        </p:spPr>
        <p:txBody>
          <a:bodyPr/>
          <a:lstStyle>
            <a:lvl1pPr marL="0" indent="0">
              <a:buNone/>
              <a:defRPr sz="6400"/>
            </a:lvl1pPr>
            <a:lvl2pPr marL="2087941" indent="0">
              <a:buNone/>
              <a:defRPr sz="5500"/>
            </a:lvl2pPr>
            <a:lvl3pPr marL="4175882" indent="0">
              <a:buNone/>
              <a:defRPr sz="4600"/>
            </a:lvl3pPr>
            <a:lvl4pPr marL="6263823" indent="0">
              <a:buNone/>
              <a:defRPr sz="4100"/>
            </a:lvl4pPr>
            <a:lvl5pPr marL="8351764" indent="0">
              <a:buNone/>
              <a:defRPr sz="4100"/>
            </a:lvl5pPr>
            <a:lvl6pPr marL="10439705" indent="0">
              <a:buNone/>
              <a:defRPr sz="4100"/>
            </a:lvl6pPr>
            <a:lvl7pPr marL="12527646" indent="0">
              <a:buNone/>
              <a:defRPr sz="4100"/>
            </a:lvl7pPr>
            <a:lvl8pPr marL="14615587" indent="0">
              <a:buNone/>
              <a:defRPr sz="4100"/>
            </a:lvl8pPr>
            <a:lvl9pPr marL="16703528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F774B8-B447-478F-905B-61B0BC11962E}" type="datetimeFigureOut">
              <a:rPr lang="en-US"/>
              <a:pPr/>
              <a:t>7/3/2018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D3028-BB47-4D5F-BA54-796C886175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1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2634"/>
            <a:ext cx="18165128" cy="3537259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4595"/>
            <a:ext cx="18165128" cy="25682258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7941" indent="0">
              <a:buNone/>
              <a:defRPr sz="12800"/>
            </a:lvl2pPr>
            <a:lvl3pPr marL="4175882" indent="0">
              <a:buNone/>
              <a:defRPr sz="11000"/>
            </a:lvl3pPr>
            <a:lvl4pPr marL="6263823" indent="0">
              <a:buNone/>
              <a:defRPr sz="9100"/>
            </a:lvl4pPr>
            <a:lvl5pPr marL="8351764" indent="0">
              <a:buNone/>
              <a:defRPr sz="9100"/>
            </a:lvl5pPr>
            <a:lvl6pPr marL="10439705" indent="0">
              <a:buNone/>
              <a:defRPr sz="9100"/>
            </a:lvl6pPr>
            <a:lvl7pPr marL="12527646" indent="0">
              <a:buNone/>
              <a:defRPr sz="9100"/>
            </a:lvl7pPr>
            <a:lvl8pPr marL="14615587" indent="0">
              <a:buNone/>
              <a:defRPr sz="9100"/>
            </a:lvl8pPr>
            <a:lvl9pPr marL="16703528" indent="0">
              <a:buNone/>
              <a:defRPr sz="9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499893"/>
            <a:ext cx="18165128" cy="5023494"/>
          </a:xfrm>
        </p:spPr>
        <p:txBody>
          <a:bodyPr/>
          <a:lstStyle>
            <a:lvl1pPr marL="0" indent="0">
              <a:buNone/>
              <a:defRPr sz="6400"/>
            </a:lvl1pPr>
            <a:lvl2pPr marL="2087941" indent="0">
              <a:buNone/>
              <a:defRPr sz="5500"/>
            </a:lvl2pPr>
            <a:lvl3pPr marL="4175882" indent="0">
              <a:buNone/>
              <a:defRPr sz="4600"/>
            </a:lvl3pPr>
            <a:lvl4pPr marL="6263823" indent="0">
              <a:buNone/>
              <a:defRPr sz="4100"/>
            </a:lvl4pPr>
            <a:lvl5pPr marL="8351764" indent="0">
              <a:buNone/>
              <a:defRPr sz="4100"/>
            </a:lvl5pPr>
            <a:lvl6pPr marL="10439705" indent="0">
              <a:buNone/>
              <a:defRPr sz="4100"/>
            </a:lvl6pPr>
            <a:lvl7pPr marL="12527646" indent="0">
              <a:buNone/>
              <a:defRPr sz="4100"/>
            </a:lvl7pPr>
            <a:lvl8pPr marL="14615587" indent="0">
              <a:buNone/>
              <a:defRPr sz="4100"/>
            </a:lvl8pPr>
            <a:lvl9pPr marL="16703528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B7AE79-0AC1-46BD-A881-DF5F65D94881}" type="datetimeFigureOut">
              <a:rPr lang="en-US"/>
              <a:pPr/>
              <a:t>7/3/2018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5E9A0-3C3A-4A4E-B851-638DCB12A1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8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4475" y="1714500"/>
            <a:ext cx="27246263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8" tIns="208794" rIns="417588" bIns="208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4475" y="9986963"/>
            <a:ext cx="27246263" cy="282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8" tIns="208794" rIns="417588" bIns="208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4475" y="39673213"/>
            <a:ext cx="7062788" cy="2278062"/>
          </a:xfrm>
          <a:prstGeom prst="rect">
            <a:avLst/>
          </a:prstGeom>
        </p:spPr>
        <p:txBody>
          <a:bodyPr vert="horz" wrap="square" lIns="417588" tIns="208794" rIns="417588" bIns="208794" numCol="1" anchor="ctr" anchorCtr="0" compatLnSpc="1">
            <a:prstTxWarp prst="textNoShape">
              <a:avLst/>
            </a:prstTxWarp>
          </a:bodyPr>
          <a:lstStyle>
            <a:lvl1pPr>
              <a:defRPr sz="55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41C33684-7F0A-4A0A-A19A-26E130FF48A0}" type="datetimeFigureOut">
              <a:rPr lang="en-US"/>
              <a:pPr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150" y="39673213"/>
            <a:ext cx="9586913" cy="2278062"/>
          </a:xfrm>
          <a:prstGeom prst="rect">
            <a:avLst/>
          </a:prstGeom>
        </p:spPr>
        <p:txBody>
          <a:bodyPr vert="horz" lIns="417588" tIns="208794" rIns="417588" bIns="208794" rtlCol="0" anchor="ctr"/>
          <a:lstStyle>
            <a:lvl1pPr algn="ctr" defTabSz="4175882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950" y="39673213"/>
            <a:ext cx="7062788" cy="2278062"/>
          </a:xfrm>
          <a:prstGeom prst="rect">
            <a:avLst/>
          </a:prstGeom>
        </p:spPr>
        <p:txBody>
          <a:bodyPr vert="horz" wrap="square" lIns="417588" tIns="208794" rIns="417588" bIns="208794" numCol="1" anchor="ctr" anchorCtr="0" compatLnSpc="1">
            <a:prstTxWarp prst="textNoShape">
              <a:avLst/>
            </a:prstTxWarp>
          </a:bodyPr>
          <a:lstStyle>
            <a:lvl1pPr algn="r">
              <a:defRPr sz="55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C5249E48-F564-4326-8D02-61E243F256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3392488" indent="-1304925" algn="l" defTabSz="41751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5219700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730726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394825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483675" indent="-1043970" algn="l" defTabSz="4175882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1616" indent="-1043970" algn="l" defTabSz="4175882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9557" indent="-1043970" algn="l" defTabSz="4175882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7498" indent="-1043970" algn="l" defTabSz="4175882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941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5882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3823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1764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9705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7646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5587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3528" algn="l" defTabSz="4175882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hyperlink" Target="mailto:minios-devel@lists.xen.org" TargetMode="External"/><Relationship Id="rId7" Type="http://schemas.openxmlformats.org/officeDocument/2006/relationships/image" Target="../media/image4.emf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hyperlink" Target="http://www.unikraft.org/" TargetMode="Externa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4074077" y="0"/>
            <a:ext cx="22413826" cy="4866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87350" y="915673"/>
            <a:ext cx="29713238" cy="143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199" tIns="40599" rIns="81199" bIns="40599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8800" dirty="0" err="1">
                <a:solidFill>
                  <a:schemeClr val="bg1"/>
                </a:solidFill>
              </a:rPr>
              <a:t>Unikraft</a:t>
            </a:r>
            <a:r>
              <a:rPr lang="en-US" sz="8800" dirty="0">
                <a:solidFill>
                  <a:schemeClr val="bg1"/>
                </a:solidFill>
              </a:rPr>
              <a:t> – Unleashing the Power of </a:t>
            </a:r>
            <a:r>
              <a:rPr lang="en-US" sz="8800" dirty="0" err="1">
                <a:solidFill>
                  <a:schemeClr val="bg1"/>
                </a:solidFill>
              </a:rPr>
              <a:t>Unikernels</a:t>
            </a:r>
            <a:endParaRPr lang="en-US" sz="8500" b="1" dirty="0">
              <a:solidFill>
                <a:schemeClr val="bg1"/>
              </a:solidFill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3128963" y="2809081"/>
            <a:ext cx="24231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4800" dirty="0">
                <a:solidFill>
                  <a:schemeClr val="bg1"/>
                </a:solidFill>
              </a:rPr>
              <a:t>Costin </a:t>
            </a:r>
            <a:r>
              <a:rPr lang="en-US" sz="4800" dirty="0" err="1">
                <a:solidFill>
                  <a:schemeClr val="bg1"/>
                </a:solidFill>
              </a:rPr>
              <a:t>Lupu</a:t>
            </a:r>
            <a:r>
              <a:rPr lang="ro-RO" sz="4800" dirty="0">
                <a:solidFill>
                  <a:schemeClr val="bg1"/>
                </a:solidFill>
              </a:rPr>
              <a:t>,</a:t>
            </a:r>
            <a:r>
              <a:rPr lang="en-US" sz="4800" dirty="0">
                <a:solidFill>
                  <a:schemeClr val="bg1"/>
                </a:solidFill>
              </a:rPr>
              <a:t> Razvan </a:t>
            </a:r>
            <a:r>
              <a:rPr lang="en-US" sz="4800" dirty="0" err="1">
                <a:solidFill>
                  <a:schemeClr val="bg1"/>
                </a:solidFill>
              </a:rPr>
              <a:t>Cojocaru</a:t>
            </a:r>
            <a:r>
              <a:rPr lang="en-US" sz="4800" dirty="0">
                <a:solidFill>
                  <a:schemeClr val="bg1"/>
                </a:solidFill>
              </a:rPr>
              <a:t>,</a:t>
            </a:r>
            <a:r>
              <a:rPr lang="ro-RO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Costin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Raiciu</a:t>
            </a:r>
            <a:endParaRPr lang="ro-RO" sz="48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4800" i="1" dirty="0">
                <a:solidFill>
                  <a:schemeClr val="bg1"/>
                </a:solidFill>
              </a:rPr>
              <a:t>University </a:t>
            </a:r>
            <a:r>
              <a:rPr lang="en-US" sz="4800" i="1" dirty="0" err="1">
                <a:solidFill>
                  <a:schemeClr val="bg1"/>
                </a:solidFill>
              </a:rPr>
              <a:t>Politehnica</a:t>
            </a:r>
            <a:r>
              <a:rPr lang="en-US" sz="4800" i="1" dirty="0">
                <a:solidFill>
                  <a:schemeClr val="bg1"/>
                </a:solidFill>
              </a:rPr>
              <a:t> Bucharest</a:t>
            </a:r>
          </a:p>
        </p:txBody>
      </p:sp>
      <p:grpSp>
        <p:nvGrpSpPr>
          <p:cNvPr id="198" name="Group 9"/>
          <p:cNvGrpSpPr>
            <a:grpSpLocks/>
          </p:cNvGrpSpPr>
          <p:nvPr/>
        </p:nvGrpSpPr>
        <p:grpSpPr bwMode="auto">
          <a:xfrm>
            <a:off x="2019174" y="25021756"/>
            <a:ext cx="12902184" cy="7772025"/>
            <a:chOff x="1104774" y="23129418"/>
            <a:chExt cx="12902184" cy="7773574"/>
          </a:xfrm>
        </p:grpSpPr>
        <p:sp>
          <p:nvSpPr>
            <p:cNvPr id="199" name="Rectangle 198"/>
            <p:cNvSpPr/>
            <p:nvPr/>
          </p:nvSpPr>
          <p:spPr>
            <a:xfrm>
              <a:off x="1116806" y="23764545"/>
              <a:ext cx="12877800" cy="713844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o-RO" dirty="0"/>
                <a:t> </a:t>
              </a:r>
              <a:endParaRPr lang="en-US" dirty="0"/>
            </a:p>
          </p:txBody>
        </p:sp>
        <p:sp>
          <p:nvSpPr>
            <p:cNvPr id="200" name="TextBox 14"/>
            <p:cNvSpPr txBox="1">
              <a:spLocks noChangeArrowheads="1"/>
            </p:cNvSpPr>
            <p:nvPr/>
          </p:nvSpPr>
          <p:spPr bwMode="auto">
            <a:xfrm>
              <a:off x="1104774" y="23129418"/>
              <a:ext cx="12902184" cy="1015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sz="6000" b="1" dirty="0" err="1">
                  <a:solidFill>
                    <a:schemeClr val="bg1"/>
                  </a:solidFill>
                </a:rPr>
                <a:t>Unikraft</a:t>
              </a:r>
              <a:r>
                <a:rPr lang="en-US" sz="6000" b="1" dirty="0">
                  <a:solidFill>
                    <a:schemeClr val="bg1"/>
                  </a:solidFill>
                </a:rPr>
                <a:t> libraries</a:t>
              </a:r>
            </a:p>
          </p:txBody>
        </p:sp>
        <p:grpSp>
          <p:nvGrpSpPr>
            <p:cNvPr id="201" name="Group 17"/>
            <p:cNvGrpSpPr>
              <a:grpSpLocks/>
            </p:cNvGrpSpPr>
            <p:nvPr/>
          </p:nvGrpSpPr>
          <p:grpSpPr bwMode="auto">
            <a:xfrm>
              <a:off x="2866767" y="27010241"/>
              <a:ext cx="3118025" cy="1178403"/>
              <a:chOff x="1404327" y="3697010"/>
              <a:chExt cx="3118025" cy="1178403"/>
            </a:xfrm>
          </p:grpSpPr>
          <p:sp>
            <p:nvSpPr>
              <p:cNvPr id="202" name="Rectangle 22"/>
              <p:cNvSpPr>
                <a:spLocks noChangeArrowheads="1"/>
              </p:cNvSpPr>
              <p:nvPr/>
            </p:nvSpPr>
            <p:spPr bwMode="auto">
              <a:xfrm>
                <a:off x="4218813" y="3697010"/>
                <a:ext cx="303539" cy="359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  <a:latin typeface="Courier" pitchFamily="2" charset="0"/>
                  </a:rPr>
                  <a:t>0</a:t>
                </a:r>
              </a:p>
            </p:txBody>
          </p:sp>
          <p:sp>
            <p:nvSpPr>
              <p:cNvPr id="203" name="Rectangle 39"/>
              <p:cNvSpPr>
                <a:spLocks noChangeArrowheads="1"/>
              </p:cNvSpPr>
              <p:nvPr/>
            </p:nvSpPr>
            <p:spPr bwMode="auto">
              <a:xfrm>
                <a:off x="1404327" y="4515596"/>
                <a:ext cx="303539" cy="359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  <a:latin typeface="Courier" pitchFamily="2" charset="0"/>
                  </a:rPr>
                  <a:t>2</a:t>
                </a:r>
              </a:p>
            </p:txBody>
          </p:sp>
        </p:grpSp>
      </p:grpSp>
      <p:sp>
        <p:nvSpPr>
          <p:cNvPr id="112" name="TextBox 10"/>
          <p:cNvSpPr txBox="1">
            <a:spLocks noChangeArrowheads="1"/>
          </p:cNvSpPr>
          <p:nvPr/>
        </p:nvSpPr>
        <p:spPr bwMode="auto">
          <a:xfrm>
            <a:off x="8119169" y="13477082"/>
            <a:ext cx="139652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400" b="1" dirty="0" err="1"/>
              <a:t>Unikernel</a:t>
            </a:r>
            <a:r>
              <a:rPr lang="en-US" sz="5400" b="1" dirty="0"/>
              <a:t> specialization and performance</a:t>
            </a:r>
          </a:p>
        </p:txBody>
      </p:sp>
      <p:grpSp>
        <p:nvGrpSpPr>
          <p:cNvPr id="113" name="Group 9"/>
          <p:cNvGrpSpPr>
            <a:grpSpLocks/>
          </p:cNvGrpSpPr>
          <p:nvPr/>
        </p:nvGrpSpPr>
        <p:grpSpPr bwMode="auto">
          <a:xfrm>
            <a:off x="1878806" y="14400412"/>
            <a:ext cx="12902184" cy="8686797"/>
            <a:chOff x="1109660" y="23129418"/>
            <a:chExt cx="12902184" cy="8688528"/>
          </a:xfrm>
        </p:grpSpPr>
        <p:sp>
          <p:nvSpPr>
            <p:cNvPr id="114" name="Rectangle 113"/>
            <p:cNvSpPr/>
            <p:nvPr/>
          </p:nvSpPr>
          <p:spPr>
            <a:xfrm>
              <a:off x="1116806" y="23764545"/>
              <a:ext cx="12874752" cy="80534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5" name="TextBox 14"/>
            <p:cNvSpPr txBox="1">
              <a:spLocks noChangeArrowheads="1"/>
            </p:cNvSpPr>
            <p:nvPr/>
          </p:nvSpPr>
          <p:spPr bwMode="auto">
            <a:xfrm>
              <a:off x="1109660" y="23129418"/>
              <a:ext cx="12902184" cy="1015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sz="6000" b="1" dirty="0">
                  <a:solidFill>
                    <a:schemeClr val="bg1"/>
                  </a:solidFill>
                </a:rPr>
                <a:t>Specialization in </a:t>
              </a:r>
              <a:r>
                <a:rPr lang="en-US" sz="6000" b="1" dirty="0" err="1">
                  <a:solidFill>
                    <a:schemeClr val="bg1"/>
                  </a:solidFill>
                </a:rPr>
                <a:t>Unikernels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16" name="Group 17"/>
            <p:cNvGrpSpPr>
              <a:grpSpLocks/>
            </p:cNvGrpSpPr>
            <p:nvPr/>
          </p:nvGrpSpPr>
          <p:grpSpPr bwMode="auto">
            <a:xfrm>
              <a:off x="2866767" y="27010241"/>
              <a:ext cx="3118025" cy="1178403"/>
              <a:chOff x="1404327" y="3697010"/>
              <a:chExt cx="3118025" cy="1178403"/>
            </a:xfrm>
          </p:grpSpPr>
          <p:sp>
            <p:nvSpPr>
              <p:cNvPr id="117" name="Rectangle 22"/>
              <p:cNvSpPr>
                <a:spLocks noChangeArrowheads="1"/>
              </p:cNvSpPr>
              <p:nvPr/>
            </p:nvSpPr>
            <p:spPr bwMode="auto">
              <a:xfrm>
                <a:off x="4218813" y="3697010"/>
                <a:ext cx="303539" cy="359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  <a:latin typeface="Courier" pitchFamily="2" charset="0"/>
                  </a:rPr>
                  <a:t>0</a:t>
                </a:r>
              </a:p>
            </p:txBody>
          </p:sp>
          <p:sp>
            <p:nvSpPr>
              <p:cNvPr id="118" name="Rectangle 39"/>
              <p:cNvSpPr>
                <a:spLocks noChangeArrowheads="1"/>
              </p:cNvSpPr>
              <p:nvPr/>
            </p:nvSpPr>
            <p:spPr bwMode="auto">
              <a:xfrm>
                <a:off x="1404327" y="4515596"/>
                <a:ext cx="303539" cy="359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  <a:latin typeface="Courier" pitchFamily="2" charset="0"/>
                  </a:rPr>
                  <a:t>2</a:t>
                </a: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1248569" y="13400881"/>
            <a:ext cx="27757437" cy="990599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>
            <a:off x="1243705" y="5481803"/>
            <a:ext cx="27757437" cy="7664704"/>
            <a:chOff x="1243705" y="8524081"/>
            <a:chExt cx="27757437" cy="7664704"/>
          </a:xfrm>
        </p:grpSpPr>
        <p:sp>
          <p:nvSpPr>
            <p:cNvPr id="2073" name="TextBox 10"/>
            <p:cNvSpPr txBox="1">
              <a:spLocks noChangeArrowheads="1"/>
            </p:cNvSpPr>
            <p:nvPr/>
          </p:nvSpPr>
          <p:spPr bwMode="auto">
            <a:xfrm>
              <a:off x="1269206" y="8524081"/>
              <a:ext cx="2658507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5400" b="1" dirty="0"/>
                <a:t>Containers and VMs or best of both?</a:t>
              </a:r>
            </a:p>
          </p:txBody>
        </p:sp>
        <p:grpSp>
          <p:nvGrpSpPr>
            <p:cNvPr id="13328" name="Group 9"/>
            <p:cNvGrpSpPr>
              <a:grpSpLocks/>
            </p:cNvGrpSpPr>
            <p:nvPr/>
          </p:nvGrpSpPr>
          <p:grpSpPr bwMode="auto">
            <a:xfrm>
              <a:off x="1849435" y="9585159"/>
              <a:ext cx="12920905" cy="6272206"/>
              <a:chOff x="1116806" y="22437759"/>
              <a:chExt cx="12920905" cy="627345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116806" y="23072879"/>
                <a:ext cx="12877800" cy="563833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o-RO" dirty="0"/>
                  <a:t> </a:t>
                </a:r>
                <a:endParaRPr lang="en-US" dirty="0"/>
              </a:p>
            </p:txBody>
          </p:sp>
          <p:sp>
            <p:nvSpPr>
              <p:cNvPr id="13356" name="TextBox 14"/>
              <p:cNvSpPr txBox="1">
                <a:spLocks noChangeArrowheads="1"/>
              </p:cNvSpPr>
              <p:nvPr/>
            </p:nvSpPr>
            <p:spPr bwMode="auto">
              <a:xfrm>
                <a:off x="1135849" y="22437759"/>
                <a:ext cx="12901862" cy="101566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8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8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8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8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8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1751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sz="6000" b="1" dirty="0">
                    <a:solidFill>
                      <a:schemeClr val="bg1"/>
                    </a:solidFill>
                  </a:rPr>
                  <a:t>Isolation vs Performance</a:t>
                </a:r>
              </a:p>
            </p:txBody>
          </p:sp>
          <p:grpSp>
            <p:nvGrpSpPr>
              <p:cNvPr id="13357" name="Group 17"/>
              <p:cNvGrpSpPr>
                <a:grpSpLocks/>
              </p:cNvGrpSpPr>
              <p:nvPr/>
            </p:nvGrpSpPr>
            <p:grpSpPr bwMode="auto">
              <a:xfrm>
                <a:off x="2866767" y="27010241"/>
                <a:ext cx="3118025" cy="1178403"/>
                <a:chOff x="1404327" y="3697010"/>
                <a:chExt cx="3118025" cy="1178403"/>
              </a:xfrm>
            </p:grpSpPr>
            <p:sp>
              <p:nvSpPr>
                <p:cNvPr id="1336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18813" y="3697010"/>
                  <a:ext cx="303539" cy="3598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>
                      <a:solidFill>
                        <a:schemeClr val="bg1"/>
                      </a:solidFill>
                      <a:latin typeface="Courier" pitchFamily="2" charset="0"/>
                    </a:rPr>
                    <a:t>0</a:t>
                  </a:r>
                </a:p>
              </p:txBody>
            </p:sp>
            <p:sp>
              <p:nvSpPr>
                <p:cNvPr id="13379" name="Rectangle 39"/>
                <p:cNvSpPr>
                  <a:spLocks noChangeArrowheads="1"/>
                </p:cNvSpPr>
                <p:nvPr/>
              </p:nvSpPr>
              <p:spPr bwMode="auto">
                <a:xfrm>
                  <a:off x="1404327" y="4515596"/>
                  <a:ext cx="303539" cy="3598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>
                      <a:solidFill>
                        <a:schemeClr val="bg1"/>
                      </a:solidFill>
                      <a:latin typeface="Courier" pitchFamily="2" charset="0"/>
                    </a:rPr>
                    <a:t>2</a:t>
                  </a:r>
                </a:p>
              </p:txBody>
            </p:sp>
          </p:grpSp>
        </p:grpSp>
        <p:grpSp>
          <p:nvGrpSpPr>
            <p:cNvPr id="62" name="Group 17"/>
            <p:cNvGrpSpPr>
              <a:grpSpLocks/>
            </p:cNvGrpSpPr>
            <p:nvPr/>
          </p:nvGrpSpPr>
          <p:grpSpPr bwMode="auto">
            <a:xfrm>
              <a:off x="17268567" y="14156733"/>
              <a:ext cx="3118025" cy="1178168"/>
              <a:chOff x="1404327" y="3697010"/>
              <a:chExt cx="3118025" cy="1178403"/>
            </a:xfrm>
          </p:grpSpPr>
          <p:sp>
            <p:nvSpPr>
              <p:cNvPr id="63" name="Rectangle 22"/>
              <p:cNvSpPr>
                <a:spLocks noChangeArrowheads="1"/>
              </p:cNvSpPr>
              <p:nvPr/>
            </p:nvSpPr>
            <p:spPr bwMode="auto">
              <a:xfrm>
                <a:off x="4218813" y="3697010"/>
                <a:ext cx="303539" cy="359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  <a:latin typeface="Courier" pitchFamily="2" charset="0"/>
                  </a:rPr>
                  <a:t>0</a:t>
                </a:r>
              </a:p>
            </p:txBody>
          </p:sp>
          <p:sp>
            <p:nvSpPr>
              <p:cNvPr id="64" name="Rectangle 39"/>
              <p:cNvSpPr>
                <a:spLocks noChangeArrowheads="1"/>
              </p:cNvSpPr>
              <p:nvPr/>
            </p:nvSpPr>
            <p:spPr bwMode="auto">
              <a:xfrm>
                <a:off x="1404327" y="4515596"/>
                <a:ext cx="303539" cy="359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  <a:latin typeface="Courier" pitchFamily="2" charset="0"/>
                  </a:rPr>
                  <a:t>2</a:t>
                </a:r>
              </a:p>
            </p:txBody>
          </p:sp>
        </p:grpSp>
        <p:sp>
          <p:nvSpPr>
            <p:cNvPr id="221" name="Rectangle 220"/>
            <p:cNvSpPr/>
            <p:nvPr/>
          </p:nvSpPr>
          <p:spPr>
            <a:xfrm>
              <a:off x="1243705" y="8524081"/>
              <a:ext cx="27757437" cy="7664704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7" name="Rectangle 226"/>
          <p:cNvSpPr/>
          <p:nvPr/>
        </p:nvSpPr>
        <p:spPr>
          <a:xfrm>
            <a:off x="1269206" y="23611681"/>
            <a:ext cx="27757437" cy="1827640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TextBox 10"/>
          <p:cNvSpPr txBox="1">
            <a:spLocks noChangeArrowheads="1"/>
          </p:cNvSpPr>
          <p:nvPr/>
        </p:nvSpPr>
        <p:spPr bwMode="auto">
          <a:xfrm>
            <a:off x="8144668" y="23907551"/>
            <a:ext cx="139652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400" b="1" dirty="0" err="1"/>
              <a:t>Unikraft</a:t>
            </a:r>
            <a:r>
              <a:rPr lang="en-US" sz="5400" b="1" dirty="0"/>
              <a:t> – Framework for building </a:t>
            </a:r>
            <a:r>
              <a:rPr lang="en-US" sz="5400" b="1" dirty="0" err="1"/>
              <a:t>unikernels</a:t>
            </a:r>
            <a:endParaRPr lang="en-US" sz="5400" b="1" dirty="0"/>
          </a:p>
        </p:txBody>
      </p:sp>
      <p:grpSp>
        <p:nvGrpSpPr>
          <p:cNvPr id="284" name="Group 9"/>
          <p:cNvGrpSpPr>
            <a:grpSpLocks/>
          </p:cNvGrpSpPr>
          <p:nvPr/>
        </p:nvGrpSpPr>
        <p:grpSpPr bwMode="auto">
          <a:xfrm>
            <a:off x="15366490" y="14400413"/>
            <a:ext cx="12920950" cy="8686798"/>
            <a:chOff x="1116806" y="23129418"/>
            <a:chExt cx="12920950" cy="8688529"/>
          </a:xfrm>
        </p:grpSpPr>
        <p:sp>
          <p:nvSpPr>
            <p:cNvPr id="285" name="Rectangle 284"/>
            <p:cNvSpPr/>
            <p:nvPr/>
          </p:nvSpPr>
          <p:spPr>
            <a:xfrm>
              <a:off x="1116806" y="23764545"/>
              <a:ext cx="12877800" cy="805340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o-RO" dirty="0"/>
                <a:t> </a:t>
              </a:r>
              <a:endParaRPr lang="en-US" dirty="0"/>
            </a:p>
          </p:txBody>
        </p:sp>
        <p:sp>
          <p:nvSpPr>
            <p:cNvPr id="286" name="TextBox 14"/>
            <p:cNvSpPr txBox="1">
              <a:spLocks noChangeArrowheads="1"/>
            </p:cNvSpPr>
            <p:nvPr/>
          </p:nvSpPr>
          <p:spPr bwMode="auto">
            <a:xfrm>
              <a:off x="1135572" y="23129418"/>
              <a:ext cx="12902184" cy="1015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sz="6000" b="1" dirty="0">
                  <a:solidFill>
                    <a:schemeClr val="bg1"/>
                  </a:solidFill>
                </a:rPr>
                <a:t>Instantiation Times with </a:t>
              </a:r>
              <a:r>
                <a:rPr lang="en-US" sz="6000" b="1" dirty="0" err="1">
                  <a:solidFill>
                    <a:schemeClr val="bg1"/>
                  </a:solidFill>
                </a:rPr>
                <a:t>LightVM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87" name="Group 17"/>
            <p:cNvGrpSpPr>
              <a:grpSpLocks/>
            </p:cNvGrpSpPr>
            <p:nvPr/>
          </p:nvGrpSpPr>
          <p:grpSpPr bwMode="auto">
            <a:xfrm>
              <a:off x="2866767" y="27010241"/>
              <a:ext cx="3118025" cy="1178403"/>
              <a:chOff x="1404327" y="3697010"/>
              <a:chExt cx="3118025" cy="1178403"/>
            </a:xfrm>
          </p:grpSpPr>
          <p:sp>
            <p:nvSpPr>
              <p:cNvPr id="288" name="Rectangle 22"/>
              <p:cNvSpPr>
                <a:spLocks noChangeArrowheads="1"/>
              </p:cNvSpPr>
              <p:nvPr/>
            </p:nvSpPr>
            <p:spPr bwMode="auto">
              <a:xfrm>
                <a:off x="4218813" y="3697010"/>
                <a:ext cx="303539" cy="359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  <a:latin typeface="Courier" pitchFamily="2" charset="0"/>
                  </a:rPr>
                  <a:t>0</a:t>
                </a:r>
              </a:p>
            </p:txBody>
          </p:sp>
          <p:sp>
            <p:nvSpPr>
              <p:cNvPr id="289" name="Rectangle 39"/>
              <p:cNvSpPr>
                <a:spLocks noChangeArrowheads="1"/>
              </p:cNvSpPr>
              <p:nvPr/>
            </p:nvSpPr>
            <p:spPr bwMode="auto">
              <a:xfrm>
                <a:off x="1404327" y="4515596"/>
                <a:ext cx="303539" cy="359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  <a:latin typeface="Courier" pitchFamily="2" charset="0"/>
                  </a:rPr>
                  <a:t>2</a:t>
                </a:r>
              </a:p>
            </p:txBody>
          </p:sp>
        </p:grpSp>
      </p:grpSp>
      <p:grpSp>
        <p:nvGrpSpPr>
          <p:cNvPr id="299" name="Group 9"/>
          <p:cNvGrpSpPr>
            <a:grpSpLocks/>
          </p:cNvGrpSpPr>
          <p:nvPr/>
        </p:nvGrpSpPr>
        <p:grpSpPr bwMode="auto">
          <a:xfrm>
            <a:off x="15468474" y="25021337"/>
            <a:ext cx="12902184" cy="7772025"/>
            <a:chOff x="1104774" y="23129418"/>
            <a:chExt cx="12902184" cy="7773574"/>
          </a:xfrm>
        </p:grpSpPr>
        <p:sp>
          <p:nvSpPr>
            <p:cNvPr id="300" name="Rectangle 299"/>
            <p:cNvSpPr/>
            <p:nvPr/>
          </p:nvSpPr>
          <p:spPr>
            <a:xfrm>
              <a:off x="1116806" y="23764545"/>
              <a:ext cx="12877800" cy="713844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o-RO" dirty="0"/>
                <a:t> </a:t>
              </a:r>
              <a:endParaRPr lang="en-US" dirty="0"/>
            </a:p>
          </p:txBody>
        </p:sp>
        <p:sp>
          <p:nvSpPr>
            <p:cNvPr id="301" name="TextBox 14"/>
            <p:cNvSpPr txBox="1">
              <a:spLocks noChangeArrowheads="1"/>
            </p:cNvSpPr>
            <p:nvPr/>
          </p:nvSpPr>
          <p:spPr bwMode="auto">
            <a:xfrm>
              <a:off x="1104774" y="23129418"/>
              <a:ext cx="12902184" cy="1015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sz="6000" b="1" dirty="0">
                  <a:solidFill>
                    <a:schemeClr val="bg1"/>
                  </a:solidFill>
                </a:rPr>
                <a:t>Example system</a:t>
              </a:r>
            </a:p>
          </p:txBody>
        </p:sp>
        <p:grpSp>
          <p:nvGrpSpPr>
            <p:cNvPr id="302" name="Group 17"/>
            <p:cNvGrpSpPr>
              <a:grpSpLocks/>
            </p:cNvGrpSpPr>
            <p:nvPr/>
          </p:nvGrpSpPr>
          <p:grpSpPr bwMode="auto">
            <a:xfrm>
              <a:off x="2866767" y="27010241"/>
              <a:ext cx="3118025" cy="1178403"/>
              <a:chOff x="1404327" y="3697010"/>
              <a:chExt cx="3118025" cy="1178403"/>
            </a:xfrm>
          </p:grpSpPr>
          <p:sp>
            <p:nvSpPr>
              <p:cNvPr id="303" name="Rectangle 22"/>
              <p:cNvSpPr>
                <a:spLocks noChangeArrowheads="1"/>
              </p:cNvSpPr>
              <p:nvPr/>
            </p:nvSpPr>
            <p:spPr bwMode="auto">
              <a:xfrm>
                <a:off x="4218813" y="3697010"/>
                <a:ext cx="303539" cy="359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  <a:latin typeface="Courier" pitchFamily="2" charset="0"/>
                  </a:rPr>
                  <a:t>0</a:t>
                </a:r>
              </a:p>
            </p:txBody>
          </p:sp>
          <p:sp>
            <p:nvSpPr>
              <p:cNvPr id="304" name="Rectangle 39"/>
              <p:cNvSpPr>
                <a:spLocks noChangeArrowheads="1"/>
              </p:cNvSpPr>
              <p:nvPr/>
            </p:nvSpPr>
            <p:spPr bwMode="auto">
              <a:xfrm>
                <a:off x="1404327" y="4515596"/>
                <a:ext cx="303539" cy="359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  <a:latin typeface="Courier" pitchFamily="2" charset="0"/>
                  </a:rPr>
                  <a:t>2</a:t>
                </a:r>
              </a:p>
            </p:txBody>
          </p:sp>
        </p:grp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E32745D-4346-4FD1-9AE8-B46F5F271701}"/>
              </a:ext>
            </a:extLst>
          </p:cNvPr>
          <p:cNvSpPr/>
          <p:nvPr/>
        </p:nvSpPr>
        <p:spPr bwMode="auto">
          <a:xfrm>
            <a:off x="15419926" y="7177874"/>
            <a:ext cx="12877800" cy="5637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dirty="0"/>
              <a:t> </a:t>
            </a:r>
            <a:endParaRPr lang="en-US" dirty="0"/>
          </a:p>
        </p:txBody>
      </p:sp>
      <p:sp>
        <p:nvSpPr>
          <p:cNvPr id="124" name="TextBox 14">
            <a:extLst>
              <a:ext uri="{FF2B5EF4-FFF2-40B4-BE49-F238E27FC236}">
                <a16:creationId xmlns:a16="http://schemas.microsoft.com/office/drawing/2014/main" id="{638394AB-14AA-4F4D-82DB-6E437E7C7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1001" y="6542881"/>
            <a:ext cx="12893040" cy="101546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6000" b="1" dirty="0" err="1">
                <a:solidFill>
                  <a:schemeClr val="bg1"/>
                </a:solidFill>
              </a:rPr>
              <a:t>Unikernel</a:t>
            </a:r>
            <a:r>
              <a:rPr lang="en-US" sz="6000" b="1" dirty="0">
                <a:solidFill>
                  <a:schemeClr val="bg1"/>
                </a:solidFill>
              </a:rPr>
              <a:t> benefits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7620D-9497-49A7-AE1E-2E759B5D0BA3}"/>
              </a:ext>
            </a:extLst>
          </p:cNvPr>
          <p:cNvSpPr txBox="1"/>
          <p:nvPr/>
        </p:nvSpPr>
        <p:spPr>
          <a:xfrm>
            <a:off x="1878806" y="7609681"/>
            <a:ext cx="642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Containers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6A8406-C023-4F38-9472-5825251F9A08}"/>
              </a:ext>
            </a:extLst>
          </p:cNvPr>
          <p:cNvSpPr txBox="1"/>
          <p:nvPr/>
        </p:nvSpPr>
        <p:spPr>
          <a:xfrm>
            <a:off x="8290274" y="7609681"/>
            <a:ext cx="642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VMs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BA5B986-53EE-46B1-903E-00FDF6C2E881}"/>
              </a:ext>
            </a:extLst>
          </p:cNvPr>
          <p:cNvSpPr txBox="1"/>
          <p:nvPr/>
        </p:nvSpPr>
        <p:spPr>
          <a:xfrm>
            <a:off x="1885952" y="10199590"/>
            <a:ext cx="12816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/>
              <a:t>Unikernels</a:t>
            </a:r>
            <a:endParaRPr lang="en-US" sz="5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D6D00F-859C-4BCC-B420-4DE6742744B6}"/>
              </a:ext>
            </a:extLst>
          </p:cNvPr>
          <p:cNvSpPr txBox="1"/>
          <p:nvPr/>
        </p:nvSpPr>
        <p:spPr>
          <a:xfrm>
            <a:off x="1849436" y="11086842"/>
            <a:ext cx="128525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Purpose-build </a:t>
            </a:r>
            <a:r>
              <a:rPr lang="en-US" sz="4000" dirty="0">
                <a:sym typeface="Wingdings" panose="05000000000000000000" pitchFamily="2" charset="2"/>
              </a:rPr>
              <a:t></a:t>
            </a:r>
            <a:r>
              <a:rPr lang="en-US" sz="4000" dirty="0"/>
              <a:t> only what the app needs</a:t>
            </a:r>
          </a:p>
          <a:p>
            <a:pPr algn="ctr"/>
            <a:r>
              <a:rPr lang="en-US" sz="4000" dirty="0"/>
              <a:t>One application </a:t>
            </a:r>
            <a:r>
              <a:rPr lang="en-US" sz="4000" dirty="0">
                <a:sym typeface="Wingdings" panose="05000000000000000000" pitchFamily="2" charset="2"/>
              </a:rPr>
              <a:t> single address space</a:t>
            </a:r>
            <a:endParaRPr lang="en-US" sz="4000" dirty="0"/>
          </a:p>
        </p:txBody>
      </p:sp>
      <p:sp>
        <p:nvSpPr>
          <p:cNvPr id="139" name="Content Placeholder 1">
            <a:extLst>
              <a:ext uri="{FF2B5EF4-FFF2-40B4-BE49-F238E27FC236}">
                <a16:creationId xmlns:a16="http://schemas.microsoft.com/office/drawing/2014/main" id="{A2BDF849-93EC-402C-8393-958542DA48E2}"/>
              </a:ext>
            </a:extLst>
          </p:cNvPr>
          <p:cNvSpPr txBox="1">
            <a:spLocks/>
          </p:cNvSpPr>
          <p:nvPr/>
        </p:nvSpPr>
        <p:spPr bwMode="gray">
          <a:xfrm>
            <a:off x="17739918" y="7706713"/>
            <a:ext cx="8784976" cy="5107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▌"/>
              <a:defRPr kumimoji="1" lang="ja-JP" altLang="en-US" sz="2000" b="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1pPr>
            <a:lvl2pPr marL="36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l"/>
              <a:defRPr kumimoji="1" lang="ja-JP" altLang="en-US" sz="1600" b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2pPr>
            <a:lvl3pPr marL="466725" indent="-10795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kumimoji="1" lang="ja-JP" altLang="en-US" sz="1400" b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3pPr>
            <a:lvl4pPr marL="576000" indent="-108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Tahoma" pitchFamily="34" charset="0"/>
              <a:buChar char="–"/>
              <a:defRPr kumimoji="1" lang="ja-JP" altLang="en-US" sz="1200" b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4pPr>
            <a:lvl5pPr marL="735013" indent="-157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Char char="≫"/>
              <a:defRPr kumimoji="1" sz="1200" b="1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sz="2200" kern="0" dirty="0"/>
              <a:t>Fast instantiation, destruction and migration time</a:t>
            </a:r>
          </a:p>
          <a:p>
            <a:pPr lvl="1"/>
            <a:r>
              <a:rPr lang="en-US" sz="1800" kern="0" dirty="0"/>
              <a:t>10s of milliseconds or less (and as little as 2.3ms)</a:t>
            </a:r>
            <a:br>
              <a:rPr lang="en-US" sz="1800" kern="0" dirty="0"/>
            </a:br>
            <a:r>
              <a:rPr lang="en-US" i="1" kern="0" dirty="0"/>
              <a:t>(</a:t>
            </a:r>
            <a:r>
              <a:rPr lang="en-US" i="1" kern="0" dirty="0" err="1"/>
              <a:t>LigthVM</a:t>
            </a:r>
            <a:r>
              <a:rPr lang="en-US" i="1" kern="0" dirty="0"/>
              <a:t> [Manco </a:t>
            </a:r>
            <a:r>
              <a:rPr lang="en-US" i="1" kern="0" dirty="0">
                <a:latin typeface="+mn-lt"/>
              </a:rPr>
              <a:t>SOSP 2017], </a:t>
            </a:r>
            <a:r>
              <a:rPr lang="en-US" i="1" kern="0" dirty="0" err="1">
                <a:latin typeface="+mn-lt"/>
                <a:cs typeface="Gill Sans"/>
              </a:rPr>
              <a:t>Jitsu</a:t>
            </a:r>
            <a:r>
              <a:rPr lang="en-US" i="1" kern="0" dirty="0">
                <a:latin typeface="+mn-lt"/>
                <a:cs typeface="Gill Sans"/>
              </a:rPr>
              <a:t> [</a:t>
            </a:r>
            <a:r>
              <a:rPr lang="en-US" i="1" kern="0" dirty="0" err="1">
                <a:latin typeface="+mn-lt"/>
                <a:cs typeface="Gill Sans"/>
              </a:rPr>
              <a:t>Madhvapeddy</a:t>
            </a:r>
            <a:r>
              <a:rPr lang="en-US" i="1" kern="0" dirty="0">
                <a:latin typeface="+mn-lt"/>
                <a:cs typeface="Gill Sans"/>
              </a:rPr>
              <a:t>, NSDI 2015])</a:t>
            </a:r>
          </a:p>
          <a:p>
            <a:pPr lvl="1"/>
            <a:endParaRPr lang="en-US" i="1" kern="0" dirty="0">
              <a:latin typeface="+mn-lt"/>
            </a:endParaRPr>
          </a:p>
          <a:p>
            <a:r>
              <a:rPr lang="en-US" sz="2200" kern="0" dirty="0"/>
              <a:t>Low memory footprint</a:t>
            </a:r>
          </a:p>
          <a:p>
            <a:pPr lvl="1"/>
            <a:r>
              <a:rPr lang="en-US" sz="1800" kern="0" dirty="0"/>
              <a:t>Few MBs of RAM or less </a:t>
            </a:r>
            <a:r>
              <a:rPr lang="en-US" i="1" kern="0" dirty="0"/>
              <a:t>(</a:t>
            </a:r>
            <a:r>
              <a:rPr lang="en-US" i="1" kern="0" dirty="0" err="1"/>
              <a:t>ClickOS</a:t>
            </a:r>
            <a:r>
              <a:rPr lang="en-US" i="1" kern="0" dirty="0"/>
              <a:t> [Martins NSDI 2014])</a:t>
            </a:r>
          </a:p>
          <a:p>
            <a:pPr lvl="1"/>
            <a:endParaRPr lang="en-US" sz="1800" kern="0" dirty="0"/>
          </a:p>
          <a:p>
            <a:r>
              <a:rPr lang="en-US" sz="2200" kern="0" dirty="0"/>
              <a:t>High density</a:t>
            </a:r>
          </a:p>
          <a:p>
            <a:pPr lvl="1"/>
            <a:r>
              <a:rPr lang="en-US" sz="1800" kern="0" dirty="0"/>
              <a:t>8k guests on a singlex86  server </a:t>
            </a:r>
            <a:r>
              <a:rPr lang="en-US" i="1" kern="0" dirty="0"/>
              <a:t>(</a:t>
            </a:r>
            <a:r>
              <a:rPr lang="en-US" i="1" kern="0" dirty="0" err="1"/>
              <a:t>LigthVM</a:t>
            </a:r>
            <a:r>
              <a:rPr lang="en-US" i="1" kern="0" dirty="0"/>
              <a:t> [Manco SOSP 2017])</a:t>
            </a:r>
          </a:p>
          <a:p>
            <a:pPr lvl="1"/>
            <a:endParaRPr lang="en-US" sz="1800" kern="0" dirty="0"/>
          </a:p>
          <a:p>
            <a:r>
              <a:rPr lang="en-US" sz="2200" kern="0" dirty="0"/>
              <a:t>High Performance</a:t>
            </a:r>
          </a:p>
          <a:p>
            <a:pPr lvl="1"/>
            <a:r>
              <a:rPr lang="en-US" sz="1800" kern="0" dirty="0"/>
              <a:t>10-40Gbit/s throughput with a single guest CPU</a:t>
            </a:r>
            <a:br>
              <a:rPr lang="en-US" sz="1800" kern="0" dirty="0"/>
            </a:br>
            <a:r>
              <a:rPr lang="en-US" i="1" kern="0" dirty="0"/>
              <a:t>(</a:t>
            </a:r>
            <a:r>
              <a:rPr lang="en-US" i="1" kern="0" dirty="0" err="1"/>
              <a:t>ClickOS</a:t>
            </a:r>
            <a:r>
              <a:rPr lang="en-US" i="1" kern="0" dirty="0"/>
              <a:t> [Martins NSDI 2014], Elastic CDNs [</a:t>
            </a:r>
            <a:r>
              <a:rPr lang="en-US" i="1" kern="0" dirty="0" err="1"/>
              <a:t>Kuenzer</a:t>
            </a:r>
            <a:r>
              <a:rPr lang="en-US" i="1" kern="0" dirty="0"/>
              <a:t> VEE 2017])</a:t>
            </a:r>
          </a:p>
          <a:p>
            <a:endParaRPr lang="en-US" sz="2200" kern="0" dirty="0"/>
          </a:p>
          <a:p>
            <a:r>
              <a:rPr lang="en-US" sz="2200" kern="0" dirty="0"/>
              <a:t>Reduced attack surface</a:t>
            </a:r>
          </a:p>
          <a:p>
            <a:pPr lvl="1"/>
            <a:r>
              <a:rPr lang="en-US" sz="1800" kern="0" dirty="0"/>
              <a:t>Small trusted compute base</a:t>
            </a:r>
          </a:p>
          <a:p>
            <a:pPr lvl="1"/>
            <a:r>
              <a:rPr lang="en-US" sz="1800" kern="0" dirty="0"/>
              <a:t>Strong isolation by hypervisor</a:t>
            </a:r>
          </a:p>
          <a:p>
            <a:endParaRPr lang="en-US" kern="0" dirty="0"/>
          </a:p>
        </p:txBody>
      </p:sp>
      <p:sp>
        <p:nvSpPr>
          <p:cNvPr id="158" name="Freeform 20">
            <a:extLst>
              <a:ext uri="{FF2B5EF4-FFF2-40B4-BE49-F238E27FC236}">
                <a16:creationId xmlns:a16="http://schemas.microsoft.com/office/drawing/2014/main" id="{28E1EC2F-3B5C-46F7-8930-EDB189A3C7A3}"/>
              </a:ext>
            </a:extLst>
          </p:cNvPr>
          <p:cNvSpPr>
            <a:spLocks noChangeAspect="1"/>
          </p:cNvSpPr>
          <p:nvPr/>
        </p:nvSpPr>
        <p:spPr bwMode="gray">
          <a:xfrm>
            <a:off x="16724774" y="7685881"/>
            <a:ext cx="662936" cy="664253"/>
          </a:xfrm>
          <a:custGeom>
            <a:avLst/>
            <a:gdLst>
              <a:gd name="T0" fmla="*/ 287 w 504"/>
              <a:gd name="T1" fmla="*/ 372 h 505"/>
              <a:gd name="T2" fmla="*/ 504 w 504"/>
              <a:gd name="T3" fmla="*/ 0 h 505"/>
              <a:gd name="T4" fmla="*/ 287 w 504"/>
              <a:gd name="T5" fmla="*/ 216 h 505"/>
              <a:gd name="T6" fmla="*/ 217 w 504"/>
              <a:gd name="T7" fmla="*/ 133 h 505"/>
              <a:gd name="T8" fmla="*/ 0 w 504"/>
              <a:gd name="T9" fmla="*/ 505 h 505"/>
              <a:gd name="T10" fmla="*/ 217 w 504"/>
              <a:gd name="T11" fmla="*/ 288 h 505"/>
              <a:gd name="T12" fmla="*/ 287 w 504"/>
              <a:gd name="T13" fmla="*/ 372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4" h="505">
                <a:moveTo>
                  <a:pt x="287" y="372"/>
                </a:moveTo>
                <a:lnTo>
                  <a:pt x="504" y="0"/>
                </a:lnTo>
                <a:lnTo>
                  <a:pt x="287" y="216"/>
                </a:lnTo>
                <a:lnTo>
                  <a:pt x="217" y="133"/>
                </a:lnTo>
                <a:lnTo>
                  <a:pt x="0" y="505"/>
                </a:lnTo>
                <a:lnTo>
                  <a:pt x="217" y="288"/>
                </a:lnTo>
                <a:lnTo>
                  <a:pt x="287" y="372"/>
                </a:lnTo>
                <a:close/>
              </a:path>
            </a:pathLst>
          </a:cu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9" name="Freeform 36">
            <a:extLst>
              <a:ext uri="{FF2B5EF4-FFF2-40B4-BE49-F238E27FC236}">
                <a16:creationId xmlns:a16="http://schemas.microsoft.com/office/drawing/2014/main" id="{28C383DC-00B7-4676-B504-1F596B98648E}"/>
              </a:ext>
            </a:extLst>
          </p:cNvPr>
          <p:cNvSpPr>
            <a:spLocks noChangeAspect="1"/>
          </p:cNvSpPr>
          <p:nvPr/>
        </p:nvSpPr>
        <p:spPr bwMode="gray">
          <a:xfrm>
            <a:off x="16840660" y="11426125"/>
            <a:ext cx="431164" cy="566738"/>
          </a:xfrm>
          <a:custGeom>
            <a:avLst/>
            <a:gdLst/>
            <a:ahLst/>
            <a:cxnLst/>
            <a:rect l="l" t="t" r="r" b="b"/>
            <a:pathLst>
              <a:path w="615949" h="809625">
                <a:moveTo>
                  <a:pt x="328612" y="0"/>
                </a:moveTo>
                <a:cubicBezTo>
                  <a:pt x="409520" y="74561"/>
                  <a:pt x="506307" y="132553"/>
                  <a:pt x="614437" y="166444"/>
                </a:cubicBezTo>
                <a:lnTo>
                  <a:pt x="615949" y="167197"/>
                </a:lnTo>
                <a:cubicBezTo>
                  <a:pt x="615949" y="167197"/>
                  <a:pt x="615949" y="258326"/>
                  <a:pt x="615949" y="259080"/>
                </a:cubicBezTo>
                <a:cubicBezTo>
                  <a:pt x="615949" y="634144"/>
                  <a:pt x="413301" y="771968"/>
                  <a:pt x="328612" y="809625"/>
                </a:cubicBezTo>
                <a:cubicBezTo>
                  <a:pt x="328612" y="809625"/>
                  <a:pt x="328612" y="809625"/>
                  <a:pt x="328612" y="0"/>
                </a:cubicBezTo>
                <a:close/>
                <a:moveTo>
                  <a:pt x="285750" y="0"/>
                </a:moveTo>
                <a:lnTo>
                  <a:pt x="285750" y="809625"/>
                </a:lnTo>
                <a:cubicBezTo>
                  <a:pt x="201529" y="771968"/>
                  <a:pt x="0" y="634144"/>
                  <a:pt x="0" y="259080"/>
                </a:cubicBezTo>
                <a:cubicBezTo>
                  <a:pt x="0" y="258327"/>
                  <a:pt x="0" y="167273"/>
                  <a:pt x="0" y="167197"/>
                </a:cubicBezTo>
                <a:cubicBezTo>
                  <a:pt x="108284" y="132553"/>
                  <a:pt x="205289" y="74561"/>
                  <a:pt x="2857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60" name="グループ化 178">
            <a:extLst>
              <a:ext uri="{FF2B5EF4-FFF2-40B4-BE49-F238E27FC236}">
                <a16:creationId xmlns:a16="http://schemas.microsoft.com/office/drawing/2014/main" id="{7191A449-BA7A-4BA3-93BA-DF9588929DB7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6658518" y="10525122"/>
            <a:ext cx="795449" cy="218616"/>
            <a:chOff x="5505162" y="5307984"/>
            <a:chExt cx="1374775" cy="377825"/>
          </a:xfrm>
        </p:grpSpPr>
        <p:sp>
          <p:nvSpPr>
            <p:cNvPr id="161" name="Freeform 5">
              <a:extLst>
                <a:ext uri="{FF2B5EF4-FFF2-40B4-BE49-F238E27FC236}">
                  <a16:creationId xmlns:a16="http://schemas.microsoft.com/office/drawing/2014/main" id="{293AA753-4953-4951-8975-574C046BA3E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505162" y="5307984"/>
              <a:ext cx="1374775" cy="377825"/>
            </a:xfrm>
            <a:custGeom>
              <a:avLst/>
              <a:gdLst>
                <a:gd name="T0" fmla="*/ 4359 w 4457"/>
                <a:gd name="T1" fmla="*/ 0 h 1226"/>
                <a:gd name="T2" fmla="*/ 4284 w 4457"/>
                <a:gd name="T3" fmla="*/ 0 h 1226"/>
                <a:gd name="T4" fmla="*/ 4115 w 4457"/>
                <a:gd name="T5" fmla="*/ 86 h 1226"/>
                <a:gd name="T6" fmla="*/ 3865 w 4457"/>
                <a:gd name="T7" fmla="*/ 424 h 1226"/>
                <a:gd name="T8" fmla="*/ 3732 w 4457"/>
                <a:gd name="T9" fmla="*/ 506 h 1226"/>
                <a:gd name="T10" fmla="*/ 3732 w 4457"/>
                <a:gd name="T11" fmla="*/ 506 h 1226"/>
                <a:gd name="T12" fmla="*/ 3280 w 4457"/>
                <a:gd name="T13" fmla="*/ 483 h 1226"/>
                <a:gd name="T14" fmla="*/ 3475 w 4457"/>
                <a:gd name="T15" fmla="*/ 274 h 1226"/>
                <a:gd name="T16" fmla="*/ 3441 w 4457"/>
                <a:gd name="T17" fmla="*/ 196 h 1226"/>
                <a:gd name="T18" fmla="*/ 2792 w 4457"/>
                <a:gd name="T19" fmla="*/ 197 h 1226"/>
                <a:gd name="T20" fmla="*/ 2588 w 4457"/>
                <a:gd name="T21" fmla="*/ 238 h 1226"/>
                <a:gd name="T22" fmla="*/ 2137 w 4457"/>
                <a:gd name="T23" fmla="*/ 428 h 1226"/>
                <a:gd name="T24" fmla="*/ 1206 w 4457"/>
                <a:gd name="T25" fmla="*/ 312 h 1226"/>
                <a:gd name="T26" fmla="*/ 654 w 4457"/>
                <a:gd name="T27" fmla="*/ 549 h 1226"/>
                <a:gd name="T28" fmla="*/ 460 w 4457"/>
                <a:gd name="T29" fmla="*/ 595 h 1226"/>
                <a:gd name="T30" fmla="*/ 102 w 4457"/>
                <a:gd name="T31" fmla="*/ 723 h 1226"/>
                <a:gd name="T32" fmla="*/ 588 w 4457"/>
                <a:gd name="T33" fmla="*/ 886 h 1226"/>
                <a:gd name="T34" fmla="*/ 1565 w 4457"/>
                <a:gd name="T35" fmla="*/ 912 h 1226"/>
                <a:gd name="T36" fmla="*/ 1659 w 4457"/>
                <a:gd name="T37" fmla="*/ 998 h 1226"/>
                <a:gd name="T38" fmla="*/ 1751 w 4457"/>
                <a:gd name="T39" fmla="*/ 1032 h 1226"/>
                <a:gd name="T40" fmla="*/ 2372 w 4457"/>
                <a:gd name="T41" fmla="*/ 1016 h 1226"/>
                <a:gd name="T42" fmla="*/ 2381 w 4457"/>
                <a:gd name="T43" fmla="*/ 1014 h 1226"/>
                <a:gd name="T44" fmla="*/ 2383 w 4457"/>
                <a:gd name="T45" fmla="*/ 1027 h 1226"/>
                <a:gd name="T46" fmla="*/ 1967 w 4457"/>
                <a:gd name="T47" fmla="*/ 1125 h 1226"/>
                <a:gd name="T48" fmla="*/ 2518 w 4457"/>
                <a:gd name="T49" fmla="*/ 1226 h 1226"/>
                <a:gd name="T50" fmla="*/ 3069 w 4457"/>
                <a:gd name="T51" fmla="*/ 1125 h 1226"/>
                <a:gd name="T52" fmla="*/ 2690 w 4457"/>
                <a:gd name="T53" fmla="*/ 1029 h 1226"/>
                <a:gd name="T54" fmla="*/ 2711 w 4457"/>
                <a:gd name="T55" fmla="*/ 954 h 1226"/>
                <a:gd name="T56" fmla="*/ 3377 w 4457"/>
                <a:gd name="T57" fmla="*/ 881 h 1226"/>
                <a:gd name="T58" fmla="*/ 4042 w 4457"/>
                <a:gd name="T59" fmla="*/ 835 h 1226"/>
                <a:gd name="T60" fmla="*/ 4042 w 4457"/>
                <a:gd name="T61" fmla="*/ 835 h 1226"/>
                <a:gd name="T62" fmla="*/ 4259 w 4457"/>
                <a:gd name="T63" fmla="*/ 819 h 1226"/>
                <a:gd name="T64" fmla="*/ 4365 w 4457"/>
                <a:gd name="T65" fmla="*/ 706 h 1226"/>
                <a:gd name="T66" fmla="*/ 4365 w 4457"/>
                <a:gd name="T67" fmla="*/ 679 h 1226"/>
                <a:gd name="T68" fmla="*/ 4383 w 4457"/>
                <a:gd name="T69" fmla="*/ 468 h 1226"/>
                <a:gd name="T70" fmla="*/ 4447 w 4457"/>
                <a:gd name="T71" fmla="*/ 105 h 1226"/>
                <a:gd name="T72" fmla="*/ 4359 w 4457"/>
                <a:gd name="T73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57" h="1226">
                  <a:moveTo>
                    <a:pt x="4359" y="0"/>
                  </a:moveTo>
                  <a:cubicBezTo>
                    <a:pt x="4284" y="0"/>
                    <a:pt x="4284" y="0"/>
                    <a:pt x="4284" y="0"/>
                  </a:cubicBezTo>
                  <a:cubicBezTo>
                    <a:pt x="4225" y="0"/>
                    <a:pt x="4149" y="39"/>
                    <a:pt x="4115" y="86"/>
                  </a:cubicBezTo>
                  <a:cubicBezTo>
                    <a:pt x="3865" y="424"/>
                    <a:pt x="3865" y="424"/>
                    <a:pt x="3865" y="424"/>
                  </a:cubicBezTo>
                  <a:cubicBezTo>
                    <a:pt x="3830" y="471"/>
                    <a:pt x="3770" y="508"/>
                    <a:pt x="3732" y="506"/>
                  </a:cubicBezTo>
                  <a:cubicBezTo>
                    <a:pt x="3732" y="506"/>
                    <a:pt x="3732" y="506"/>
                    <a:pt x="3732" y="506"/>
                  </a:cubicBezTo>
                  <a:cubicBezTo>
                    <a:pt x="3280" y="483"/>
                    <a:pt x="3280" y="483"/>
                    <a:pt x="3280" y="483"/>
                  </a:cubicBezTo>
                  <a:cubicBezTo>
                    <a:pt x="3475" y="274"/>
                    <a:pt x="3475" y="274"/>
                    <a:pt x="3475" y="274"/>
                  </a:cubicBezTo>
                  <a:cubicBezTo>
                    <a:pt x="3514" y="231"/>
                    <a:pt x="3499" y="196"/>
                    <a:pt x="3441" y="196"/>
                  </a:cubicBezTo>
                  <a:cubicBezTo>
                    <a:pt x="2792" y="197"/>
                    <a:pt x="2792" y="197"/>
                    <a:pt x="2792" y="197"/>
                  </a:cubicBezTo>
                  <a:cubicBezTo>
                    <a:pt x="2733" y="197"/>
                    <a:pt x="2642" y="216"/>
                    <a:pt x="2588" y="238"/>
                  </a:cubicBezTo>
                  <a:cubicBezTo>
                    <a:pt x="2137" y="428"/>
                    <a:pt x="2137" y="428"/>
                    <a:pt x="2137" y="428"/>
                  </a:cubicBezTo>
                  <a:cubicBezTo>
                    <a:pt x="1909" y="440"/>
                    <a:pt x="1592" y="295"/>
                    <a:pt x="1206" y="312"/>
                  </a:cubicBezTo>
                  <a:cubicBezTo>
                    <a:pt x="802" y="330"/>
                    <a:pt x="654" y="549"/>
                    <a:pt x="654" y="549"/>
                  </a:cubicBezTo>
                  <a:cubicBezTo>
                    <a:pt x="654" y="549"/>
                    <a:pt x="504" y="581"/>
                    <a:pt x="460" y="595"/>
                  </a:cubicBezTo>
                  <a:cubicBezTo>
                    <a:pt x="415" y="608"/>
                    <a:pt x="203" y="670"/>
                    <a:pt x="102" y="723"/>
                  </a:cubicBezTo>
                  <a:cubicBezTo>
                    <a:pt x="0" y="776"/>
                    <a:pt x="168" y="855"/>
                    <a:pt x="588" y="886"/>
                  </a:cubicBezTo>
                  <a:cubicBezTo>
                    <a:pt x="898" y="909"/>
                    <a:pt x="1349" y="912"/>
                    <a:pt x="1565" y="912"/>
                  </a:cubicBezTo>
                  <a:cubicBezTo>
                    <a:pt x="1659" y="998"/>
                    <a:pt x="1659" y="998"/>
                    <a:pt x="1659" y="998"/>
                  </a:cubicBezTo>
                  <a:cubicBezTo>
                    <a:pt x="1680" y="1017"/>
                    <a:pt x="1722" y="1033"/>
                    <a:pt x="1751" y="1032"/>
                  </a:cubicBezTo>
                  <a:cubicBezTo>
                    <a:pt x="2372" y="1016"/>
                    <a:pt x="2372" y="1016"/>
                    <a:pt x="2372" y="1016"/>
                  </a:cubicBezTo>
                  <a:cubicBezTo>
                    <a:pt x="2376" y="1016"/>
                    <a:pt x="2378" y="1014"/>
                    <a:pt x="2381" y="1014"/>
                  </a:cubicBezTo>
                  <a:cubicBezTo>
                    <a:pt x="2383" y="1027"/>
                    <a:pt x="2383" y="1027"/>
                    <a:pt x="2383" y="1027"/>
                  </a:cubicBezTo>
                  <a:cubicBezTo>
                    <a:pt x="2144" y="1038"/>
                    <a:pt x="1967" y="1077"/>
                    <a:pt x="1967" y="1125"/>
                  </a:cubicBezTo>
                  <a:cubicBezTo>
                    <a:pt x="1967" y="1181"/>
                    <a:pt x="2213" y="1226"/>
                    <a:pt x="2518" y="1226"/>
                  </a:cubicBezTo>
                  <a:cubicBezTo>
                    <a:pt x="2822" y="1226"/>
                    <a:pt x="3069" y="1181"/>
                    <a:pt x="3069" y="1125"/>
                  </a:cubicBezTo>
                  <a:cubicBezTo>
                    <a:pt x="3069" y="1080"/>
                    <a:pt x="2909" y="1042"/>
                    <a:pt x="2690" y="1029"/>
                  </a:cubicBezTo>
                  <a:cubicBezTo>
                    <a:pt x="2711" y="954"/>
                    <a:pt x="2711" y="954"/>
                    <a:pt x="2711" y="954"/>
                  </a:cubicBezTo>
                  <a:cubicBezTo>
                    <a:pt x="3377" y="881"/>
                    <a:pt x="3377" y="881"/>
                    <a:pt x="3377" y="881"/>
                  </a:cubicBezTo>
                  <a:cubicBezTo>
                    <a:pt x="4042" y="835"/>
                    <a:pt x="4042" y="835"/>
                    <a:pt x="4042" y="835"/>
                  </a:cubicBezTo>
                  <a:cubicBezTo>
                    <a:pt x="4042" y="835"/>
                    <a:pt x="4042" y="835"/>
                    <a:pt x="4042" y="835"/>
                  </a:cubicBezTo>
                  <a:cubicBezTo>
                    <a:pt x="4259" y="819"/>
                    <a:pt x="4259" y="819"/>
                    <a:pt x="4259" y="819"/>
                  </a:cubicBezTo>
                  <a:cubicBezTo>
                    <a:pt x="4318" y="815"/>
                    <a:pt x="4365" y="764"/>
                    <a:pt x="4365" y="706"/>
                  </a:cubicBezTo>
                  <a:cubicBezTo>
                    <a:pt x="4365" y="679"/>
                    <a:pt x="4365" y="679"/>
                    <a:pt x="4365" y="679"/>
                  </a:cubicBezTo>
                  <a:cubicBezTo>
                    <a:pt x="4365" y="621"/>
                    <a:pt x="4373" y="526"/>
                    <a:pt x="4383" y="468"/>
                  </a:cubicBezTo>
                  <a:cubicBezTo>
                    <a:pt x="4447" y="105"/>
                    <a:pt x="4447" y="105"/>
                    <a:pt x="4447" y="105"/>
                  </a:cubicBezTo>
                  <a:cubicBezTo>
                    <a:pt x="4457" y="47"/>
                    <a:pt x="4417" y="0"/>
                    <a:pt x="43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フリーフォーム 180">
              <a:extLst>
                <a:ext uri="{FF2B5EF4-FFF2-40B4-BE49-F238E27FC236}">
                  <a16:creationId xmlns:a16="http://schemas.microsoft.com/office/drawing/2014/main" id="{6AE4D884-E82F-45B7-B5ED-A7734C28C00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746461" y="5430303"/>
              <a:ext cx="355600" cy="169781"/>
            </a:xfrm>
            <a:custGeom>
              <a:avLst/>
              <a:gdLst>
                <a:gd name="connsiteX0" fmla="*/ 215900 w 355600"/>
                <a:gd name="connsiteY0" fmla="*/ 96756 h 169781"/>
                <a:gd name="connsiteX1" fmla="*/ 271463 w 355600"/>
                <a:gd name="connsiteY1" fmla="*/ 96756 h 169781"/>
                <a:gd name="connsiteX2" fmla="*/ 355600 w 355600"/>
                <a:gd name="connsiteY2" fmla="*/ 169781 h 169781"/>
                <a:gd name="connsiteX3" fmla="*/ 300038 w 355600"/>
                <a:gd name="connsiteY3" fmla="*/ 169781 h 169781"/>
                <a:gd name="connsiteX4" fmla="*/ 160941 w 355600"/>
                <a:gd name="connsiteY4" fmla="*/ 154 h 169781"/>
                <a:gd name="connsiteX5" fmla="*/ 264496 w 355600"/>
                <a:gd name="connsiteY5" fmla="*/ 20141 h 169781"/>
                <a:gd name="connsiteX6" fmla="*/ 0 w 355600"/>
                <a:gd name="connsiteY6" fmla="*/ 58145 h 169781"/>
                <a:gd name="connsiteX7" fmla="*/ 115736 w 355600"/>
                <a:gd name="connsiteY7" fmla="*/ 2529 h 169781"/>
                <a:gd name="connsiteX8" fmla="*/ 160941 w 355600"/>
                <a:gd name="connsiteY8" fmla="*/ 154 h 169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00" h="169781">
                  <a:moveTo>
                    <a:pt x="215900" y="96756"/>
                  </a:moveTo>
                  <a:lnTo>
                    <a:pt x="271463" y="96756"/>
                  </a:lnTo>
                  <a:lnTo>
                    <a:pt x="355600" y="169781"/>
                  </a:lnTo>
                  <a:lnTo>
                    <a:pt x="300038" y="169781"/>
                  </a:lnTo>
                  <a:close/>
                  <a:moveTo>
                    <a:pt x="160941" y="154"/>
                  </a:moveTo>
                  <a:cubicBezTo>
                    <a:pt x="210216" y="1602"/>
                    <a:pt x="264959" y="12957"/>
                    <a:pt x="264496" y="20141"/>
                  </a:cubicBezTo>
                  <a:cubicBezTo>
                    <a:pt x="253385" y="45477"/>
                    <a:pt x="63269" y="85644"/>
                    <a:pt x="0" y="58145"/>
                  </a:cubicBezTo>
                  <a:cubicBezTo>
                    <a:pt x="0" y="58145"/>
                    <a:pt x="11419" y="19523"/>
                    <a:pt x="115736" y="2529"/>
                  </a:cubicBezTo>
                  <a:cubicBezTo>
                    <a:pt x="128699" y="289"/>
                    <a:pt x="144516" y="-329"/>
                    <a:pt x="160941" y="1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grpSp>
        <p:nvGrpSpPr>
          <p:cNvPr id="163" name="グループ化 187">
            <a:extLst>
              <a:ext uri="{FF2B5EF4-FFF2-40B4-BE49-F238E27FC236}">
                <a16:creationId xmlns:a16="http://schemas.microsoft.com/office/drawing/2014/main" id="{6FC03F51-2AD6-4B21-99B9-C6E572E04551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6612678" y="9472341"/>
            <a:ext cx="887128" cy="334713"/>
            <a:chOff x="7128818" y="3367088"/>
            <a:chExt cx="1413680" cy="533400"/>
          </a:xfrm>
        </p:grpSpPr>
        <p:sp>
          <p:nvSpPr>
            <p:cNvPr id="164" name="Freeform 84">
              <a:extLst>
                <a:ext uri="{FF2B5EF4-FFF2-40B4-BE49-F238E27FC236}">
                  <a16:creationId xmlns:a16="http://schemas.microsoft.com/office/drawing/2014/main" id="{69097438-7029-4D8E-960F-70A419135A2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128818" y="3367088"/>
              <a:ext cx="1413680" cy="533400"/>
            </a:xfrm>
            <a:custGeom>
              <a:avLst/>
              <a:gdLst/>
              <a:ahLst/>
              <a:cxnLst/>
              <a:rect l="l" t="t" r="r" b="b"/>
              <a:pathLst>
                <a:path w="1510451" h="569913">
                  <a:moveTo>
                    <a:pt x="927571" y="268287"/>
                  </a:moveTo>
                  <a:lnTo>
                    <a:pt x="1076796" y="268287"/>
                  </a:lnTo>
                  <a:lnTo>
                    <a:pt x="1076796" y="384175"/>
                  </a:lnTo>
                  <a:lnTo>
                    <a:pt x="927571" y="384175"/>
                  </a:lnTo>
                  <a:close/>
                  <a:moveTo>
                    <a:pt x="748184" y="268287"/>
                  </a:moveTo>
                  <a:lnTo>
                    <a:pt x="895822" y="268287"/>
                  </a:lnTo>
                  <a:lnTo>
                    <a:pt x="895822" y="384175"/>
                  </a:lnTo>
                  <a:lnTo>
                    <a:pt x="748184" y="384175"/>
                  </a:lnTo>
                  <a:close/>
                  <a:moveTo>
                    <a:pt x="567209" y="268287"/>
                  </a:moveTo>
                  <a:lnTo>
                    <a:pt x="716434" y="268287"/>
                  </a:lnTo>
                  <a:lnTo>
                    <a:pt x="716434" y="384175"/>
                  </a:lnTo>
                  <a:lnTo>
                    <a:pt x="567209" y="384175"/>
                  </a:lnTo>
                  <a:close/>
                  <a:moveTo>
                    <a:pt x="387821" y="268287"/>
                  </a:moveTo>
                  <a:lnTo>
                    <a:pt x="537046" y="268287"/>
                  </a:lnTo>
                  <a:lnTo>
                    <a:pt x="537046" y="384175"/>
                  </a:lnTo>
                  <a:lnTo>
                    <a:pt x="387821" y="384175"/>
                  </a:lnTo>
                  <a:close/>
                  <a:moveTo>
                    <a:pt x="927571" y="122237"/>
                  </a:moveTo>
                  <a:lnTo>
                    <a:pt x="1076796" y="122237"/>
                  </a:lnTo>
                  <a:lnTo>
                    <a:pt x="1076796" y="238125"/>
                  </a:lnTo>
                  <a:lnTo>
                    <a:pt x="927571" y="238125"/>
                  </a:lnTo>
                  <a:close/>
                  <a:moveTo>
                    <a:pt x="748184" y="122237"/>
                  </a:moveTo>
                  <a:lnTo>
                    <a:pt x="895822" y="122237"/>
                  </a:lnTo>
                  <a:lnTo>
                    <a:pt x="895822" y="238125"/>
                  </a:lnTo>
                  <a:lnTo>
                    <a:pt x="748184" y="238125"/>
                  </a:lnTo>
                  <a:close/>
                  <a:moveTo>
                    <a:pt x="567209" y="122237"/>
                  </a:moveTo>
                  <a:lnTo>
                    <a:pt x="716434" y="122237"/>
                  </a:lnTo>
                  <a:lnTo>
                    <a:pt x="716434" y="238125"/>
                  </a:lnTo>
                  <a:lnTo>
                    <a:pt x="567209" y="238125"/>
                  </a:lnTo>
                  <a:close/>
                  <a:moveTo>
                    <a:pt x="387821" y="122237"/>
                  </a:moveTo>
                  <a:lnTo>
                    <a:pt x="537046" y="122237"/>
                  </a:lnTo>
                  <a:lnTo>
                    <a:pt x="537046" y="238125"/>
                  </a:lnTo>
                  <a:lnTo>
                    <a:pt x="387821" y="238125"/>
                  </a:lnTo>
                  <a:close/>
                  <a:moveTo>
                    <a:pt x="1177922" y="0"/>
                  </a:moveTo>
                  <a:cubicBezTo>
                    <a:pt x="1185428" y="0"/>
                    <a:pt x="1192183" y="6776"/>
                    <a:pt x="1192183" y="15057"/>
                  </a:cubicBezTo>
                  <a:cubicBezTo>
                    <a:pt x="1192183" y="15073"/>
                    <a:pt x="1192183" y="16360"/>
                    <a:pt x="1192183" y="123469"/>
                  </a:cubicBezTo>
                  <a:cubicBezTo>
                    <a:pt x="1192191" y="123469"/>
                    <a:pt x="1192307" y="123469"/>
                    <a:pt x="1194153" y="123469"/>
                  </a:cubicBezTo>
                  <a:lnTo>
                    <a:pt x="1207946" y="123469"/>
                  </a:lnTo>
                  <a:cubicBezTo>
                    <a:pt x="1225210" y="123469"/>
                    <a:pt x="1238721" y="137020"/>
                    <a:pt x="1238721" y="154336"/>
                  </a:cubicBezTo>
                  <a:cubicBezTo>
                    <a:pt x="1238721" y="154352"/>
                    <a:pt x="1238721" y="155705"/>
                    <a:pt x="1238721" y="270276"/>
                  </a:cubicBezTo>
                  <a:cubicBezTo>
                    <a:pt x="1238743" y="270276"/>
                    <a:pt x="1240574" y="270276"/>
                    <a:pt x="1399352" y="270276"/>
                  </a:cubicBezTo>
                  <a:cubicBezTo>
                    <a:pt x="1415865" y="270276"/>
                    <a:pt x="1430127" y="283827"/>
                    <a:pt x="1430127" y="301143"/>
                  </a:cubicBezTo>
                  <a:cubicBezTo>
                    <a:pt x="1430127" y="301159"/>
                    <a:pt x="1430127" y="302506"/>
                    <a:pt x="1430127" y="416330"/>
                  </a:cubicBezTo>
                  <a:cubicBezTo>
                    <a:pt x="1430143" y="416330"/>
                    <a:pt x="1431094" y="416330"/>
                    <a:pt x="1489425" y="416330"/>
                  </a:cubicBezTo>
                  <a:cubicBezTo>
                    <a:pt x="1505939" y="416330"/>
                    <a:pt x="1514946" y="429129"/>
                    <a:pt x="1508191" y="444939"/>
                  </a:cubicBezTo>
                  <a:cubicBezTo>
                    <a:pt x="1508184" y="444955"/>
                    <a:pt x="1507698" y="446180"/>
                    <a:pt x="1469909" y="541305"/>
                  </a:cubicBezTo>
                  <a:cubicBezTo>
                    <a:pt x="1463905" y="557115"/>
                    <a:pt x="1444389" y="569913"/>
                    <a:pt x="1427875" y="569913"/>
                  </a:cubicBezTo>
                  <a:cubicBezTo>
                    <a:pt x="1427834" y="569913"/>
                    <a:pt x="1421344" y="569913"/>
                    <a:pt x="373266" y="569913"/>
                  </a:cubicBezTo>
                  <a:cubicBezTo>
                    <a:pt x="373246" y="569913"/>
                    <a:pt x="371151" y="569913"/>
                    <a:pt x="142828" y="569913"/>
                  </a:cubicBezTo>
                  <a:cubicBezTo>
                    <a:pt x="126315" y="569913"/>
                    <a:pt x="106048" y="557867"/>
                    <a:pt x="99293" y="542057"/>
                  </a:cubicBezTo>
                  <a:cubicBezTo>
                    <a:pt x="99286" y="542044"/>
                    <a:pt x="98497" y="540368"/>
                    <a:pt x="2464" y="336527"/>
                  </a:cubicBezTo>
                  <a:cubicBezTo>
                    <a:pt x="-4292" y="321470"/>
                    <a:pt x="3214" y="308672"/>
                    <a:pt x="20478" y="308672"/>
                  </a:cubicBezTo>
                  <a:cubicBezTo>
                    <a:pt x="20498" y="308672"/>
                    <a:pt x="22726" y="308672"/>
                    <a:pt x="280941" y="308672"/>
                  </a:cubicBezTo>
                  <a:cubicBezTo>
                    <a:pt x="298205" y="308672"/>
                    <a:pt x="316219" y="321470"/>
                    <a:pt x="322224" y="338033"/>
                  </a:cubicBezTo>
                  <a:cubicBezTo>
                    <a:pt x="322231" y="338052"/>
                    <a:pt x="322651" y="339270"/>
                    <a:pt x="349246" y="416330"/>
                  </a:cubicBezTo>
                  <a:cubicBezTo>
                    <a:pt x="349272" y="416330"/>
                    <a:pt x="353736" y="416330"/>
                    <a:pt x="1116371" y="416330"/>
                  </a:cubicBezTo>
                  <a:cubicBezTo>
                    <a:pt x="1116371" y="416312"/>
                    <a:pt x="1116371" y="414887"/>
                    <a:pt x="1116371" y="301143"/>
                  </a:cubicBezTo>
                  <a:cubicBezTo>
                    <a:pt x="1116371" y="301122"/>
                    <a:pt x="1116371" y="299359"/>
                    <a:pt x="1116371" y="154336"/>
                  </a:cubicBezTo>
                  <a:cubicBezTo>
                    <a:pt x="1116371" y="137020"/>
                    <a:pt x="1129882" y="123469"/>
                    <a:pt x="1147146" y="123469"/>
                  </a:cubicBezTo>
                  <a:cubicBezTo>
                    <a:pt x="1147154" y="123469"/>
                    <a:pt x="1147267" y="123469"/>
                    <a:pt x="1149117" y="123469"/>
                  </a:cubicBezTo>
                  <a:lnTo>
                    <a:pt x="1162909" y="123469"/>
                  </a:lnTo>
                  <a:cubicBezTo>
                    <a:pt x="1162909" y="123454"/>
                    <a:pt x="1162909" y="122193"/>
                    <a:pt x="1162909" y="15057"/>
                  </a:cubicBezTo>
                  <a:cubicBezTo>
                    <a:pt x="1162909" y="6776"/>
                    <a:pt x="1169665" y="0"/>
                    <a:pt x="1177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Rectangle 93">
              <a:extLst>
                <a:ext uri="{FF2B5EF4-FFF2-40B4-BE49-F238E27FC236}">
                  <a16:creationId xmlns:a16="http://schemas.microsoft.com/office/drawing/2014/main" id="{9EBFE521-71F8-45D2-9FD9-2A24CCA9C608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8248060" y="3664247"/>
              <a:ext cx="148579" cy="59432"/>
            </a:xfrm>
            <a:custGeom>
              <a:avLst/>
              <a:gdLst/>
              <a:ahLst/>
              <a:cxnLst/>
              <a:rect l="l" t="t" r="r" b="b"/>
              <a:pathLst>
                <a:path w="158750" h="63500">
                  <a:moveTo>
                    <a:pt x="95250" y="0"/>
                  </a:moveTo>
                  <a:lnTo>
                    <a:pt x="158750" y="0"/>
                  </a:lnTo>
                  <a:lnTo>
                    <a:pt x="158750" y="63500"/>
                  </a:lnTo>
                  <a:lnTo>
                    <a:pt x="95250" y="63500"/>
                  </a:lnTo>
                  <a:close/>
                  <a:moveTo>
                    <a:pt x="0" y="0"/>
                  </a:moveTo>
                  <a:lnTo>
                    <a:pt x="63500" y="0"/>
                  </a:lnTo>
                  <a:lnTo>
                    <a:pt x="63500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9770CEA-451F-4AA1-A4BF-8B5215FFFC55}"/>
              </a:ext>
            </a:extLst>
          </p:cNvPr>
          <p:cNvGrpSpPr/>
          <p:nvPr/>
        </p:nvGrpSpPr>
        <p:grpSpPr>
          <a:xfrm>
            <a:off x="16747479" y="8701191"/>
            <a:ext cx="617527" cy="454716"/>
            <a:chOff x="7428838" y="2218795"/>
            <a:chExt cx="921981" cy="678901"/>
          </a:xfrm>
        </p:grpSpPr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88AC6C8D-43F0-404A-A181-4E00FB8B5F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41840" y="2423869"/>
              <a:ext cx="79311" cy="79464"/>
            </a:xfrm>
            <a:custGeom>
              <a:avLst/>
              <a:gdLst>
                <a:gd name="T0" fmla="*/ 416 w 437"/>
                <a:gd name="T1" fmla="*/ 33 h 438"/>
                <a:gd name="T2" fmla="*/ 386 w 437"/>
                <a:gd name="T3" fmla="*/ 0 h 438"/>
                <a:gd name="T4" fmla="*/ 357 w 437"/>
                <a:gd name="T5" fmla="*/ 0 h 438"/>
                <a:gd name="T6" fmla="*/ 328 w 437"/>
                <a:gd name="T7" fmla="*/ 0 h 438"/>
                <a:gd name="T8" fmla="*/ 298 w 437"/>
                <a:gd name="T9" fmla="*/ 0 h 438"/>
                <a:gd name="T10" fmla="*/ 269 w 437"/>
                <a:gd name="T11" fmla="*/ 0 h 438"/>
                <a:gd name="T12" fmla="*/ 240 w 437"/>
                <a:gd name="T13" fmla="*/ 0 h 438"/>
                <a:gd name="T14" fmla="*/ 211 w 437"/>
                <a:gd name="T15" fmla="*/ 0 h 438"/>
                <a:gd name="T16" fmla="*/ 181 w 437"/>
                <a:gd name="T17" fmla="*/ 0 h 438"/>
                <a:gd name="T18" fmla="*/ 152 w 437"/>
                <a:gd name="T19" fmla="*/ 0 h 438"/>
                <a:gd name="T20" fmla="*/ 123 w 437"/>
                <a:gd name="T21" fmla="*/ 0 h 438"/>
                <a:gd name="T22" fmla="*/ 94 w 437"/>
                <a:gd name="T23" fmla="*/ 0 h 438"/>
                <a:gd name="T24" fmla="*/ 64 w 437"/>
                <a:gd name="T25" fmla="*/ 0 h 438"/>
                <a:gd name="T26" fmla="*/ 35 w 437"/>
                <a:gd name="T27" fmla="*/ 0 h 438"/>
                <a:gd name="T28" fmla="*/ 20 w 437"/>
                <a:gd name="T29" fmla="*/ 36 h 438"/>
                <a:gd name="T30" fmla="*/ 20 w 437"/>
                <a:gd name="T31" fmla="*/ 66 h 438"/>
                <a:gd name="T32" fmla="*/ 20 w 437"/>
                <a:gd name="T33" fmla="*/ 95 h 438"/>
                <a:gd name="T34" fmla="*/ 20 w 437"/>
                <a:gd name="T35" fmla="*/ 124 h 438"/>
                <a:gd name="T36" fmla="*/ 20 w 437"/>
                <a:gd name="T37" fmla="*/ 153 h 438"/>
                <a:gd name="T38" fmla="*/ 20 w 437"/>
                <a:gd name="T39" fmla="*/ 183 h 438"/>
                <a:gd name="T40" fmla="*/ 20 w 437"/>
                <a:gd name="T41" fmla="*/ 212 h 438"/>
                <a:gd name="T42" fmla="*/ 20 w 437"/>
                <a:gd name="T43" fmla="*/ 241 h 438"/>
                <a:gd name="T44" fmla="*/ 20 w 437"/>
                <a:gd name="T45" fmla="*/ 270 h 438"/>
                <a:gd name="T46" fmla="*/ 20 w 437"/>
                <a:gd name="T47" fmla="*/ 300 h 438"/>
                <a:gd name="T48" fmla="*/ 20 w 437"/>
                <a:gd name="T49" fmla="*/ 329 h 438"/>
                <a:gd name="T50" fmla="*/ 20 w 437"/>
                <a:gd name="T51" fmla="*/ 358 h 438"/>
                <a:gd name="T52" fmla="*/ 20 w 437"/>
                <a:gd name="T53" fmla="*/ 387 h 438"/>
                <a:gd name="T54" fmla="*/ 20 w 437"/>
                <a:gd name="T55" fmla="*/ 405 h 438"/>
                <a:gd name="T56" fmla="*/ 50 w 437"/>
                <a:gd name="T57" fmla="*/ 438 h 438"/>
                <a:gd name="T58" fmla="*/ 79 w 437"/>
                <a:gd name="T59" fmla="*/ 438 h 438"/>
                <a:gd name="T60" fmla="*/ 108 w 437"/>
                <a:gd name="T61" fmla="*/ 438 h 438"/>
                <a:gd name="T62" fmla="*/ 137 w 437"/>
                <a:gd name="T63" fmla="*/ 438 h 438"/>
                <a:gd name="T64" fmla="*/ 167 w 437"/>
                <a:gd name="T65" fmla="*/ 438 h 438"/>
                <a:gd name="T66" fmla="*/ 196 w 437"/>
                <a:gd name="T67" fmla="*/ 438 h 438"/>
                <a:gd name="T68" fmla="*/ 225 w 437"/>
                <a:gd name="T69" fmla="*/ 438 h 438"/>
                <a:gd name="T70" fmla="*/ 254 w 437"/>
                <a:gd name="T71" fmla="*/ 438 h 438"/>
                <a:gd name="T72" fmla="*/ 284 w 437"/>
                <a:gd name="T73" fmla="*/ 438 h 438"/>
                <a:gd name="T74" fmla="*/ 313 w 437"/>
                <a:gd name="T75" fmla="*/ 438 h 438"/>
                <a:gd name="T76" fmla="*/ 342 w 437"/>
                <a:gd name="T77" fmla="*/ 438 h 438"/>
                <a:gd name="T78" fmla="*/ 371 w 437"/>
                <a:gd name="T79" fmla="*/ 438 h 438"/>
                <a:gd name="T80" fmla="*/ 401 w 437"/>
                <a:gd name="T81" fmla="*/ 438 h 438"/>
                <a:gd name="T82" fmla="*/ 416 w 437"/>
                <a:gd name="T83" fmla="*/ 402 h 438"/>
                <a:gd name="T84" fmla="*/ 416 w 437"/>
                <a:gd name="T85" fmla="*/ 372 h 438"/>
                <a:gd name="T86" fmla="*/ 416 w 437"/>
                <a:gd name="T87" fmla="*/ 343 h 438"/>
                <a:gd name="T88" fmla="*/ 416 w 437"/>
                <a:gd name="T89" fmla="*/ 314 h 438"/>
                <a:gd name="T90" fmla="*/ 416 w 437"/>
                <a:gd name="T91" fmla="*/ 285 h 438"/>
                <a:gd name="T92" fmla="*/ 416 w 437"/>
                <a:gd name="T93" fmla="*/ 255 h 438"/>
                <a:gd name="T94" fmla="*/ 416 w 437"/>
                <a:gd name="T95" fmla="*/ 226 h 438"/>
                <a:gd name="T96" fmla="*/ 416 w 437"/>
                <a:gd name="T97" fmla="*/ 197 h 438"/>
                <a:gd name="T98" fmla="*/ 416 w 437"/>
                <a:gd name="T99" fmla="*/ 168 h 438"/>
                <a:gd name="T100" fmla="*/ 416 w 437"/>
                <a:gd name="T101" fmla="*/ 138 h 438"/>
                <a:gd name="T102" fmla="*/ 416 w 437"/>
                <a:gd name="T103" fmla="*/ 109 h 438"/>
                <a:gd name="T104" fmla="*/ 416 w 437"/>
                <a:gd name="T105" fmla="*/ 80 h 438"/>
                <a:gd name="T106" fmla="*/ 416 w 437"/>
                <a:gd name="T107" fmla="*/ 5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7" h="438">
                  <a:moveTo>
                    <a:pt x="437" y="51"/>
                  </a:moveTo>
                  <a:cubicBezTo>
                    <a:pt x="437" y="36"/>
                    <a:pt x="437" y="36"/>
                    <a:pt x="437" y="36"/>
                  </a:cubicBezTo>
                  <a:cubicBezTo>
                    <a:pt x="416" y="36"/>
                    <a:pt x="416" y="36"/>
                    <a:pt x="416" y="36"/>
                  </a:cubicBezTo>
                  <a:cubicBezTo>
                    <a:pt x="416" y="33"/>
                    <a:pt x="416" y="33"/>
                    <a:pt x="416" y="33"/>
                  </a:cubicBezTo>
                  <a:cubicBezTo>
                    <a:pt x="416" y="26"/>
                    <a:pt x="411" y="21"/>
                    <a:pt x="404" y="21"/>
                  </a:cubicBezTo>
                  <a:cubicBezTo>
                    <a:pt x="401" y="21"/>
                    <a:pt x="401" y="21"/>
                    <a:pt x="401" y="21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386" y="21"/>
                    <a:pt x="386" y="21"/>
                    <a:pt x="386" y="21"/>
                  </a:cubicBezTo>
                  <a:cubicBezTo>
                    <a:pt x="371" y="21"/>
                    <a:pt x="371" y="21"/>
                    <a:pt x="371" y="21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21"/>
                    <a:pt x="357" y="21"/>
                    <a:pt x="357" y="21"/>
                  </a:cubicBezTo>
                  <a:cubicBezTo>
                    <a:pt x="342" y="21"/>
                    <a:pt x="342" y="21"/>
                    <a:pt x="342" y="21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21"/>
                    <a:pt x="328" y="21"/>
                    <a:pt x="328" y="21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54" y="21"/>
                    <a:pt x="254" y="21"/>
                    <a:pt x="254" y="21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21"/>
                    <a:pt x="240" y="21"/>
                    <a:pt x="240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1" y="21"/>
                    <a:pt x="211" y="21"/>
                    <a:pt x="211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5" y="21"/>
                    <a:pt x="20" y="26"/>
                    <a:pt x="20" y="33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0" y="153"/>
                    <a:pt x="20" y="153"/>
                    <a:pt x="2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83"/>
                    <a:pt x="20" y="183"/>
                    <a:pt x="20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0" y="197"/>
                    <a:pt x="20" y="197"/>
                    <a:pt x="20" y="197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20" y="226"/>
                    <a:pt x="20" y="226"/>
                    <a:pt x="20" y="226"/>
                  </a:cubicBezTo>
                  <a:cubicBezTo>
                    <a:pt x="20" y="241"/>
                    <a:pt x="20" y="241"/>
                    <a:pt x="20" y="24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20" y="255"/>
                    <a:pt x="20" y="255"/>
                    <a:pt x="20" y="255"/>
                  </a:cubicBezTo>
                  <a:cubicBezTo>
                    <a:pt x="20" y="270"/>
                    <a:pt x="20" y="270"/>
                    <a:pt x="2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20" y="285"/>
                    <a:pt x="20" y="285"/>
                    <a:pt x="20" y="285"/>
                  </a:cubicBezTo>
                  <a:cubicBezTo>
                    <a:pt x="20" y="300"/>
                    <a:pt x="20" y="300"/>
                    <a:pt x="20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0" y="314"/>
                    <a:pt x="20" y="314"/>
                    <a:pt x="20" y="314"/>
                  </a:cubicBezTo>
                  <a:cubicBezTo>
                    <a:pt x="20" y="329"/>
                    <a:pt x="20" y="329"/>
                    <a:pt x="20" y="329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20" y="343"/>
                    <a:pt x="20" y="343"/>
                    <a:pt x="20" y="343"/>
                  </a:cubicBezTo>
                  <a:cubicBezTo>
                    <a:pt x="20" y="358"/>
                    <a:pt x="20" y="358"/>
                    <a:pt x="20" y="358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20" y="372"/>
                    <a:pt x="20" y="372"/>
                    <a:pt x="20" y="372"/>
                  </a:cubicBezTo>
                  <a:cubicBezTo>
                    <a:pt x="20" y="387"/>
                    <a:pt x="20" y="387"/>
                    <a:pt x="20" y="387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20" y="402"/>
                    <a:pt x="20" y="402"/>
                    <a:pt x="20" y="402"/>
                  </a:cubicBezTo>
                  <a:cubicBezTo>
                    <a:pt x="20" y="405"/>
                    <a:pt x="20" y="405"/>
                    <a:pt x="20" y="405"/>
                  </a:cubicBezTo>
                  <a:cubicBezTo>
                    <a:pt x="20" y="412"/>
                    <a:pt x="25" y="417"/>
                    <a:pt x="32" y="417"/>
                  </a:cubicBezTo>
                  <a:cubicBezTo>
                    <a:pt x="35" y="417"/>
                    <a:pt x="35" y="417"/>
                    <a:pt x="35" y="417"/>
                  </a:cubicBezTo>
                  <a:cubicBezTo>
                    <a:pt x="35" y="438"/>
                    <a:pt x="35" y="438"/>
                    <a:pt x="35" y="438"/>
                  </a:cubicBezTo>
                  <a:cubicBezTo>
                    <a:pt x="50" y="438"/>
                    <a:pt x="50" y="438"/>
                    <a:pt x="50" y="438"/>
                  </a:cubicBezTo>
                  <a:cubicBezTo>
                    <a:pt x="50" y="417"/>
                    <a:pt x="50" y="417"/>
                    <a:pt x="50" y="417"/>
                  </a:cubicBezTo>
                  <a:cubicBezTo>
                    <a:pt x="64" y="417"/>
                    <a:pt x="64" y="417"/>
                    <a:pt x="64" y="417"/>
                  </a:cubicBezTo>
                  <a:cubicBezTo>
                    <a:pt x="64" y="438"/>
                    <a:pt x="64" y="438"/>
                    <a:pt x="64" y="438"/>
                  </a:cubicBezTo>
                  <a:cubicBezTo>
                    <a:pt x="79" y="438"/>
                    <a:pt x="79" y="438"/>
                    <a:pt x="79" y="438"/>
                  </a:cubicBezTo>
                  <a:cubicBezTo>
                    <a:pt x="79" y="417"/>
                    <a:pt x="79" y="417"/>
                    <a:pt x="79" y="417"/>
                  </a:cubicBezTo>
                  <a:cubicBezTo>
                    <a:pt x="94" y="417"/>
                    <a:pt x="94" y="417"/>
                    <a:pt x="94" y="417"/>
                  </a:cubicBezTo>
                  <a:cubicBezTo>
                    <a:pt x="94" y="438"/>
                    <a:pt x="94" y="438"/>
                    <a:pt x="94" y="438"/>
                  </a:cubicBezTo>
                  <a:cubicBezTo>
                    <a:pt x="108" y="438"/>
                    <a:pt x="108" y="438"/>
                    <a:pt x="108" y="438"/>
                  </a:cubicBezTo>
                  <a:cubicBezTo>
                    <a:pt x="108" y="417"/>
                    <a:pt x="108" y="417"/>
                    <a:pt x="108" y="417"/>
                  </a:cubicBezTo>
                  <a:cubicBezTo>
                    <a:pt x="123" y="417"/>
                    <a:pt x="123" y="417"/>
                    <a:pt x="123" y="417"/>
                  </a:cubicBezTo>
                  <a:cubicBezTo>
                    <a:pt x="123" y="438"/>
                    <a:pt x="123" y="438"/>
                    <a:pt x="123" y="438"/>
                  </a:cubicBezTo>
                  <a:cubicBezTo>
                    <a:pt x="137" y="438"/>
                    <a:pt x="137" y="438"/>
                    <a:pt x="137" y="438"/>
                  </a:cubicBezTo>
                  <a:cubicBezTo>
                    <a:pt x="137" y="417"/>
                    <a:pt x="137" y="417"/>
                    <a:pt x="137" y="417"/>
                  </a:cubicBezTo>
                  <a:cubicBezTo>
                    <a:pt x="152" y="417"/>
                    <a:pt x="152" y="417"/>
                    <a:pt x="152" y="417"/>
                  </a:cubicBezTo>
                  <a:cubicBezTo>
                    <a:pt x="152" y="438"/>
                    <a:pt x="152" y="438"/>
                    <a:pt x="152" y="438"/>
                  </a:cubicBezTo>
                  <a:cubicBezTo>
                    <a:pt x="167" y="438"/>
                    <a:pt x="167" y="438"/>
                    <a:pt x="167" y="438"/>
                  </a:cubicBezTo>
                  <a:cubicBezTo>
                    <a:pt x="167" y="417"/>
                    <a:pt x="167" y="417"/>
                    <a:pt x="167" y="417"/>
                  </a:cubicBezTo>
                  <a:cubicBezTo>
                    <a:pt x="181" y="417"/>
                    <a:pt x="181" y="417"/>
                    <a:pt x="181" y="417"/>
                  </a:cubicBezTo>
                  <a:cubicBezTo>
                    <a:pt x="181" y="438"/>
                    <a:pt x="181" y="438"/>
                    <a:pt x="181" y="438"/>
                  </a:cubicBezTo>
                  <a:cubicBezTo>
                    <a:pt x="196" y="438"/>
                    <a:pt x="196" y="438"/>
                    <a:pt x="196" y="438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211" y="417"/>
                    <a:pt x="211" y="417"/>
                    <a:pt x="211" y="417"/>
                  </a:cubicBezTo>
                  <a:cubicBezTo>
                    <a:pt x="211" y="438"/>
                    <a:pt x="211" y="438"/>
                    <a:pt x="211" y="438"/>
                  </a:cubicBezTo>
                  <a:cubicBezTo>
                    <a:pt x="225" y="438"/>
                    <a:pt x="225" y="438"/>
                    <a:pt x="225" y="438"/>
                  </a:cubicBezTo>
                  <a:cubicBezTo>
                    <a:pt x="225" y="417"/>
                    <a:pt x="225" y="417"/>
                    <a:pt x="225" y="417"/>
                  </a:cubicBezTo>
                  <a:cubicBezTo>
                    <a:pt x="240" y="417"/>
                    <a:pt x="240" y="417"/>
                    <a:pt x="240" y="417"/>
                  </a:cubicBezTo>
                  <a:cubicBezTo>
                    <a:pt x="240" y="438"/>
                    <a:pt x="240" y="438"/>
                    <a:pt x="240" y="438"/>
                  </a:cubicBezTo>
                  <a:cubicBezTo>
                    <a:pt x="254" y="438"/>
                    <a:pt x="254" y="438"/>
                    <a:pt x="254" y="438"/>
                  </a:cubicBezTo>
                  <a:cubicBezTo>
                    <a:pt x="254" y="417"/>
                    <a:pt x="254" y="417"/>
                    <a:pt x="254" y="417"/>
                  </a:cubicBezTo>
                  <a:cubicBezTo>
                    <a:pt x="269" y="417"/>
                    <a:pt x="269" y="417"/>
                    <a:pt x="269" y="417"/>
                  </a:cubicBezTo>
                  <a:cubicBezTo>
                    <a:pt x="269" y="438"/>
                    <a:pt x="269" y="438"/>
                    <a:pt x="269" y="438"/>
                  </a:cubicBezTo>
                  <a:cubicBezTo>
                    <a:pt x="284" y="438"/>
                    <a:pt x="284" y="438"/>
                    <a:pt x="284" y="438"/>
                  </a:cubicBezTo>
                  <a:cubicBezTo>
                    <a:pt x="284" y="417"/>
                    <a:pt x="284" y="417"/>
                    <a:pt x="284" y="417"/>
                  </a:cubicBezTo>
                  <a:cubicBezTo>
                    <a:pt x="298" y="417"/>
                    <a:pt x="298" y="417"/>
                    <a:pt x="298" y="417"/>
                  </a:cubicBezTo>
                  <a:cubicBezTo>
                    <a:pt x="298" y="438"/>
                    <a:pt x="298" y="438"/>
                    <a:pt x="298" y="438"/>
                  </a:cubicBezTo>
                  <a:cubicBezTo>
                    <a:pt x="313" y="438"/>
                    <a:pt x="313" y="438"/>
                    <a:pt x="313" y="438"/>
                  </a:cubicBezTo>
                  <a:cubicBezTo>
                    <a:pt x="313" y="417"/>
                    <a:pt x="313" y="417"/>
                    <a:pt x="313" y="417"/>
                  </a:cubicBezTo>
                  <a:cubicBezTo>
                    <a:pt x="328" y="417"/>
                    <a:pt x="328" y="417"/>
                    <a:pt x="328" y="417"/>
                  </a:cubicBezTo>
                  <a:cubicBezTo>
                    <a:pt x="328" y="438"/>
                    <a:pt x="328" y="438"/>
                    <a:pt x="328" y="438"/>
                  </a:cubicBezTo>
                  <a:cubicBezTo>
                    <a:pt x="342" y="438"/>
                    <a:pt x="342" y="438"/>
                    <a:pt x="342" y="438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57" y="417"/>
                    <a:pt x="357" y="417"/>
                    <a:pt x="357" y="417"/>
                  </a:cubicBezTo>
                  <a:cubicBezTo>
                    <a:pt x="357" y="438"/>
                    <a:pt x="357" y="438"/>
                    <a:pt x="357" y="438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1" y="417"/>
                    <a:pt x="371" y="417"/>
                    <a:pt x="371" y="417"/>
                  </a:cubicBezTo>
                  <a:cubicBezTo>
                    <a:pt x="386" y="417"/>
                    <a:pt x="386" y="417"/>
                    <a:pt x="386" y="417"/>
                  </a:cubicBezTo>
                  <a:cubicBezTo>
                    <a:pt x="386" y="438"/>
                    <a:pt x="386" y="438"/>
                    <a:pt x="386" y="438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1" y="417"/>
                    <a:pt x="401" y="417"/>
                    <a:pt x="401" y="417"/>
                  </a:cubicBezTo>
                  <a:cubicBezTo>
                    <a:pt x="404" y="417"/>
                    <a:pt x="404" y="417"/>
                    <a:pt x="404" y="417"/>
                  </a:cubicBezTo>
                  <a:cubicBezTo>
                    <a:pt x="411" y="417"/>
                    <a:pt x="416" y="412"/>
                    <a:pt x="416" y="405"/>
                  </a:cubicBezTo>
                  <a:cubicBezTo>
                    <a:pt x="416" y="402"/>
                    <a:pt x="416" y="402"/>
                    <a:pt x="416" y="402"/>
                  </a:cubicBezTo>
                  <a:cubicBezTo>
                    <a:pt x="437" y="402"/>
                    <a:pt x="437" y="402"/>
                    <a:pt x="437" y="402"/>
                  </a:cubicBezTo>
                  <a:cubicBezTo>
                    <a:pt x="437" y="387"/>
                    <a:pt x="437" y="387"/>
                    <a:pt x="437" y="387"/>
                  </a:cubicBezTo>
                  <a:cubicBezTo>
                    <a:pt x="416" y="387"/>
                    <a:pt x="416" y="387"/>
                    <a:pt x="416" y="387"/>
                  </a:cubicBezTo>
                  <a:cubicBezTo>
                    <a:pt x="416" y="372"/>
                    <a:pt x="416" y="372"/>
                    <a:pt x="416" y="372"/>
                  </a:cubicBezTo>
                  <a:cubicBezTo>
                    <a:pt x="437" y="372"/>
                    <a:pt x="437" y="372"/>
                    <a:pt x="437" y="372"/>
                  </a:cubicBezTo>
                  <a:cubicBezTo>
                    <a:pt x="437" y="358"/>
                    <a:pt x="437" y="358"/>
                    <a:pt x="437" y="358"/>
                  </a:cubicBezTo>
                  <a:cubicBezTo>
                    <a:pt x="416" y="358"/>
                    <a:pt x="416" y="358"/>
                    <a:pt x="416" y="358"/>
                  </a:cubicBezTo>
                  <a:cubicBezTo>
                    <a:pt x="416" y="343"/>
                    <a:pt x="416" y="343"/>
                    <a:pt x="416" y="343"/>
                  </a:cubicBezTo>
                  <a:cubicBezTo>
                    <a:pt x="437" y="343"/>
                    <a:pt x="437" y="343"/>
                    <a:pt x="437" y="343"/>
                  </a:cubicBezTo>
                  <a:cubicBezTo>
                    <a:pt x="437" y="329"/>
                    <a:pt x="437" y="329"/>
                    <a:pt x="437" y="329"/>
                  </a:cubicBezTo>
                  <a:cubicBezTo>
                    <a:pt x="416" y="329"/>
                    <a:pt x="416" y="329"/>
                    <a:pt x="416" y="329"/>
                  </a:cubicBezTo>
                  <a:cubicBezTo>
                    <a:pt x="416" y="314"/>
                    <a:pt x="416" y="314"/>
                    <a:pt x="416" y="314"/>
                  </a:cubicBezTo>
                  <a:cubicBezTo>
                    <a:pt x="437" y="314"/>
                    <a:pt x="437" y="314"/>
                    <a:pt x="437" y="314"/>
                  </a:cubicBezTo>
                  <a:cubicBezTo>
                    <a:pt x="437" y="300"/>
                    <a:pt x="437" y="300"/>
                    <a:pt x="437" y="300"/>
                  </a:cubicBezTo>
                  <a:cubicBezTo>
                    <a:pt x="416" y="300"/>
                    <a:pt x="416" y="300"/>
                    <a:pt x="416" y="300"/>
                  </a:cubicBezTo>
                  <a:cubicBezTo>
                    <a:pt x="416" y="285"/>
                    <a:pt x="416" y="285"/>
                    <a:pt x="416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16" y="270"/>
                    <a:pt x="416" y="270"/>
                    <a:pt x="416" y="270"/>
                  </a:cubicBezTo>
                  <a:cubicBezTo>
                    <a:pt x="416" y="255"/>
                    <a:pt x="416" y="255"/>
                    <a:pt x="416" y="255"/>
                  </a:cubicBezTo>
                  <a:cubicBezTo>
                    <a:pt x="437" y="255"/>
                    <a:pt x="437" y="255"/>
                    <a:pt x="437" y="255"/>
                  </a:cubicBezTo>
                  <a:cubicBezTo>
                    <a:pt x="437" y="241"/>
                    <a:pt x="437" y="241"/>
                    <a:pt x="437" y="241"/>
                  </a:cubicBezTo>
                  <a:cubicBezTo>
                    <a:pt x="416" y="241"/>
                    <a:pt x="416" y="241"/>
                    <a:pt x="416" y="241"/>
                  </a:cubicBezTo>
                  <a:cubicBezTo>
                    <a:pt x="416" y="226"/>
                    <a:pt x="416" y="226"/>
                    <a:pt x="416" y="226"/>
                  </a:cubicBezTo>
                  <a:cubicBezTo>
                    <a:pt x="437" y="226"/>
                    <a:pt x="437" y="226"/>
                    <a:pt x="437" y="226"/>
                  </a:cubicBezTo>
                  <a:cubicBezTo>
                    <a:pt x="437" y="212"/>
                    <a:pt x="437" y="212"/>
                    <a:pt x="437" y="212"/>
                  </a:cubicBezTo>
                  <a:cubicBezTo>
                    <a:pt x="416" y="212"/>
                    <a:pt x="416" y="212"/>
                    <a:pt x="416" y="212"/>
                  </a:cubicBezTo>
                  <a:cubicBezTo>
                    <a:pt x="416" y="197"/>
                    <a:pt x="416" y="197"/>
                    <a:pt x="416" y="197"/>
                  </a:cubicBezTo>
                  <a:cubicBezTo>
                    <a:pt x="437" y="197"/>
                    <a:pt x="437" y="197"/>
                    <a:pt x="437" y="197"/>
                  </a:cubicBezTo>
                  <a:cubicBezTo>
                    <a:pt x="437" y="183"/>
                    <a:pt x="437" y="183"/>
                    <a:pt x="437" y="183"/>
                  </a:cubicBezTo>
                  <a:cubicBezTo>
                    <a:pt x="416" y="183"/>
                    <a:pt x="416" y="183"/>
                    <a:pt x="416" y="183"/>
                  </a:cubicBezTo>
                  <a:cubicBezTo>
                    <a:pt x="416" y="168"/>
                    <a:pt x="416" y="168"/>
                    <a:pt x="416" y="168"/>
                  </a:cubicBezTo>
                  <a:cubicBezTo>
                    <a:pt x="437" y="168"/>
                    <a:pt x="437" y="168"/>
                    <a:pt x="437" y="168"/>
                  </a:cubicBezTo>
                  <a:cubicBezTo>
                    <a:pt x="437" y="153"/>
                    <a:pt x="437" y="153"/>
                    <a:pt x="437" y="153"/>
                  </a:cubicBezTo>
                  <a:cubicBezTo>
                    <a:pt x="416" y="153"/>
                    <a:pt x="416" y="153"/>
                    <a:pt x="416" y="153"/>
                  </a:cubicBezTo>
                  <a:cubicBezTo>
                    <a:pt x="416" y="138"/>
                    <a:pt x="416" y="138"/>
                    <a:pt x="416" y="138"/>
                  </a:cubicBezTo>
                  <a:cubicBezTo>
                    <a:pt x="437" y="138"/>
                    <a:pt x="437" y="138"/>
                    <a:pt x="437" y="138"/>
                  </a:cubicBezTo>
                  <a:cubicBezTo>
                    <a:pt x="437" y="124"/>
                    <a:pt x="437" y="124"/>
                    <a:pt x="437" y="124"/>
                  </a:cubicBezTo>
                  <a:cubicBezTo>
                    <a:pt x="416" y="124"/>
                    <a:pt x="416" y="124"/>
                    <a:pt x="416" y="124"/>
                  </a:cubicBezTo>
                  <a:cubicBezTo>
                    <a:pt x="416" y="109"/>
                    <a:pt x="416" y="109"/>
                    <a:pt x="416" y="109"/>
                  </a:cubicBezTo>
                  <a:cubicBezTo>
                    <a:pt x="437" y="109"/>
                    <a:pt x="437" y="109"/>
                    <a:pt x="437" y="109"/>
                  </a:cubicBezTo>
                  <a:cubicBezTo>
                    <a:pt x="437" y="95"/>
                    <a:pt x="437" y="95"/>
                    <a:pt x="437" y="95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37" y="80"/>
                    <a:pt x="437" y="80"/>
                    <a:pt x="437" y="80"/>
                  </a:cubicBezTo>
                  <a:cubicBezTo>
                    <a:pt x="437" y="66"/>
                    <a:pt x="437" y="66"/>
                    <a:pt x="437" y="66"/>
                  </a:cubicBezTo>
                  <a:cubicBezTo>
                    <a:pt x="416" y="66"/>
                    <a:pt x="416" y="66"/>
                    <a:pt x="416" y="66"/>
                  </a:cubicBezTo>
                  <a:cubicBezTo>
                    <a:pt x="416" y="51"/>
                    <a:pt x="416" y="51"/>
                    <a:pt x="416" y="51"/>
                  </a:cubicBezTo>
                  <a:lnTo>
                    <a:pt x="437" y="51"/>
                  </a:lnTo>
                  <a:close/>
                </a:path>
              </a:pathLst>
            </a:custGeom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24">
              <a:extLst>
                <a:ext uri="{FF2B5EF4-FFF2-40B4-BE49-F238E27FC236}">
                  <a16:creationId xmlns:a16="http://schemas.microsoft.com/office/drawing/2014/main" id="{D2B83023-4760-4450-94A8-3CF4082C79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28838" y="2423869"/>
              <a:ext cx="79311" cy="79464"/>
            </a:xfrm>
            <a:custGeom>
              <a:avLst/>
              <a:gdLst>
                <a:gd name="T0" fmla="*/ 416 w 437"/>
                <a:gd name="T1" fmla="*/ 33 h 438"/>
                <a:gd name="T2" fmla="*/ 386 w 437"/>
                <a:gd name="T3" fmla="*/ 0 h 438"/>
                <a:gd name="T4" fmla="*/ 357 w 437"/>
                <a:gd name="T5" fmla="*/ 0 h 438"/>
                <a:gd name="T6" fmla="*/ 328 w 437"/>
                <a:gd name="T7" fmla="*/ 0 h 438"/>
                <a:gd name="T8" fmla="*/ 298 w 437"/>
                <a:gd name="T9" fmla="*/ 0 h 438"/>
                <a:gd name="T10" fmla="*/ 269 w 437"/>
                <a:gd name="T11" fmla="*/ 0 h 438"/>
                <a:gd name="T12" fmla="*/ 240 w 437"/>
                <a:gd name="T13" fmla="*/ 0 h 438"/>
                <a:gd name="T14" fmla="*/ 211 w 437"/>
                <a:gd name="T15" fmla="*/ 0 h 438"/>
                <a:gd name="T16" fmla="*/ 181 w 437"/>
                <a:gd name="T17" fmla="*/ 0 h 438"/>
                <a:gd name="T18" fmla="*/ 152 w 437"/>
                <a:gd name="T19" fmla="*/ 0 h 438"/>
                <a:gd name="T20" fmla="*/ 123 w 437"/>
                <a:gd name="T21" fmla="*/ 0 h 438"/>
                <a:gd name="T22" fmla="*/ 94 w 437"/>
                <a:gd name="T23" fmla="*/ 0 h 438"/>
                <a:gd name="T24" fmla="*/ 64 w 437"/>
                <a:gd name="T25" fmla="*/ 0 h 438"/>
                <a:gd name="T26" fmla="*/ 35 w 437"/>
                <a:gd name="T27" fmla="*/ 0 h 438"/>
                <a:gd name="T28" fmla="*/ 20 w 437"/>
                <a:gd name="T29" fmla="*/ 36 h 438"/>
                <a:gd name="T30" fmla="*/ 20 w 437"/>
                <a:gd name="T31" fmla="*/ 66 h 438"/>
                <a:gd name="T32" fmla="*/ 20 w 437"/>
                <a:gd name="T33" fmla="*/ 95 h 438"/>
                <a:gd name="T34" fmla="*/ 20 w 437"/>
                <a:gd name="T35" fmla="*/ 124 h 438"/>
                <a:gd name="T36" fmla="*/ 20 w 437"/>
                <a:gd name="T37" fmla="*/ 153 h 438"/>
                <a:gd name="T38" fmla="*/ 20 w 437"/>
                <a:gd name="T39" fmla="*/ 183 h 438"/>
                <a:gd name="T40" fmla="*/ 20 w 437"/>
                <a:gd name="T41" fmla="*/ 212 h 438"/>
                <a:gd name="T42" fmla="*/ 20 w 437"/>
                <a:gd name="T43" fmla="*/ 241 h 438"/>
                <a:gd name="T44" fmla="*/ 20 w 437"/>
                <a:gd name="T45" fmla="*/ 270 h 438"/>
                <a:gd name="T46" fmla="*/ 20 w 437"/>
                <a:gd name="T47" fmla="*/ 300 h 438"/>
                <a:gd name="T48" fmla="*/ 20 w 437"/>
                <a:gd name="T49" fmla="*/ 329 h 438"/>
                <a:gd name="T50" fmla="*/ 20 w 437"/>
                <a:gd name="T51" fmla="*/ 358 h 438"/>
                <a:gd name="T52" fmla="*/ 20 w 437"/>
                <a:gd name="T53" fmla="*/ 387 h 438"/>
                <a:gd name="T54" fmla="*/ 20 w 437"/>
                <a:gd name="T55" fmla="*/ 405 h 438"/>
                <a:gd name="T56" fmla="*/ 50 w 437"/>
                <a:gd name="T57" fmla="*/ 438 h 438"/>
                <a:gd name="T58" fmla="*/ 79 w 437"/>
                <a:gd name="T59" fmla="*/ 438 h 438"/>
                <a:gd name="T60" fmla="*/ 108 w 437"/>
                <a:gd name="T61" fmla="*/ 438 h 438"/>
                <a:gd name="T62" fmla="*/ 137 w 437"/>
                <a:gd name="T63" fmla="*/ 438 h 438"/>
                <a:gd name="T64" fmla="*/ 167 w 437"/>
                <a:gd name="T65" fmla="*/ 438 h 438"/>
                <a:gd name="T66" fmla="*/ 196 w 437"/>
                <a:gd name="T67" fmla="*/ 438 h 438"/>
                <a:gd name="T68" fmla="*/ 225 w 437"/>
                <a:gd name="T69" fmla="*/ 438 h 438"/>
                <a:gd name="T70" fmla="*/ 254 w 437"/>
                <a:gd name="T71" fmla="*/ 438 h 438"/>
                <a:gd name="T72" fmla="*/ 284 w 437"/>
                <a:gd name="T73" fmla="*/ 438 h 438"/>
                <a:gd name="T74" fmla="*/ 313 w 437"/>
                <a:gd name="T75" fmla="*/ 438 h 438"/>
                <a:gd name="T76" fmla="*/ 342 w 437"/>
                <a:gd name="T77" fmla="*/ 438 h 438"/>
                <a:gd name="T78" fmla="*/ 371 w 437"/>
                <a:gd name="T79" fmla="*/ 438 h 438"/>
                <a:gd name="T80" fmla="*/ 401 w 437"/>
                <a:gd name="T81" fmla="*/ 438 h 438"/>
                <a:gd name="T82" fmla="*/ 416 w 437"/>
                <a:gd name="T83" fmla="*/ 402 h 438"/>
                <a:gd name="T84" fmla="*/ 416 w 437"/>
                <a:gd name="T85" fmla="*/ 372 h 438"/>
                <a:gd name="T86" fmla="*/ 416 w 437"/>
                <a:gd name="T87" fmla="*/ 343 h 438"/>
                <a:gd name="T88" fmla="*/ 416 w 437"/>
                <a:gd name="T89" fmla="*/ 314 h 438"/>
                <a:gd name="T90" fmla="*/ 416 w 437"/>
                <a:gd name="T91" fmla="*/ 285 h 438"/>
                <a:gd name="T92" fmla="*/ 416 w 437"/>
                <a:gd name="T93" fmla="*/ 255 h 438"/>
                <a:gd name="T94" fmla="*/ 416 w 437"/>
                <a:gd name="T95" fmla="*/ 226 h 438"/>
                <a:gd name="T96" fmla="*/ 416 w 437"/>
                <a:gd name="T97" fmla="*/ 197 h 438"/>
                <a:gd name="T98" fmla="*/ 416 w 437"/>
                <a:gd name="T99" fmla="*/ 168 h 438"/>
                <a:gd name="T100" fmla="*/ 416 w 437"/>
                <a:gd name="T101" fmla="*/ 138 h 438"/>
                <a:gd name="T102" fmla="*/ 416 w 437"/>
                <a:gd name="T103" fmla="*/ 109 h 438"/>
                <a:gd name="T104" fmla="*/ 416 w 437"/>
                <a:gd name="T105" fmla="*/ 80 h 438"/>
                <a:gd name="T106" fmla="*/ 416 w 437"/>
                <a:gd name="T107" fmla="*/ 5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7" h="438">
                  <a:moveTo>
                    <a:pt x="437" y="51"/>
                  </a:moveTo>
                  <a:cubicBezTo>
                    <a:pt x="437" y="36"/>
                    <a:pt x="437" y="36"/>
                    <a:pt x="437" y="36"/>
                  </a:cubicBezTo>
                  <a:cubicBezTo>
                    <a:pt x="416" y="36"/>
                    <a:pt x="416" y="36"/>
                    <a:pt x="416" y="36"/>
                  </a:cubicBezTo>
                  <a:cubicBezTo>
                    <a:pt x="416" y="33"/>
                    <a:pt x="416" y="33"/>
                    <a:pt x="416" y="33"/>
                  </a:cubicBezTo>
                  <a:cubicBezTo>
                    <a:pt x="416" y="26"/>
                    <a:pt x="411" y="21"/>
                    <a:pt x="404" y="21"/>
                  </a:cubicBezTo>
                  <a:cubicBezTo>
                    <a:pt x="401" y="21"/>
                    <a:pt x="401" y="21"/>
                    <a:pt x="401" y="21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386" y="21"/>
                    <a:pt x="386" y="21"/>
                    <a:pt x="386" y="21"/>
                  </a:cubicBezTo>
                  <a:cubicBezTo>
                    <a:pt x="371" y="21"/>
                    <a:pt x="371" y="21"/>
                    <a:pt x="371" y="21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21"/>
                    <a:pt x="357" y="21"/>
                    <a:pt x="357" y="21"/>
                  </a:cubicBezTo>
                  <a:cubicBezTo>
                    <a:pt x="342" y="21"/>
                    <a:pt x="342" y="21"/>
                    <a:pt x="342" y="21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21"/>
                    <a:pt x="328" y="21"/>
                    <a:pt x="328" y="21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54" y="21"/>
                    <a:pt x="254" y="21"/>
                    <a:pt x="254" y="21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21"/>
                    <a:pt x="240" y="21"/>
                    <a:pt x="240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1" y="21"/>
                    <a:pt x="211" y="21"/>
                    <a:pt x="211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5" y="21"/>
                    <a:pt x="20" y="26"/>
                    <a:pt x="20" y="33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0" y="153"/>
                    <a:pt x="20" y="153"/>
                    <a:pt x="2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83"/>
                    <a:pt x="20" y="183"/>
                    <a:pt x="20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0" y="197"/>
                    <a:pt x="20" y="197"/>
                    <a:pt x="20" y="197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20" y="226"/>
                    <a:pt x="20" y="226"/>
                    <a:pt x="20" y="226"/>
                  </a:cubicBezTo>
                  <a:cubicBezTo>
                    <a:pt x="20" y="241"/>
                    <a:pt x="20" y="241"/>
                    <a:pt x="20" y="24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20" y="255"/>
                    <a:pt x="20" y="255"/>
                    <a:pt x="20" y="255"/>
                  </a:cubicBezTo>
                  <a:cubicBezTo>
                    <a:pt x="20" y="270"/>
                    <a:pt x="20" y="270"/>
                    <a:pt x="2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20" y="285"/>
                    <a:pt x="20" y="285"/>
                    <a:pt x="20" y="285"/>
                  </a:cubicBezTo>
                  <a:cubicBezTo>
                    <a:pt x="20" y="300"/>
                    <a:pt x="20" y="300"/>
                    <a:pt x="20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0" y="314"/>
                    <a:pt x="20" y="314"/>
                    <a:pt x="20" y="314"/>
                  </a:cubicBezTo>
                  <a:cubicBezTo>
                    <a:pt x="20" y="329"/>
                    <a:pt x="20" y="329"/>
                    <a:pt x="20" y="329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20" y="343"/>
                    <a:pt x="20" y="343"/>
                    <a:pt x="20" y="343"/>
                  </a:cubicBezTo>
                  <a:cubicBezTo>
                    <a:pt x="20" y="358"/>
                    <a:pt x="20" y="358"/>
                    <a:pt x="20" y="358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20" y="372"/>
                    <a:pt x="20" y="372"/>
                    <a:pt x="20" y="372"/>
                  </a:cubicBezTo>
                  <a:cubicBezTo>
                    <a:pt x="20" y="387"/>
                    <a:pt x="20" y="387"/>
                    <a:pt x="20" y="387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20" y="402"/>
                    <a:pt x="20" y="402"/>
                    <a:pt x="20" y="402"/>
                  </a:cubicBezTo>
                  <a:cubicBezTo>
                    <a:pt x="20" y="405"/>
                    <a:pt x="20" y="405"/>
                    <a:pt x="20" y="405"/>
                  </a:cubicBezTo>
                  <a:cubicBezTo>
                    <a:pt x="20" y="412"/>
                    <a:pt x="25" y="417"/>
                    <a:pt x="32" y="417"/>
                  </a:cubicBezTo>
                  <a:cubicBezTo>
                    <a:pt x="35" y="417"/>
                    <a:pt x="35" y="417"/>
                    <a:pt x="35" y="417"/>
                  </a:cubicBezTo>
                  <a:cubicBezTo>
                    <a:pt x="35" y="438"/>
                    <a:pt x="35" y="438"/>
                    <a:pt x="35" y="438"/>
                  </a:cubicBezTo>
                  <a:cubicBezTo>
                    <a:pt x="50" y="438"/>
                    <a:pt x="50" y="438"/>
                    <a:pt x="50" y="438"/>
                  </a:cubicBezTo>
                  <a:cubicBezTo>
                    <a:pt x="50" y="417"/>
                    <a:pt x="50" y="417"/>
                    <a:pt x="50" y="417"/>
                  </a:cubicBezTo>
                  <a:cubicBezTo>
                    <a:pt x="64" y="417"/>
                    <a:pt x="64" y="417"/>
                    <a:pt x="64" y="417"/>
                  </a:cubicBezTo>
                  <a:cubicBezTo>
                    <a:pt x="64" y="438"/>
                    <a:pt x="64" y="438"/>
                    <a:pt x="64" y="438"/>
                  </a:cubicBezTo>
                  <a:cubicBezTo>
                    <a:pt x="79" y="438"/>
                    <a:pt x="79" y="438"/>
                    <a:pt x="79" y="438"/>
                  </a:cubicBezTo>
                  <a:cubicBezTo>
                    <a:pt x="79" y="417"/>
                    <a:pt x="79" y="417"/>
                    <a:pt x="79" y="417"/>
                  </a:cubicBezTo>
                  <a:cubicBezTo>
                    <a:pt x="94" y="417"/>
                    <a:pt x="94" y="417"/>
                    <a:pt x="94" y="417"/>
                  </a:cubicBezTo>
                  <a:cubicBezTo>
                    <a:pt x="94" y="438"/>
                    <a:pt x="94" y="438"/>
                    <a:pt x="94" y="438"/>
                  </a:cubicBezTo>
                  <a:cubicBezTo>
                    <a:pt x="108" y="438"/>
                    <a:pt x="108" y="438"/>
                    <a:pt x="108" y="438"/>
                  </a:cubicBezTo>
                  <a:cubicBezTo>
                    <a:pt x="108" y="417"/>
                    <a:pt x="108" y="417"/>
                    <a:pt x="108" y="417"/>
                  </a:cubicBezTo>
                  <a:cubicBezTo>
                    <a:pt x="123" y="417"/>
                    <a:pt x="123" y="417"/>
                    <a:pt x="123" y="417"/>
                  </a:cubicBezTo>
                  <a:cubicBezTo>
                    <a:pt x="123" y="438"/>
                    <a:pt x="123" y="438"/>
                    <a:pt x="123" y="438"/>
                  </a:cubicBezTo>
                  <a:cubicBezTo>
                    <a:pt x="137" y="438"/>
                    <a:pt x="137" y="438"/>
                    <a:pt x="137" y="438"/>
                  </a:cubicBezTo>
                  <a:cubicBezTo>
                    <a:pt x="137" y="417"/>
                    <a:pt x="137" y="417"/>
                    <a:pt x="137" y="417"/>
                  </a:cubicBezTo>
                  <a:cubicBezTo>
                    <a:pt x="152" y="417"/>
                    <a:pt x="152" y="417"/>
                    <a:pt x="152" y="417"/>
                  </a:cubicBezTo>
                  <a:cubicBezTo>
                    <a:pt x="152" y="438"/>
                    <a:pt x="152" y="438"/>
                    <a:pt x="152" y="438"/>
                  </a:cubicBezTo>
                  <a:cubicBezTo>
                    <a:pt x="167" y="438"/>
                    <a:pt x="167" y="438"/>
                    <a:pt x="167" y="438"/>
                  </a:cubicBezTo>
                  <a:cubicBezTo>
                    <a:pt x="167" y="417"/>
                    <a:pt x="167" y="417"/>
                    <a:pt x="167" y="417"/>
                  </a:cubicBezTo>
                  <a:cubicBezTo>
                    <a:pt x="181" y="417"/>
                    <a:pt x="181" y="417"/>
                    <a:pt x="181" y="417"/>
                  </a:cubicBezTo>
                  <a:cubicBezTo>
                    <a:pt x="181" y="438"/>
                    <a:pt x="181" y="438"/>
                    <a:pt x="181" y="438"/>
                  </a:cubicBezTo>
                  <a:cubicBezTo>
                    <a:pt x="196" y="438"/>
                    <a:pt x="196" y="438"/>
                    <a:pt x="196" y="438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211" y="417"/>
                    <a:pt x="211" y="417"/>
                    <a:pt x="211" y="417"/>
                  </a:cubicBezTo>
                  <a:cubicBezTo>
                    <a:pt x="211" y="438"/>
                    <a:pt x="211" y="438"/>
                    <a:pt x="211" y="438"/>
                  </a:cubicBezTo>
                  <a:cubicBezTo>
                    <a:pt x="225" y="438"/>
                    <a:pt x="225" y="438"/>
                    <a:pt x="225" y="438"/>
                  </a:cubicBezTo>
                  <a:cubicBezTo>
                    <a:pt x="225" y="417"/>
                    <a:pt x="225" y="417"/>
                    <a:pt x="225" y="417"/>
                  </a:cubicBezTo>
                  <a:cubicBezTo>
                    <a:pt x="240" y="417"/>
                    <a:pt x="240" y="417"/>
                    <a:pt x="240" y="417"/>
                  </a:cubicBezTo>
                  <a:cubicBezTo>
                    <a:pt x="240" y="438"/>
                    <a:pt x="240" y="438"/>
                    <a:pt x="240" y="438"/>
                  </a:cubicBezTo>
                  <a:cubicBezTo>
                    <a:pt x="254" y="438"/>
                    <a:pt x="254" y="438"/>
                    <a:pt x="254" y="438"/>
                  </a:cubicBezTo>
                  <a:cubicBezTo>
                    <a:pt x="254" y="417"/>
                    <a:pt x="254" y="417"/>
                    <a:pt x="254" y="417"/>
                  </a:cubicBezTo>
                  <a:cubicBezTo>
                    <a:pt x="269" y="417"/>
                    <a:pt x="269" y="417"/>
                    <a:pt x="269" y="417"/>
                  </a:cubicBezTo>
                  <a:cubicBezTo>
                    <a:pt x="269" y="438"/>
                    <a:pt x="269" y="438"/>
                    <a:pt x="269" y="438"/>
                  </a:cubicBezTo>
                  <a:cubicBezTo>
                    <a:pt x="284" y="438"/>
                    <a:pt x="284" y="438"/>
                    <a:pt x="284" y="438"/>
                  </a:cubicBezTo>
                  <a:cubicBezTo>
                    <a:pt x="284" y="417"/>
                    <a:pt x="284" y="417"/>
                    <a:pt x="284" y="417"/>
                  </a:cubicBezTo>
                  <a:cubicBezTo>
                    <a:pt x="298" y="417"/>
                    <a:pt x="298" y="417"/>
                    <a:pt x="298" y="417"/>
                  </a:cubicBezTo>
                  <a:cubicBezTo>
                    <a:pt x="298" y="438"/>
                    <a:pt x="298" y="438"/>
                    <a:pt x="298" y="438"/>
                  </a:cubicBezTo>
                  <a:cubicBezTo>
                    <a:pt x="313" y="438"/>
                    <a:pt x="313" y="438"/>
                    <a:pt x="313" y="438"/>
                  </a:cubicBezTo>
                  <a:cubicBezTo>
                    <a:pt x="313" y="417"/>
                    <a:pt x="313" y="417"/>
                    <a:pt x="313" y="417"/>
                  </a:cubicBezTo>
                  <a:cubicBezTo>
                    <a:pt x="328" y="417"/>
                    <a:pt x="328" y="417"/>
                    <a:pt x="328" y="417"/>
                  </a:cubicBezTo>
                  <a:cubicBezTo>
                    <a:pt x="328" y="438"/>
                    <a:pt x="328" y="438"/>
                    <a:pt x="328" y="438"/>
                  </a:cubicBezTo>
                  <a:cubicBezTo>
                    <a:pt x="342" y="438"/>
                    <a:pt x="342" y="438"/>
                    <a:pt x="342" y="438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57" y="417"/>
                    <a:pt x="357" y="417"/>
                    <a:pt x="357" y="417"/>
                  </a:cubicBezTo>
                  <a:cubicBezTo>
                    <a:pt x="357" y="438"/>
                    <a:pt x="357" y="438"/>
                    <a:pt x="357" y="438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1" y="417"/>
                    <a:pt x="371" y="417"/>
                    <a:pt x="371" y="417"/>
                  </a:cubicBezTo>
                  <a:cubicBezTo>
                    <a:pt x="386" y="417"/>
                    <a:pt x="386" y="417"/>
                    <a:pt x="386" y="417"/>
                  </a:cubicBezTo>
                  <a:cubicBezTo>
                    <a:pt x="386" y="438"/>
                    <a:pt x="386" y="438"/>
                    <a:pt x="386" y="438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1" y="417"/>
                    <a:pt x="401" y="417"/>
                    <a:pt x="401" y="417"/>
                  </a:cubicBezTo>
                  <a:cubicBezTo>
                    <a:pt x="404" y="417"/>
                    <a:pt x="404" y="417"/>
                    <a:pt x="404" y="417"/>
                  </a:cubicBezTo>
                  <a:cubicBezTo>
                    <a:pt x="411" y="417"/>
                    <a:pt x="416" y="412"/>
                    <a:pt x="416" y="405"/>
                  </a:cubicBezTo>
                  <a:cubicBezTo>
                    <a:pt x="416" y="402"/>
                    <a:pt x="416" y="402"/>
                    <a:pt x="416" y="402"/>
                  </a:cubicBezTo>
                  <a:cubicBezTo>
                    <a:pt x="437" y="402"/>
                    <a:pt x="437" y="402"/>
                    <a:pt x="437" y="402"/>
                  </a:cubicBezTo>
                  <a:cubicBezTo>
                    <a:pt x="437" y="387"/>
                    <a:pt x="437" y="387"/>
                    <a:pt x="437" y="387"/>
                  </a:cubicBezTo>
                  <a:cubicBezTo>
                    <a:pt x="416" y="387"/>
                    <a:pt x="416" y="387"/>
                    <a:pt x="416" y="387"/>
                  </a:cubicBezTo>
                  <a:cubicBezTo>
                    <a:pt x="416" y="372"/>
                    <a:pt x="416" y="372"/>
                    <a:pt x="416" y="372"/>
                  </a:cubicBezTo>
                  <a:cubicBezTo>
                    <a:pt x="437" y="372"/>
                    <a:pt x="437" y="372"/>
                    <a:pt x="437" y="372"/>
                  </a:cubicBezTo>
                  <a:cubicBezTo>
                    <a:pt x="437" y="358"/>
                    <a:pt x="437" y="358"/>
                    <a:pt x="437" y="358"/>
                  </a:cubicBezTo>
                  <a:cubicBezTo>
                    <a:pt x="416" y="358"/>
                    <a:pt x="416" y="358"/>
                    <a:pt x="416" y="358"/>
                  </a:cubicBezTo>
                  <a:cubicBezTo>
                    <a:pt x="416" y="343"/>
                    <a:pt x="416" y="343"/>
                    <a:pt x="416" y="343"/>
                  </a:cubicBezTo>
                  <a:cubicBezTo>
                    <a:pt x="437" y="343"/>
                    <a:pt x="437" y="343"/>
                    <a:pt x="437" y="343"/>
                  </a:cubicBezTo>
                  <a:cubicBezTo>
                    <a:pt x="437" y="329"/>
                    <a:pt x="437" y="329"/>
                    <a:pt x="437" y="329"/>
                  </a:cubicBezTo>
                  <a:cubicBezTo>
                    <a:pt x="416" y="329"/>
                    <a:pt x="416" y="329"/>
                    <a:pt x="416" y="329"/>
                  </a:cubicBezTo>
                  <a:cubicBezTo>
                    <a:pt x="416" y="314"/>
                    <a:pt x="416" y="314"/>
                    <a:pt x="416" y="314"/>
                  </a:cubicBezTo>
                  <a:cubicBezTo>
                    <a:pt x="437" y="314"/>
                    <a:pt x="437" y="314"/>
                    <a:pt x="437" y="314"/>
                  </a:cubicBezTo>
                  <a:cubicBezTo>
                    <a:pt x="437" y="300"/>
                    <a:pt x="437" y="300"/>
                    <a:pt x="437" y="300"/>
                  </a:cubicBezTo>
                  <a:cubicBezTo>
                    <a:pt x="416" y="300"/>
                    <a:pt x="416" y="300"/>
                    <a:pt x="416" y="300"/>
                  </a:cubicBezTo>
                  <a:cubicBezTo>
                    <a:pt x="416" y="285"/>
                    <a:pt x="416" y="285"/>
                    <a:pt x="416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16" y="270"/>
                    <a:pt x="416" y="270"/>
                    <a:pt x="416" y="270"/>
                  </a:cubicBezTo>
                  <a:cubicBezTo>
                    <a:pt x="416" y="255"/>
                    <a:pt x="416" y="255"/>
                    <a:pt x="416" y="255"/>
                  </a:cubicBezTo>
                  <a:cubicBezTo>
                    <a:pt x="437" y="255"/>
                    <a:pt x="437" y="255"/>
                    <a:pt x="437" y="255"/>
                  </a:cubicBezTo>
                  <a:cubicBezTo>
                    <a:pt x="437" y="241"/>
                    <a:pt x="437" y="241"/>
                    <a:pt x="437" y="241"/>
                  </a:cubicBezTo>
                  <a:cubicBezTo>
                    <a:pt x="416" y="241"/>
                    <a:pt x="416" y="241"/>
                    <a:pt x="416" y="241"/>
                  </a:cubicBezTo>
                  <a:cubicBezTo>
                    <a:pt x="416" y="226"/>
                    <a:pt x="416" y="226"/>
                    <a:pt x="416" y="226"/>
                  </a:cubicBezTo>
                  <a:cubicBezTo>
                    <a:pt x="437" y="226"/>
                    <a:pt x="437" y="226"/>
                    <a:pt x="437" y="226"/>
                  </a:cubicBezTo>
                  <a:cubicBezTo>
                    <a:pt x="437" y="212"/>
                    <a:pt x="437" y="212"/>
                    <a:pt x="437" y="212"/>
                  </a:cubicBezTo>
                  <a:cubicBezTo>
                    <a:pt x="416" y="212"/>
                    <a:pt x="416" y="212"/>
                    <a:pt x="416" y="212"/>
                  </a:cubicBezTo>
                  <a:cubicBezTo>
                    <a:pt x="416" y="197"/>
                    <a:pt x="416" y="197"/>
                    <a:pt x="416" y="197"/>
                  </a:cubicBezTo>
                  <a:cubicBezTo>
                    <a:pt x="437" y="197"/>
                    <a:pt x="437" y="197"/>
                    <a:pt x="437" y="197"/>
                  </a:cubicBezTo>
                  <a:cubicBezTo>
                    <a:pt x="437" y="183"/>
                    <a:pt x="437" y="183"/>
                    <a:pt x="437" y="183"/>
                  </a:cubicBezTo>
                  <a:cubicBezTo>
                    <a:pt x="416" y="183"/>
                    <a:pt x="416" y="183"/>
                    <a:pt x="416" y="183"/>
                  </a:cubicBezTo>
                  <a:cubicBezTo>
                    <a:pt x="416" y="168"/>
                    <a:pt x="416" y="168"/>
                    <a:pt x="416" y="168"/>
                  </a:cubicBezTo>
                  <a:cubicBezTo>
                    <a:pt x="437" y="168"/>
                    <a:pt x="437" y="168"/>
                    <a:pt x="437" y="168"/>
                  </a:cubicBezTo>
                  <a:cubicBezTo>
                    <a:pt x="437" y="153"/>
                    <a:pt x="437" y="153"/>
                    <a:pt x="437" y="153"/>
                  </a:cubicBezTo>
                  <a:cubicBezTo>
                    <a:pt x="416" y="153"/>
                    <a:pt x="416" y="153"/>
                    <a:pt x="416" y="153"/>
                  </a:cubicBezTo>
                  <a:cubicBezTo>
                    <a:pt x="416" y="138"/>
                    <a:pt x="416" y="138"/>
                    <a:pt x="416" y="138"/>
                  </a:cubicBezTo>
                  <a:cubicBezTo>
                    <a:pt x="437" y="138"/>
                    <a:pt x="437" y="138"/>
                    <a:pt x="437" y="138"/>
                  </a:cubicBezTo>
                  <a:cubicBezTo>
                    <a:pt x="437" y="124"/>
                    <a:pt x="437" y="124"/>
                    <a:pt x="437" y="124"/>
                  </a:cubicBezTo>
                  <a:cubicBezTo>
                    <a:pt x="416" y="124"/>
                    <a:pt x="416" y="124"/>
                    <a:pt x="416" y="124"/>
                  </a:cubicBezTo>
                  <a:cubicBezTo>
                    <a:pt x="416" y="109"/>
                    <a:pt x="416" y="109"/>
                    <a:pt x="416" y="109"/>
                  </a:cubicBezTo>
                  <a:cubicBezTo>
                    <a:pt x="437" y="109"/>
                    <a:pt x="437" y="109"/>
                    <a:pt x="437" y="109"/>
                  </a:cubicBezTo>
                  <a:cubicBezTo>
                    <a:pt x="437" y="95"/>
                    <a:pt x="437" y="95"/>
                    <a:pt x="437" y="95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37" y="80"/>
                    <a:pt x="437" y="80"/>
                    <a:pt x="437" y="80"/>
                  </a:cubicBezTo>
                  <a:cubicBezTo>
                    <a:pt x="437" y="66"/>
                    <a:pt x="437" y="66"/>
                    <a:pt x="437" y="66"/>
                  </a:cubicBezTo>
                  <a:cubicBezTo>
                    <a:pt x="416" y="66"/>
                    <a:pt x="416" y="66"/>
                    <a:pt x="416" y="66"/>
                  </a:cubicBezTo>
                  <a:cubicBezTo>
                    <a:pt x="416" y="51"/>
                    <a:pt x="416" y="51"/>
                    <a:pt x="416" y="51"/>
                  </a:cubicBezTo>
                  <a:lnTo>
                    <a:pt x="437" y="51"/>
                  </a:lnTo>
                  <a:close/>
                </a:path>
              </a:pathLst>
            </a:custGeom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24">
              <a:extLst>
                <a:ext uri="{FF2B5EF4-FFF2-40B4-BE49-F238E27FC236}">
                  <a16:creationId xmlns:a16="http://schemas.microsoft.com/office/drawing/2014/main" id="{C3EF1CBC-4669-49C7-B53D-C8BB8E2715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45016" y="2422118"/>
              <a:ext cx="79311" cy="79464"/>
            </a:xfrm>
            <a:custGeom>
              <a:avLst/>
              <a:gdLst>
                <a:gd name="T0" fmla="*/ 416 w 437"/>
                <a:gd name="T1" fmla="*/ 33 h 438"/>
                <a:gd name="T2" fmla="*/ 386 w 437"/>
                <a:gd name="T3" fmla="*/ 0 h 438"/>
                <a:gd name="T4" fmla="*/ 357 w 437"/>
                <a:gd name="T5" fmla="*/ 0 h 438"/>
                <a:gd name="T6" fmla="*/ 328 w 437"/>
                <a:gd name="T7" fmla="*/ 0 h 438"/>
                <a:gd name="T8" fmla="*/ 298 w 437"/>
                <a:gd name="T9" fmla="*/ 0 h 438"/>
                <a:gd name="T10" fmla="*/ 269 w 437"/>
                <a:gd name="T11" fmla="*/ 0 h 438"/>
                <a:gd name="T12" fmla="*/ 240 w 437"/>
                <a:gd name="T13" fmla="*/ 0 h 438"/>
                <a:gd name="T14" fmla="*/ 211 w 437"/>
                <a:gd name="T15" fmla="*/ 0 h 438"/>
                <a:gd name="T16" fmla="*/ 181 w 437"/>
                <a:gd name="T17" fmla="*/ 0 h 438"/>
                <a:gd name="T18" fmla="*/ 152 w 437"/>
                <a:gd name="T19" fmla="*/ 0 h 438"/>
                <a:gd name="T20" fmla="*/ 123 w 437"/>
                <a:gd name="T21" fmla="*/ 0 h 438"/>
                <a:gd name="T22" fmla="*/ 94 w 437"/>
                <a:gd name="T23" fmla="*/ 0 h 438"/>
                <a:gd name="T24" fmla="*/ 64 w 437"/>
                <a:gd name="T25" fmla="*/ 0 h 438"/>
                <a:gd name="T26" fmla="*/ 35 w 437"/>
                <a:gd name="T27" fmla="*/ 0 h 438"/>
                <a:gd name="T28" fmla="*/ 20 w 437"/>
                <a:gd name="T29" fmla="*/ 36 h 438"/>
                <a:gd name="T30" fmla="*/ 20 w 437"/>
                <a:gd name="T31" fmla="*/ 66 h 438"/>
                <a:gd name="T32" fmla="*/ 20 w 437"/>
                <a:gd name="T33" fmla="*/ 95 h 438"/>
                <a:gd name="T34" fmla="*/ 20 w 437"/>
                <a:gd name="T35" fmla="*/ 124 h 438"/>
                <a:gd name="T36" fmla="*/ 20 w 437"/>
                <a:gd name="T37" fmla="*/ 153 h 438"/>
                <a:gd name="T38" fmla="*/ 20 w 437"/>
                <a:gd name="T39" fmla="*/ 183 h 438"/>
                <a:gd name="T40" fmla="*/ 20 w 437"/>
                <a:gd name="T41" fmla="*/ 212 h 438"/>
                <a:gd name="T42" fmla="*/ 20 w 437"/>
                <a:gd name="T43" fmla="*/ 241 h 438"/>
                <a:gd name="T44" fmla="*/ 20 w 437"/>
                <a:gd name="T45" fmla="*/ 270 h 438"/>
                <a:gd name="T46" fmla="*/ 20 w 437"/>
                <a:gd name="T47" fmla="*/ 300 h 438"/>
                <a:gd name="T48" fmla="*/ 20 w 437"/>
                <a:gd name="T49" fmla="*/ 329 h 438"/>
                <a:gd name="T50" fmla="*/ 20 w 437"/>
                <a:gd name="T51" fmla="*/ 358 h 438"/>
                <a:gd name="T52" fmla="*/ 20 w 437"/>
                <a:gd name="T53" fmla="*/ 387 h 438"/>
                <a:gd name="T54" fmla="*/ 20 w 437"/>
                <a:gd name="T55" fmla="*/ 405 h 438"/>
                <a:gd name="T56" fmla="*/ 50 w 437"/>
                <a:gd name="T57" fmla="*/ 438 h 438"/>
                <a:gd name="T58" fmla="*/ 79 w 437"/>
                <a:gd name="T59" fmla="*/ 438 h 438"/>
                <a:gd name="T60" fmla="*/ 108 w 437"/>
                <a:gd name="T61" fmla="*/ 438 h 438"/>
                <a:gd name="T62" fmla="*/ 137 w 437"/>
                <a:gd name="T63" fmla="*/ 438 h 438"/>
                <a:gd name="T64" fmla="*/ 167 w 437"/>
                <a:gd name="T65" fmla="*/ 438 h 438"/>
                <a:gd name="T66" fmla="*/ 196 w 437"/>
                <a:gd name="T67" fmla="*/ 438 h 438"/>
                <a:gd name="T68" fmla="*/ 225 w 437"/>
                <a:gd name="T69" fmla="*/ 438 h 438"/>
                <a:gd name="T70" fmla="*/ 254 w 437"/>
                <a:gd name="T71" fmla="*/ 438 h 438"/>
                <a:gd name="T72" fmla="*/ 284 w 437"/>
                <a:gd name="T73" fmla="*/ 438 h 438"/>
                <a:gd name="T74" fmla="*/ 313 w 437"/>
                <a:gd name="T75" fmla="*/ 438 h 438"/>
                <a:gd name="T76" fmla="*/ 342 w 437"/>
                <a:gd name="T77" fmla="*/ 438 h 438"/>
                <a:gd name="T78" fmla="*/ 371 w 437"/>
                <a:gd name="T79" fmla="*/ 438 h 438"/>
                <a:gd name="T80" fmla="*/ 401 w 437"/>
                <a:gd name="T81" fmla="*/ 438 h 438"/>
                <a:gd name="T82" fmla="*/ 416 w 437"/>
                <a:gd name="T83" fmla="*/ 402 h 438"/>
                <a:gd name="T84" fmla="*/ 416 w 437"/>
                <a:gd name="T85" fmla="*/ 372 h 438"/>
                <a:gd name="T86" fmla="*/ 416 w 437"/>
                <a:gd name="T87" fmla="*/ 343 h 438"/>
                <a:gd name="T88" fmla="*/ 416 w 437"/>
                <a:gd name="T89" fmla="*/ 314 h 438"/>
                <a:gd name="T90" fmla="*/ 416 w 437"/>
                <a:gd name="T91" fmla="*/ 285 h 438"/>
                <a:gd name="T92" fmla="*/ 416 w 437"/>
                <a:gd name="T93" fmla="*/ 255 h 438"/>
                <a:gd name="T94" fmla="*/ 416 w 437"/>
                <a:gd name="T95" fmla="*/ 226 h 438"/>
                <a:gd name="T96" fmla="*/ 416 w 437"/>
                <a:gd name="T97" fmla="*/ 197 h 438"/>
                <a:gd name="T98" fmla="*/ 416 w 437"/>
                <a:gd name="T99" fmla="*/ 168 h 438"/>
                <a:gd name="T100" fmla="*/ 416 w 437"/>
                <a:gd name="T101" fmla="*/ 138 h 438"/>
                <a:gd name="T102" fmla="*/ 416 w 437"/>
                <a:gd name="T103" fmla="*/ 109 h 438"/>
                <a:gd name="T104" fmla="*/ 416 w 437"/>
                <a:gd name="T105" fmla="*/ 80 h 438"/>
                <a:gd name="T106" fmla="*/ 416 w 437"/>
                <a:gd name="T107" fmla="*/ 5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7" h="438">
                  <a:moveTo>
                    <a:pt x="437" y="51"/>
                  </a:moveTo>
                  <a:cubicBezTo>
                    <a:pt x="437" y="36"/>
                    <a:pt x="437" y="36"/>
                    <a:pt x="437" y="36"/>
                  </a:cubicBezTo>
                  <a:cubicBezTo>
                    <a:pt x="416" y="36"/>
                    <a:pt x="416" y="36"/>
                    <a:pt x="416" y="36"/>
                  </a:cubicBezTo>
                  <a:cubicBezTo>
                    <a:pt x="416" y="33"/>
                    <a:pt x="416" y="33"/>
                    <a:pt x="416" y="33"/>
                  </a:cubicBezTo>
                  <a:cubicBezTo>
                    <a:pt x="416" y="26"/>
                    <a:pt x="411" y="21"/>
                    <a:pt x="404" y="21"/>
                  </a:cubicBezTo>
                  <a:cubicBezTo>
                    <a:pt x="401" y="21"/>
                    <a:pt x="401" y="21"/>
                    <a:pt x="401" y="21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386" y="21"/>
                    <a:pt x="386" y="21"/>
                    <a:pt x="386" y="21"/>
                  </a:cubicBezTo>
                  <a:cubicBezTo>
                    <a:pt x="371" y="21"/>
                    <a:pt x="371" y="21"/>
                    <a:pt x="371" y="21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21"/>
                    <a:pt x="357" y="21"/>
                    <a:pt x="357" y="21"/>
                  </a:cubicBezTo>
                  <a:cubicBezTo>
                    <a:pt x="342" y="21"/>
                    <a:pt x="342" y="21"/>
                    <a:pt x="342" y="21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21"/>
                    <a:pt x="328" y="21"/>
                    <a:pt x="328" y="21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54" y="21"/>
                    <a:pt x="254" y="21"/>
                    <a:pt x="254" y="21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21"/>
                    <a:pt x="240" y="21"/>
                    <a:pt x="240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1" y="21"/>
                    <a:pt x="211" y="21"/>
                    <a:pt x="211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5" y="21"/>
                    <a:pt x="20" y="26"/>
                    <a:pt x="20" y="33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0" y="153"/>
                    <a:pt x="20" y="153"/>
                    <a:pt x="2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83"/>
                    <a:pt x="20" y="183"/>
                    <a:pt x="20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0" y="197"/>
                    <a:pt x="20" y="197"/>
                    <a:pt x="20" y="197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20" y="226"/>
                    <a:pt x="20" y="226"/>
                    <a:pt x="20" y="226"/>
                  </a:cubicBezTo>
                  <a:cubicBezTo>
                    <a:pt x="20" y="241"/>
                    <a:pt x="20" y="241"/>
                    <a:pt x="20" y="24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20" y="255"/>
                    <a:pt x="20" y="255"/>
                    <a:pt x="20" y="255"/>
                  </a:cubicBezTo>
                  <a:cubicBezTo>
                    <a:pt x="20" y="270"/>
                    <a:pt x="20" y="270"/>
                    <a:pt x="2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20" y="285"/>
                    <a:pt x="20" y="285"/>
                    <a:pt x="20" y="285"/>
                  </a:cubicBezTo>
                  <a:cubicBezTo>
                    <a:pt x="20" y="300"/>
                    <a:pt x="20" y="300"/>
                    <a:pt x="20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0" y="314"/>
                    <a:pt x="20" y="314"/>
                    <a:pt x="20" y="314"/>
                  </a:cubicBezTo>
                  <a:cubicBezTo>
                    <a:pt x="20" y="329"/>
                    <a:pt x="20" y="329"/>
                    <a:pt x="20" y="329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20" y="343"/>
                    <a:pt x="20" y="343"/>
                    <a:pt x="20" y="343"/>
                  </a:cubicBezTo>
                  <a:cubicBezTo>
                    <a:pt x="20" y="358"/>
                    <a:pt x="20" y="358"/>
                    <a:pt x="20" y="358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20" y="372"/>
                    <a:pt x="20" y="372"/>
                    <a:pt x="20" y="372"/>
                  </a:cubicBezTo>
                  <a:cubicBezTo>
                    <a:pt x="20" y="387"/>
                    <a:pt x="20" y="387"/>
                    <a:pt x="20" y="387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20" y="402"/>
                    <a:pt x="20" y="402"/>
                    <a:pt x="20" y="402"/>
                  </a:cubicBezTo>
                  <a:cubicBezTo>
                    <a:pt x="20" y="405"/>
                    <a:pt x="20" y="405"/>
                    <a:pt x="20" y="405"/>
                  </a:cubicBezTo>
                  <a:cubicBezTo>
                    <a:pt x="20" y="412"/>
                    <a:pt x="25" y="417"/>
                    <a:pt x="32" y="417"/>
                  </a:cubicBezTo>
                  <a:cubicBezTo>
                    <a:pt x="35" y="417"/>
                    <a:pt x="35" y="417"/>
                    <a:pt x="35" y="417"/>
                  </a:cubicBezTo>
                  <a:cubicBezTo>
                    <a:pt x="35" y="438"/>
                    <a:pt x="35" y="438"/>
                    <a:pt x="35" y="438"/>
                  </a:cubicBezTo>
                  <a:cubicBezTo>
                    <a:pt x="50" y="438"/>
                    <a:pt x="50" y="438"/>
                    <a:pt x="50" y="438"/>
                  </a:cubicBezTo>
                  <a:cubicBezTo>
                    <a:pt x="50" y="417"/>
                    <a:pt x="50" y="417"/>
                    <a:pt x="50" y="417"/>
                  </a:cubicBezTo>
                  <a:cubicBezTo>
                    <a:pt x="64" y="417"/>
                    <a:pt x="64" y="417"/>
                    <a:pt x="64" y="417"/>
                  </a:cubicBezTo>
                  <a:cubicBezTo>
                    <a:pt x="64" y="438"/>
                    <a:pt x="64" y="438"/>
                    <a:pt x="64" y="438"/>
                  </a:cubicBezTo>
                  <a:cubicBezTo>
                    <a:pt x="79" y="438"/>
                    <a:pt x="79" y="438"/>
                    <a:pt x="79" y="438"/>
                  </a:cubicBezTo>
                  <a:cubicBezTo>
                    <a:pt x="79" y="417"/>
                    <a:pt x="79" y="417"/>
                    <a:pt x="79" y="417"/>
                  </a:cubicBezTo>
                  <a:cubicBezTo>
                    <a:pt x="94" y="417"/>
                    <a:pt x="94" y="417"/>
                    <a:pt x="94" y="417"/>
                  </a:cubicBezTo>
                  <a:cubicBezTo>
                    <a:pt x="94" y="438"/>
                    <a:pt x="94" y="438"/>
                    <a:pt x="94" y="438"/>
                  </a:cubicBezTo>
                  <a:cubicBezTo>
                    <a:pt x="108" y="438"/>
                    <a:pt x="108" y="438"/>
                    <a:pt x="108" y="438"/>
                  </a:cubicBezTo>
                  <a:cubicBezTo>
                    <a:pt x="108" y="417"/>
                    <a:pt x="108" y="417"/>
                    <a:pt x="108" y="417"/>
                  </a:cubicBezTo>
                  <a:cubicBezTo>
                    <a:pt x="123" y="417"/>
                    <a:pt x="123" y="417"/>
                    <a:pt x="123" y="417"/>
                  </a:cubicBezTo>
                  <a:cubicBezTo>
                    <a:pt x="123" y="438"/>
                    <a:pt x="123" y="438"/>
                    <a:pt x="123" y="438"/>
                  </a:cubicBezTo>
                  <a:cubicBezTo>
                    <a:pt x="137" y="438"/>
                    <a:pt x="137" y="438"/>
                    <a:pt x="137" y="438"/>
                  </a:cubicBezTo>
                  <a:cubicBezTo>
                    <a:pt x="137" y="417"/>
                    <a:pt x="137" y="417"/>
                    <a:pt x="137" y="417"/>
                  </a:cubicBezTo>
                  <a:cubicBezTo>
                    <a:pt x="152" y="417"/>
                    <a:pt x="152" y="417"/>
                    <a:pt x="152" y="417"/>
                  </a:cubicBezTo>
                  <a:cubicBezTo>
                    <a:pt x="152" y="438"/>
                    <a:pt x="152" y="438"/>
                    <a:pt x="152" y="438"/>
                  </a:cubicBezTo>
                  <a:cubicBezTo>
                    <a:pt x="167" y="438"/>
                    <a:pt x="167" y="438"/>
                    <a:pt x="167" y="438"/>
                  </a:cubicBezTo>
                  <a:cubicBezTo>
                    <a:pt x="167" y="417"/>
                    <a:pt x="167" y="417"/>
                    <a:pt x="167" y="417"/>
                  </a:cubicBezTo>
                  <a:cubicBezTo>
                    <a:pt x="181" y="417"/>
                    <a:pt x="181" y="417"/>
                    <a:pt x="181" y="417"/>
                  </a:cubicBezTo>
                  <a:cubicBezTo>
                    <a:pt x="181" y="438"/>
                    <a:pt x="181" y="438"/>
                    <a:pt x="181" y="438"/>
                  </a:cubicBezTo>
                  <a:cubicBezTo>
                    <a:pt x="196" y="438"/>
                    <a:pt x="196" y="438"/>
                    <a:pt x="196" y="438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211" y="417"/>
                    <a:pt x="211" y="417"/>
                    <a:pt x="211" y="417"/>
                  </a:cubicBezTo>
                  <a:cubicBezTo>
                    <a:pt x="211" y="438"/>
                    <a:pt x="211" y="438"/>
                    <a:pt x="211" y="438"/>
                  </a:cubicBezTo>
                  <a:cubicBezTo>
                    <a:pt x="225" y="438"/>
                    <a:pt x="225" y="438"/>
                    <a:pt x="225" y="438"/>
                  </a:cubicBezTo>
                  <a:cubicBezTo>
                    <a:pt x="225" y="417"/>
                    <a:pt x="225" y="417"/>
                    <a:pt x="225" y="417"/>
                  </a:cubicBezTo>
                  <a:cubicBezTo>
                    <a:pt x="240" y="417"/>
                    <a:pt x="240" y="417"/>
                    <a:pt x="240" y="417"/>
                  </a:cubicBezTo>
                  <a:cubicBezTo>
                    <a:pt x="240" y="438"/>
                    <a:pt x="240" y="438"/>
                    <a:pt x="240" y="438"/>
                  </a:cubicBezTo>
                  <a:cubicBezTo>
                    <a:pt x="254" y="438"/>
                    <a:pt x="254" y="438"/>
                    <a:pt x="254" y="438"/>
                  </a:cubicBezTo>
                  <a:cubicBezTo>
                    <a:pt x="254" y="417"/>
                    <a:pt x="254" y="417"/>
                    <a:pt x="254" y="417"/>
                  </a:cubicBezTo>
                  <a:cubicBezTo>
                    <a:pt x="269" y="417"/>
                    <a:pt x="269" y="417"/>
                    <a:pt x="269" y="417"/>
                  </a:cubicBezTo>
                  <a:cubicBezTo>
                    <a:pt x="269" y="438"/>
                    <a:pt x="269" y="438"/>
                    <a:pt x="269" y="438"/>
                  </a:cubicBezTo>
                  <a:cubicBezTo>
                    <a:pt x="284" y="438"/>
                    <a:pt x="284" y="438"/>
                    <a:pt x="284" y="438"/>
                  </a:cubicBezTo>
                  <a:cubicBezTo>
                    <a:pt x="284" y="417"/>
                    <a:pt x="284" y="417"/>
                    <a:pt x="284" y="417"/>
                  </a:cubicBezTo>
                  <a:cubicBezTo>
                    <a:pt x="298" y="417"/>
                    <a:pt x="298" y="417"/>
                    <a:pt x="298" y="417"/>
                  </a:cubicBezTo>
                  <a:cubicBezTo>
                    <a:pt x="298" y="438"/>
                    <a:pt x="298" y="438"/>
                    <a:pt x="298" y="438"/>
                  </a:cubicBezTo>
                  <a:cubicBezTo>
                    <a:pt x="313" y="438"/>
                    <a:pt x="313" y="438"/>
                    <a:pt x="313" y="438"/>
                  </a:cubicBezTo>
                  <a:cubicBezTo>
                    <a:pt x="313" y="417"/>
                    <a:pt x="313" y="417"/>
                    <a:pt x="313" y="417"/>
                  </a:cubicBezTo>
                  <a:cubicBezTo>
                    <a:pt x="328" y="417"/>
                    <a:pt x="328" y="417"/>
                    <a:pt x="328" y="417"/>
                  </a:cubicBezTo>
                  <a:cubicBezTo>
                    <a:pt x="328" y="438"/>
                    <a:pt x="328" y="438"/>
                    <a:pt x="328" y="438"/>
                  </a:cubicBezTo>
                  <a:cubicBezTo>
                    <a:pt x="342" y="438"/>
                    <a:pt x="342" y="438"/>
                    <a:pt x="342" y="438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57" y="417"/>
                    <a:pt x="357" y="417"/>
                    <a:pt x="357" y="417"/>
                  </a:cubicBezTo>
                  <a:cubicBezTo>
                    <a:pt x="357" y="438"/>
                    <a:pt x="357" y="438"/>
                    <a:pt x="357" y="438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1" y="417"/>
                    <a:pt x="371" y="417"/>
                    <a:pt x="371" y="417"/>
                  </a:cubicBezTo>
                  <a:cubicBezTo>
                    <a:pt x="386" y="417"/>
                    <a:pt x="386" y="417"/>
                    <a:pt x="386" y="417"/>
                  </a:cubicBezTo>
                  <a:cubicBezTo>
                    <a:pt x="386" y="438"/>
                    <a:pt x="386" y="438"/>
                    <a:pt x="386" y="438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1" y="417"/>
                    <a:pt x="401" y="417"/>
                    <a:pt x="401" y="417"/>
                  </a:cubicBezTo>
                  <a:cubicBezTo>
                    <a:pt x="404" y="417"/>
                    <a:pt x="404" y="417"/>
                    <a:pt x="404" y="417"/>
                  </a:cubicBezTo>
                  <a:cubicBezTo>
                    <a:pt x="411" y="417"/>
                    <a:pt x="416" y="412"/>
                    <a:pt x="416" y="405"/>
                  </a:cubicBezTo>
                  <a:cubicBezTo>
                    <a:pt x="416" y="402"/>
                    <a:pt x="416" y="402"/>
                    <a:pt x="416" y="402"/>
                  </a:cubicBezTo>
                  <a:cubicBezTo>
                    <a:pt x="437" y="402"/>
                    <a:pt x="437" y="402"/>
                    <a:pt x="437" y="402"/>
                  </a:cubicBezTo>
                  <a:cubicBezTo>
                    <a:pt x="437" y="387"/>
                    <a:pt x="437" y="387"/>
                    <a:pt x="437" y="387"/>
                  </a:cubicBezTo>
                  <a:cubicBezTo>
                    <a:pt x="416" y="387"/>
                    <a:pt x="416" y="387"/>
                    <a:pt x="416" y="387"/>
                  </a:cubicBezTo>
                  <a:cubicBezTo>
                    <a:pt x="416" y="372"/>
                    <a:pt x="416" y="372"/>
                    <a:pt x="416" y="372"/>
                  </a:cubicBezTo>
                  <a:cubicBezTo>
                    <a:pt x="437" y="372"/>
                    <a:pt x="437" y="372"/>
                    <a:pt x="437" y="372"/>
                  </a:cubicBezTo>
                  <a:cubicBezTo>
                    <a:pt x="437" y="358"/>
                    <a:pt x="437" y="358"/>
                    <a:pt x="437" y="358"/>
                  </a:cubicBezTo>
                  <a:cubicBezTo>
                    <a:pt x="416" y="358"/>
                    <a:pt x="416" y="358"/>
                    <a:pt x="416" y="358"/>
                  </a:cubicBezTo>
                  <a:cubicBezTo>
                    <a:pt x="416" y="343"/>
                    <a:pt x="416" y="343"/>
                    <a:pt x="416" y="343"/>
                  </a:cubicBezTo>
                  <a:cubicBezTo>
                    <a:pt x="437" y="343"/>
                    <a:pt x="437" y="343"/>
                    <a:pt x="437" y="343"/>
                  </a:cubicBezTo>
                  <a:cubicBezTo>
                    <a:pt x="437" y="329"/>
                    <a:pt x="437" y="329"/>
                    <a:pt x="437" y="329"/>
                  </a:cubicBezTo>
                  <a:cubicBezTo>
                    <a:pt x="416" y="329"/>
                    <a:pt x="416" y="329"/>
                    <a:pt x="416" y="329"/>
                  </a:cubicBezTo>
                  <a:cubicBezTo>
                    <a:pt x="416" y="314"/>
                    <a:pt x="416" y="314"/>
                    <a:pt x="416" y="314"/>
                  </a:cubicBezTo>
                  <a:cubicBezTo>
                    <a:pt x="437" y="314"/>
                    <a:pt x="437" y="314"/>
                    <a:pt x="437" y="314"/>
                  </a:cubicBezTo>
                  <a:cubicBezTo>
                    <a:pt x="437" y="300"/>
                    <a:pt x="437" y="300"/>
                    <a:pt x="437" y="300"/>
                  </a:cubicBezTo>
                  <a:cubicBezTo>
                    <a:pt x="416" y="300"/>
                    <a:pt x="416" y="300"/>
                    <a:pt x="416" y="300"/>
                  </a:cubicBezTo>
                  <a:cubicBezTo>
                    <a:pt x="416" y="285"/>
                    <a:pt x="416" y="285"/>
                    <a:pt x="416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16" y="270"/>
                    <a:pt x="416" y="270"/>
                    <a:pt x="416" y="270"/>
                  </a:cubicBezTo>
                  <a:cubicBezTo>
                    <a:pt x="416" y="255"/>
                    <a:pt x="416" y="255"/>
                    <a:pt x="416" y="255"/>
                  </a:cubicBezTo>
                  <a:cubicBezTo>
                    <a:pt x="437" y="255"/>
                    <a:pt x="437" y="255"/>
                    <a:pt x="437" y="255"/>
                  </a:cubicBezTo>
                  <a:cubicBezTo>
                    <a:pt x="437" y="241"/>
                    <a:pt x="437" y="241"/>
                    <a:pt x="437" y="241"/>
                  </a:cubicBezTo>
                  <a:cubicBezTo>
                    <a:pt x="416" y="241"/>
                    <a:pt x="416" y="241"/>
                    <a:pt x="416" y="241"/>
                  </a:cubicBezTo>
                  <a:cubicBezTo>
                    <a:pt x="416" y="226"/>
                    <a:pt x="416" y="226"/>
                    <a:pt x="416" y="226"/>
                  </a:cubicBezTo>
                  <a:cubicBezTo>
                    <a:pt x="437" y="226"/>
                    <a:pt x="437" y="226"/>
                    <a:pt x="437" y="226"/>
                  </a:cubicBezTo>
                  <a:cubicBezTo>
                    <a:pt x="437" y="212"/>
                    <a:pt x="437" y="212"/>
                    <a:pt x="437" y="212"/>
                  </a:cubicBezTo>
                  <a:cubicBezTo>
                    <a:pt x="416" y="212"/>
                    <a:pt x="416" y="212"/>
                    <a:pt x="416" y="212"/>
                  </a:cubicBezTo>
                  <a:cubicBezTo>
                    <a:pt x="416" y="197"/>
                    <a:pt x="416" y="197"/>
                    <a:pt x="416" y="197"/>
                  </a:cubicBezTo>
                  <a:cubicBezTo>
                    <a:pt x="437" y="197"/>
                    <a:pt x="437" y="197"/>
                    <a:pt x="437" y="197"/>
                  </a:cubicBezTo>
                  <a:cubicBezTo>
                    <a:pt x="437" y="183"/>
                    <a:pt x="437" y="183"/>
                    <a:pt x="437" y="183"/>
                  </a:cubicBezTo>
                  <a:cubicBezTo>
                    <a:pt x="416" y="183"/>
                    <a:pt x="416" y="183"/>
                    <a:pt x="416" y="183"/>
                  </a:cubicBezTo>
                  <a:cubicBezTo>
                    <a:pt x="416" y="168"/>
                    <a:pt x="416" y="168"/>
                    <a:pt x="416" y="168"/>
                  </a:cubicBezTo>
                  <a:cubicBezTo>
                    <a:pt x="437" y="168"/>
                    <a:pt x="437" y="168"/>
                    <a:pt x="437" y="168"/>
                  </a:cubicBezTo>
                  <a:cubicBezTo>
                    <a:pt x="437" y="153"/>
                    <a:pt x="437" y="153"/>
                    <a:pt x="437" y="153"/>
                  </a:cubicBezTo>
                  <a:cubicBezTo>
                    <a:pt x="416" y="153"/>
                    <a:pt x="416" y="153"/>
                    <a:pt x="416" y="153"/>
                  </a:cubicBezTo>
                  <a:cubicBezTo>
                    <a:pt x="416" y="138"/>
                    <a:pt x="416" y="138"/>
                    <a:pt x="416" y="138"/>
                  </a:cubicBezTo>
                  <a:cubicBezTo>
                    <a:pt x="437" y="138"/>
                    <a:pt x="437" y="138"/>
                    <a:pt x="437" y="138"/>
                  </a:cubicBezTo>
                  <a:cubicBezTo>
                    <a:pt x="437" y="124"/>
                    <a:pt x="437" y="124"/>
                    <a:pt x="437" y="124"/>
                  </a:cubicBezTo>
                  <a:cubicBezTo>
                    <a:pt x="416" y="124"/>
                    <a:pt x="416" y="124"/>
                    <a:pt x="416" y="124"/>
                  </a:cubicBezTo>
                  <a:cubicBezTo>
                    <a:pt x="416" y="109"/>
                    <a:pt x="416" y="109"/>
                    <a:pt x="416" y="109"/>
                  </a:cubicBezTo>
                  <a:cubicBezTo>
                    <a:pt x="437" y="109"/>
                    <a:pt x="437" y="109"/>
                    <a:pt x="437" y="109"/>
                  </a:cubicBezTo>
                  <a:cubicBezTo>
                    <a:pt x="437" y="95"/>
                    <a:pt x="437" y="95"/>
                    <a:pt x="437" y="95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37" y="80"/>
                    <a:pt x="437" y="80"/>
                    <a:pt x="437" y="80"/>
                  </a:cubicBezTo>
                  <a:cubicBezTo>
                    <a:pt x="437" y="66"/>
                    <a:pt x="437" y="66"/>
                    <a:pt x="437" y="66"/>
                  </a:cubicBezTo>
                  <a:cubicBezTo>
                    <a:pt x="416" y="66"/>
                    <a:pt x="416" y="66"/>
                    <a:pt x="416" y="66"/>
                  </a:cubicBezTo>
                  <a:cubicBezTo>
                    <a:pt x="416" y="51"/>
                    <a:pt x="416" y="51"/>
                    <a:pt x="416" y="51"/>
                  </a:cubicBezTo>
                  <a:lnTo>
                    <a:pt x="437" y="51"/>
                  </a:lnTo>
                  <a:close/>
                </a:path>
              </a:pathLst>
            </a:custGeom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Freeform 24">
              <a:extLst>
                <a:ext uri="{FF2B5EF4-FFF2-40B4-BE49-F238E27FC236}">
                  <a16:creationId xmlns:a16="http://schemas.microsoft.com/office/drawing/2014/main" id="{A947E8D0-324A-416A-8EB0-4647B53FCE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74114" y="2422118"/>
              <a:ext cx="79311" cy="79464"/>
            </a:xfrm>
            <a:custGeom>
              <a:avLst/>
              <a:gdLst>
                <a:gd name="T0" fmla="*/ 416 w 437"/>
                <a:gd name="T1" fmla="*/ 33 h 438"/>
                <a:gd name="T2" fmla="*/ 386 w 437"/>
                <a:gd name="T3" fmla="*/ 0 h 438"/>
                <a:gd name="T4" fmla="*/ 357 w 437"/>
                <a:gd name="T5" fmla="*/ 0 h 438"/>
                <a:gd name="T6" fmla="*/ 328 w 437"/>
                <a:gd name="T7" fmla="*/ 0 h 438"/>
                <a:gd name="T8" fmla="*/ 298 w 437"/>
                <a:gd name="T9" fmla="*/ 0 h 438"/>
                <a:gd name="T10" fmla="*/ 269 w 437"/>
                <a:gd name="T11" fmla="*/ 0 h 438"/>
                <a:gd name="T12" fmla="*/ 240 w 437"/>
                <a:gd name="T13" fmla="*/ 0 h 438"/>
                <a:gd name="T14" fmla="*/ 211 w 437"/>
                <a:gd name="T15" fmla="*/ 0 h 438"/>
                <a:gd name="T16" fmla="*/ 181 w 437"/>
                <a:gd name="T17" fmla="*/ 0 h 438"/>
                <a:gd name="T18" fmla="*/ 152 w 437"/>
                <a:gd name="T19" fmla="*/ 0 h 438"/>
                <a:gd name="T20" fmla="*/ 123 w 437"/>
                <a:gd name="T21" fmla="*/ 0 h 438"/>
                <a:gd name="T22" fmla="*/ 94 w 437"/>
                <a:gd name="T23" fmla="*/ 0 h 438"/>
                <a:gd name="T24" fmla="*/ 64 w 437"/>
                <a:gd name="T25" fmla="*/ 0 h 438"/>
                <a:gd name="T26" fmla="*/ 35 w 437"/>
                <a:gd name="T27" fmla="*/ 0 h 438"/>
                <a:gd name="T28" fmla="*/ 20 w 437"/>
                <a:gd name="T29" fmla="*/ 36 h 438"/>
                <a:gd name="T30" fmla="*/ 20 w 437"/>
                <a:gd name="T31" fmla="*/ 66 h 438"/>
                <a:gd name="T32" fmla="*/ 20 w 437"/>
                <a:gd name="T33" fmla="*/ 95 h 438"/>
                <a:gd name="T34" fmla="*/ 20 w 437"/>
                <a:gd name="T35" fmla="*/ 124 h 438"/>
                <a:gd name="T36" fmla="*/ 20 w 437"/>
                <a:gd name="T37" fmla="*/ 153 h 438"/>
                <a:gd name="T38" fmla="*/ 20 w 437"/>
                <a:gd name="T39" fmla="*/ 183 h 438"/>
                <a:gd name="T40" fmla="*/ 20 w 437"/>
                <a:gd name="T41" fmla="*/ 212 h 438"/>
                <a:gd name="T42" fmla="*/ 20 w 437"/>
                <a:gd name="T43" fmla="*/ 241 h 438"/>
                <a:gd name="T44" fmla="*/ 20 w 437"/>
                <a:gd name="T45" fmla="*/ 270 h 438"/>
                <a:gd name="T46" fmla="*/ 20 w 437"/>
                <a:gd name="T47" fmla="*/ 300 h 438"/>
                <a:gd name="T48" fmla="*/ 20 w 437"/>
                <a:gd name="T49" fmla="*/ 329 h 438"/>
                <a:gd name="T50" fmla="*/ 20 w 437"/>
                <a:gd name="T51" fmla="*/ 358 h 438"/>
                <a:gd name="T52" fmla="*/ 20 w 437"/>
                <a:gd name="T53" fmla="*/ 387 h 438"/>
                <a:gd name="T54" fmla="*/ 20 w 437"/>
                <a:gd name="T55" fmla="*/ 405 h 438"/>
                <a:gd name="T56" fmla="*/ 50 w 437"/>
                <a:gd name="T57" fmla="*/ 438 h 438"/>
                <a:gd name="T58" fmla="*/ 79 w 437"/>
                <a:gd name="T59" fmla="*/ 438 h 438"/>
                <a:gd name="T60" fmla="*/ 108 w 437"/>
                <a:gd name="T61" fmla="*/ 438 h 438"/>
                <a:gd name="T62" fmla="*/ 137 w 437"/>
                <a:gd name="T63" fmla="*/ 438 h 438"/>
                <a:gd name="T64" fmla="*/ 167 w 437"/>
                <a:gd name="T65" fmla="*/ 438 h 438"/>
                <a:gd name="T66" fmla="*/ 196 w 437"/>
                <a:gd name="T67" fmla="*/ 438 h 438"/>
                <a:gd name="T68" fmla="*/ 225 w 437"/>
                <a:gd name="T69" fmla="*/ 438 h 438"/>
                <a:gd name="T70" fmla="*/ 254 w 437"/>
                <a:gd name="T71" fmla="*/ 438 h 438"/>
                <a:gd name="T72" fmla="*/ 284 w 437"/>
                <a:gd name="T73" fmla="*/ 438 h 438"/>
                <a:gd name="T74" fmla="*/ 313 w 437"/>
                <a:gd name="T75" fmla="*/ 438 h 438"/>
                <a:gd name="T76" fmla="*/ 342 w 437"/>
                <a:gd name="T77" fmla="*/ 438 h 438"/>
                <a:gd name="T78" fmla="*/ 371 w 437"/>
                <a:gd name="T79" fmla="*/ 438 h 438"/>
                <a:gd name="T80" fmla="*/ 401 w 437"/>
                <a:gd name="T81" fmla="*/ 438 h 438"/>
                <a:gd name="T82" fmla="*/ 416 w 437"/>
                <a:gd name="T83" fmla="*/ 402 h 438"/>
                <a:gd name="T84" fmla="*/ 416 w 437"/>
                <a:gd name="T85" fmla="*/ 372 h 438"/>
                <a:gd name="T86" fmla="*/ 416 w 437"/>
                <a:gd name="T87" fmla="*/ 343 h 438"/>
                <a:gd name="T88" fmla="*/ 416 w 437"/>
                <a:gd name="T89" fmla="*/ 314 h 438"/>
                <a:gd name="T90" fmla="*/ 416 w 437"/>
                <a:gd name="T91" fmla="*/ 285 h 438"/>
                <a:gd name="T92" fmla="*/ 416 w 437"/>
                <a:gd name="T93" fmla="*/ 255 h 438"/>
                <a:gd name="T94" fmla="*/ 416 w 437"/>
                <a:gd name="T95" fmla="*/ 226 h 438"/>
                <a:gd name="T96" fmla="*/ 416 w 437"/>
                <a:gd name="T97" fmla="*/ 197 h 438"/>
                <a:gd name="T98" fmla="*/ 416 w 437"/>
                <a:gd name="T99" fmla="*/ 168 h 438"/>
                <a:gd name="T100" fmla="*/ 416 w 437"/>
                <a:gd name="T101" fmla="*/ 138 h 438"/>
                <a:gd name="T102" fmla="*/ 416 w 437"/>
                <a:gd name="T103" fmla="*/ 109 h 438"/>
                <a:gd name="T104" fmla="*/ 416 w 437"/>
                <a:gd name="T105" fmla="*/ 80 h 438"/>
                <a:gd name="T106" fmla="*/ 416 w 437"/>
                <a:gd name="T107" fmla="*/ 5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7" h="438">
                  <a:moveTo>
                    <a:pt x="437" y="51"/>
                  </a:moveTo>
                  <a:cubicBezTo>
                    <a:pt x="437" y="36"/>
                    <a:pt x="437" y="36"/>
                    <a:pt x="437" y="36"/>
                  </a:cubicBezTo>
                  <a:cubicBezTo>
                    <a:pt x="416" y="36"/>
                    <a:pt x="416" y="36"/>
                    <a:pt x="416" y="36"/>
                  </a:cubicBezTo>
                  <a:cubicBezTo>
                    <a:pt x="416" y="33"/>
                    <a:pt x="416" y="33"/>
                    <a:pt x="416" y="33"/>
                  </a:cubicBezTo>
                  <a:cubicBezTo>
                    <a:pt x="416" y="26"/>
                    <a:pt x="411" y="21"/>
                    <a:pt x="404" y="21"/>
                  </a:cubicBezTo>
                  <a:cubicBezTo>
                    <a:pt x="401" y="21"/>
                    <a:pt x="401" y="21"/>
                    <a:pt x="401" y="21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386" y="21"/>
                    <a:pt x="386" y="21"/>
                    <a:pt x="386" y="21"/>
                  </a:cubicBezTo>
                  <a:cubicBezTo>
                    <a:pt x="371" y="21"/>
                    <a:pt x="371" y="21"/>
                    <a:pt x="371" y="21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21"/>
                    <a:pt x="357" y="21"/>
                    <a:pt x="357" y="21"/>
                  </a:cubicBezTo>
                  <a:cubicBezTo>
                    <a:pt x="342" y="21"/>
                    <a:pt x="342" y="21"/>
                    <a:pt x="342" y="21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21"/>
                    <a:pt x="328" y="21"/>
                    <a:pt x="328" y="21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54" y="21"/>
                    <a:pt x="254" y="21"/>
                    <a:pt x="254" y="21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21"/>
                    <a:pt x="240" y="21"/>
                    <a:pt x="240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1" y="21"/>
                    <a:pt x="211" y="21"/>
                    <a:pt x="211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5" y="21"/>
                    <a:pt x="20" y="26"/>
                    <a:pt x="20" y="33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0" y="153"/>
                    <a:pt x="20" y="153"/>
                    <a:pt x="2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83"/>
                    <a:pt x="20" y="183"/>
                    <a:pt x="20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0" y="197"/>
                    <a:pt x="20" y="197"/>
                    <a:pt x="20" y="197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20" y="226"/>
                    <a:pt x="20" y="226"/>
                    <a:pt x="20" y="226"/>
                  </a:cubicBezTo>
                  <a:cubicBezTo>
                    <a:pt x="20" y="241"/>
                    <a:pt x="20" y="241"/>
                    <a:pt x="20" y="24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20" y="255"/>
                    <a:pt x="20" y="255"/>
                    <a:pt x="20" y="255"/>
                  </a:cubicBezTo>
                  <a:cubicBezTo>
                    <a:pt x="20" y="270"/>
                    <a:pt x="20" y="270"/>
                    <a:pt x="2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20" y="285"/>
                    <a:pt x="20" y="285"/>
                    <a:pt x="20" y="285"/>
                  </a:cubicBezTo>
                  <a:cubicBezTo>
                    <a:pt x="20" y="300"/>
                    <a:pt x="20" y="300"/>
                    <a:pt x="20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0" y="314"/>
                    <a:pt x="20" y="314"/>
                    <a:pt x="20" y="314"/>
                  </a:cubicBezTo>
                  <a:cubicBezTo>
                    <a:pt x="20" y="329"/>
                    <a:pt x="20" y="329"/>
                    <a:pt x="20" y="329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20" y="343"/>
                    <a:pt x="20" y="343"/>
                    <a:pt x="20" y="343"/>
                  </a:cubicBezTo>
                  <a:cubicBezTo>
                    <a:pt x="20" y="358"/>
                    <a:pt x="20" y="358"/>
                    <a:pt x="20" y="358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20" y="372"/>
                    <a:pt x="20" y="372"/>
                    <a:pt x="20" y="372"/>
                  </a:cubicBezTo>
                  <a:cubicBezTo>
                    <a:pt x="20" y="387"/>
                    <a:pt x="20" y="387"/>
                    <a:pt x="20" y="387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20" y="402"/>
                    <a:pt x="20" y="402"/>
                    <a:pt x="20" y="402"/>
                  </a:cubicBezTo>
                  <a:cubicBezTo>
                    <a:pt x="20" y="405"/>
                    <a:pt x="20" y="405"/>
                    <a:pt x="20" y="405"/>
                  </a:cubicBezTo>
                  <a:cubicBezTo>
                    <a:pt x="20" y="412"/>
                    <a:pt x="25" y="417"/>
                    <a:pt x="32" y="417"/>
                  </a:cubicBezTo>
                  <a:cubicBezTo>
                    <a:pt x="35" y="417"/>
                    <a:pt x="35" y="417"/>
                    <a:pt x="35" y="417"/>
                  </a:cubicBezTo>
                  <a:cubicBezTo>
                    <a:pt x="35" y="438"/>
                    <a:pt x="35" y="438"/>
                    <a:pt x="35" y="438"/>
                  </a:cubicBezTo>
                  <a:cubicBezTo>
                    <a:pt x="50" y="438"/>
                    <a:pt x="50" y="438"/>
                    <a:pt x="50" y="438"/>
                  </a:cubicBezTo>
                  <a:cubicBezTo>
                    <a:pt x="50" y="417"/>
                    <a:pt x="50" y="417"/>
                    <a:pt x="50" y="417"/>
                  </a:cubicBezTo>
                  <a:cubicBezTo>
                    <a:pt x="64" y="417"/>
                    <a:pt x="64" y="417"/>
                    <a:pt x="64" y="417"/>
                  </a:cubicBezTo>
                  <a:cubicBezTo>
                    <a:pt x="64" y="438"/>
                    <a:pt x="64" y="438"/>
                    <a:pt x="64" y="438"/>
                  </a:cubicBezTo>
                  <a:cubicBezTo>
                    <a:pt x="79" y="438"/>
                    <a:pt x="79" y="438"/>
                    <a:pt x="79" y="438"/>
                  </a:cubicBezTo>
                  <a:cubicBezTo>
                    <a:pt x="79" y="417"/>
                    <a:pt x="79" y="417"/>
                    <a:pt x="79" y="417"/>
                  </a:cubicBezTo>
                  <a:cubicBezTo>
                    <a:pt x="94" y="417"/>
                    <a:pt x="94" y="417"/>
                    <a:pt x="94" y="417"/>
                  </a:cubicBezTo>
                  <a:cubicBezTo>
                    <a:pt x="94" y="438"/>
                    <a:pt x="94" y="438"/>
                    <a:pt x="94" y="438"/>
                  </a:cubicBezTo>
                  <a:cubicBezTo>
                    <a:pt x="108" y="438"/>
                    <a:pt x="108" y="438"/>
                    <a:pt x="108" y="438"/>
                  </a:cubicBezTo>
                  <a:cubicBezTo>
                    <a:pt x="108" y="417"/>
                    <a:pt x="108" y="417"/>
                    <a:pt x="108" y="417"/>
                  </a:cubicBezTo>
                  <a:cubicBezTo>
                    <a:pt x="123" y="417"/>
                    <a:pt x="123" y="417"/>
                    <a:pt x="123" y="417"/>
                  </a:cubicBezTo>
                  <a:cubicBezTo>
                    <a:pt x="123" y="438"/>
                    <a:pt x="123" y="438"/>
                    <a:pt x="123" y="438"/>
                  </a:cubicBezTo>
                  <a:cubicBezTo>
                    <a:pt x="137" y="438"/>
                    <a:pt x="137" y="438"/>
                    <a:pt x="137" y="438"/>
                  </a:cubicBezTo>
                  <a:cubicBezTo>
                    <a:pt x="137" y="417"/>
                    <a:pt x="137" y="417"/>
                    <a:pt x="137" y="417"/>
                  </a:cubicBezTo>
                  <a:cubicBezTo>
                    <a:pt x="152" y="417"/>
                    <a:pt x="152" y="417"/>
                    <a:pt x="152" y="417"/>
                  </a:cubicBezTo>
                  <a:cubicBezTo>
                    <a:pt x="152" y="438"/>
                    <a:pt x="152" y="438"/>
                    <a:pt x="152" y="438"/>
                  </a:cubicBezTo>
                  <a:cubicBezTo>
                    <a:pt x="167" y="438"/>
                    <a:pt x="167" y="438"/>
                    <a:pt x="167" y="438"/>
                  </a:cubicBezTo>
                  <a:cubicBezTo>
                    <a:pt x="167" y="417"/>
                    <a:pt x="167" y="417"/>
                    <a:pt x="167" y="417"/>
                  </a:cubicBezTo>
                  <a:cubicBezTo>
                    <a:pt x="181" y="417"/>
                    <a:pt x="181" y="417"/>
                    <a:pt x="181" y="417"/>
                  </a:cubicBezTo>
                  <a:cubicBezTo>
                    <a:pt x="181" y="438"/>
                    <a:pt x="181" y="438"/>
                    <a:pt x="181" y="438"/>
                  </a:cubicBezTo>
                  <a:cubicBezTo>
                    <a:pt x="196" y="438"/>
                    <a:pt x="196" y="438"/>
                    <a:pt x="196" y="438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211" y="417"/>
                    <a:pt x="211" y="417"/>
                    <a:pt x="211" y="417"/>
                  </a:cubicBezTo>
                  <a:cubicBezTo>
                    <a:pt x="211" y="438"/>
                    <a:pt x="211" y="438"/>
                    <a:pt x="211" y="438"/>
                  </a:cubicBezTo>
                  <a:cubicBezTo>
                    <a:pt x="225" y="438"/>
                    <a:pt x="225" y="438"/>
                    <a:pt x="225" y="438"/>
                  </a:cubicBezTo>
                  <a:cubicBezTo>
                    <a:pt x="225" y="417"/>
                    <a:pt x="225" y="417"/>
                    <a:pt x="225" y="417"/>
                  </a:cubicBezTo>
                  <a:cubicBezTo>
                    <a:pt x="240" y="417"/>
                    <a:pt x="240" y="417"/>
                    <a:pt x="240" y="417"/>
                  </a:cubicBezTo>
                  <a:cubicBezTo>
                    <a:pt x="240" y="438"/>
                    <a:pt x="240" y="438"/>
                    <a:pt x="240" y="438"/>
                  </a:cubicBezTo>
                  <a:cubicBezTo>
                    <a:pt x="254" y="438"/>
                    <a:pt x="254" y="438"/>
                    <a:pt x="254" y="438"/>
                  </a:cubicBezTo>
                  <a:cubicBezTo>
                    <a:pt x="254" y="417"/>
                    <a:pt x="254" y="417"/>
                    <a:pt x="254" y="417"/>
                  </a:cubicBezTo>
                  <a:cubicBezTo>
                    <a:pt x="269" y="417"/>
                    <a:pt x="269" y="417"/>
                    <a:pt x="269" y="417"/>
                  </a:cubicBezTo>
                  <a:cubicBezTo>
                    <a:pt x="269" y="438"/>
                    <a:pt x="269" y="438"/>
                    <a:pt x="269" y="438"/>
                  </a:cubicBezTo>
                  <a:cubicBezTo>
                    <a:pt x="284" y="438"/>
                    <a:pt x="284" y="438"/>
                    <a:pt x="284" y="438"/>
                  </a:cubicBezTo>
                  <a:cubicBezTo>
                    <a:pt x="284" y="417"/>
                    <a:pt x="284" y="417"/>
                    <a:pt x="284" y="417"/>
                  </a:cubicBezTo>
                  <a:cubicBezTo>
                    <a:pt x="298" y="417"/>
                    <a:pt x="298" y="417"/>
                    <a:pt x="298" y="417"/>
                  </a:cubicBezTo>
                  <a:cubicBezTo>
                    <a:pt x="298" y="438"/>
                    <a:pt x="298" y="438"/>
                    <a:pt x="298" y="438"/>
                  </a:cubicBezTo>
                  <a:cubicBezTo>
                    <a:pt x="313" y="438"/>
                    <a:pt x="313" y="438"/>
                    <a:pt x="313" y="438"/>
                  </a:cubicBezTo>
                  <a:cubicBezTo>
                    <a:pt x="313" y="417"/>
                    <a:pt x="313" y="417"/>
                    <a:pt x="313" y="417"/>
                  </a:cubicBezTo>
                  <a:cubicBezTo>
                    <a:pt x="328" y="417"/>
                    <a:pt x="328" y="417"/>
                    <a:pt x="328" y="417"/>
                  </a:cubicBezTo>
                  <a:cubicBezTo>
                    <a:pt x="328" y="438"/>
                    <a:pt x="328" y="438"/>
                    <a:pt x="328" y="438"/>
                  </a:cubicBezTo>
                  <a:cubicBezTo>
                    <a:pt x="342" y="438"/>
                    <a:pt x="342" y="438"/>
                    <a:pt x="342" y="438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57" y="417"/>
                    <a:pt x="357" y="417"/>
                    <a:pt x="357" y="417"/>
                  </a:cubicBezTo>
                  <a:cubicBezTo>
                    <a:pt x="357" y="438"/>
                    <a:pt x="357" y="438"/>
                    <a:pt x="357" y="438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1" y="417"/>
                    <a:pt x="371" y="417"/>
                    <a:pt x="371" y="417"/>
                  </a:cubicBezTo>
                  <a:cubicBezTo>
                    <a:pt x="386" y="417"/>
                    <a:pt x="386" y="417"/>
                    <a:pt x="386" y="417"/>
                  </a:cubicBezTo>
                  <a:cubicBezTo>
                    <a:pt x="386" y="438"/>
                    <a:pt x="386" y="438"/>
                    <a:pt x="386" y="438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1" y="417"/>
                    <a:pt x="401" y="417"/>
                    <a:pt x="401" y="417"/>
                  </a:cubicBezTo>
                  <a:cubicBezTo>
                    <a:pt x="404" y="417"/>
                    <a:pt x="404" y="417"/>
                    <a:pt x="404" y="417"/>
                  </a:cubicBezTo>
                  <a:cubicBezTo>
                    <a:pt x="411" y="417"/>
                    <a:pt x="416" y="412"/>
                    <a:pt x="416" y="405"/>
                  </a:cubicBezTo>
                  <a:cubicBezTo>
                    <a:pt x="416" y="402"/>
                    <a:pt x="416" y="402"/>
                    <a:pt x="416" y="402"/>
                  </a:cubicBezTo>
                  <a:cubicBezTo>
                    <a:pt x="437" y="402"/>
                    <a:pt x="437" y="402"/>
                    <a:pt x="437" y="402"/>
                  </a:cubicBezTo>
                  <a:cubicBezTo>
                    <a:pt x="437" y="387"/>
                    <a:pt x="437" y="387"/>
                    <a:pt x="437" y="387"/>
                  </a:cubicBezTo>
                  <a:cubicBezTo>
                    <a:pt x="416" y="387"/>
                    <a:pt x="416" y="387"/>
                    <a:pt x="416" y="387"/>
                  </a:cubicBezTo>
                  <a:cubicBezTo>
                    <a:pt x="416" y="372"/>
                    <a:pt x="416" y="372"/>
                    <a:pt x="416" y="372"/>
                  </a:cubicBezTo>
                  <a:cubicBezTo>
                    <a:pt x="437" y="372"/>
                    <a:pt x="437" y="372"/>
                    <a:pt x="437" y="372"/>
                  </a:cubicBezTo>
                  <a:cubicBezTo>
                    <a:pt x="437" y="358"/>
                    <a:pt x="437" y="358"/>
                    <a:pt x="437" y="358"/>
                  </a:cubicBezTo>
                  <a:cubicBezTo>
                    <a:pt x="416" y="358"/>
                    <a:pt x="416" y="358"/>
                    <a:pt x="416" y="358"/>
                  </a:cubicBezTo>
                  <a:cubicBezTo>
                    <a:pt x="416" y="343"/>
                    <a:pt x="416" y="343"/>
                    <a:pt x="416" y="343"/>
                  </a:cubicBezTo>
                  <a:cubicBezTo>
                    <a:pt x="437" y="343"/>
                    <a:pt x="437" y="343"/>
                    <a:pt x="437" y="343"/>
                  </a:cubicBezTo>
                  <a:cubicBezTo>
                    <a:pt x="437" y="329"/>
                    <a:pt x="437" y="329"/>
                    <a:pt x="437" y="329"/>
                  </a:cubicBezTo>
                  <a:cubicBezTo>
                    <a:pt x="416" y="329"/>
                    <a:pt x="416" y="329"/>
                    <a:pt x="416" y="329"/>
                  </a:cubicBezTo>
                  <a:cubicBezTo>
                    <a:pt x="416" y="314"/>
                    <a:pt x="416" y="314"/>
                    <a:pt x="416" y="314"/>
                  </a:cubicBezTo>
                  <a:cubicBezTo>
                    <a:pt x="437" y="314"/>
                    <a:pt x="437" y="314"/>
                    <a:pt x="437" y="314"/>
                  </a:cubicBezTo>
                  <a:cubicBezTo>
                    <a:pt x="437" y="300"/>
                    <a:pt x="437" y="300"/>
                    <a:pt x="437" y="300"/>
                  </a:cubicBezTo>
                  <a:cubicBezTo>
                    <a:pt x="416" y="300"/>
                    <a:pt x="416" y="300"/>
                    <a:pt x="416" y="300"/>
                  </a:cubicBezTo>
                  <a:cubicBezTo>
                    <a:pt x="416" y="285"/>
                    <a:pt x="416" y="285"/>
                    <a:pt x="416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16" y="270"/>
                    <a:pt x="416" y="270"/>
                    <a:pt x="416" y="270"/>
                  </a:cubicBezTo>
                  <a:cubicBezTo>
                    <a:pt x="416" y="255"/>
                    <a:pt x="416" y="255"/>
                    <a:pt x="416" y="255"/>
                  </a:cubicBezTo>
                  <a:cubicBezTo>
                    <a:pt x="437" y="255"/>
                    <a:pt x="437" y="255"/>
                    <a:pt x="437" y="255"/>
                  </a:cubicBezTo>
                  <a:cubicBezTo>
                    <a:pt x="437" y="241"/>
                    <a:pt x="437" y="241"/>
                    <a:pt x="437" y="241"/>
                  </a:cubicBezTo>
                  <a:cubicBezTo>
                    <a:pt x="416" y="241"/>
                    <a:pt x="416" y="241"/>
                    <a:pt x="416" y="241"/>
                  </a:cubicBezTo>
                  <a:cubicBezTo>
                    <a:pt x="416" y="226"/>
                    <a:pt x="416" y="226"/>
                    <a:pt x="416" y="226"/>
                  </a:cubicBezTo>
                  <a:cubicBezTo>
                    <a:pt x="437" y="226"/>
                    <a:pt x="437" y="226"/>
                    <a:pt x="437" y="226"/>
                  </a:cubicBezTo>
                  <a:cubicBezTo>
                    <a:pt x="437" y="212"/>
                    <a:pt x="437" y="212"/>
                    <a:pt x="437" y="212"/>
                  </a:cubicBezTo>
                  <a:cubicBezTo>
                    <a:pt x="416" y="212"/>
                    <a:pt x="416" y="212"/>
                    <a:pt x="416" y="212"/>
                  </a:cubicBezTo>
                  <a:cubicBezTo>
                    <a:pt x="416" y="197"/>
                    <a:pt x="416" y="197"/>
                    <a:pt x="416" y="197"/>
                  </a:cubicBezTo>
                  <a:cubicBezTo>
                    <a:pt x="437" y="197"/>
                    <a:pt x="437" y="197"/>
                    <a:pt x="437" y="197"/>
                  </a:cubicBezTo>
                  <a:cubicBezTo>
                    <a:pt x="437" y="183"/>
                    <a:pt x="437" y="183"/>
                    <a:pt x="437" y="183"/>
                  </a:cubicBezTo>
                  <a:cubicBezTo>
                    <a:pt x="416" y="183"/>
                    <a:pt x="416" y="183"/>
                    <a:pt x="416" y="183"/>
                  </a:cubicBezTo>
                  <a:cubicBezTo>
                    <a:pt x="416" y="168"/>
                    <a:pt x="416" y="168"/>
                    <a:pt x="416" y="168"/>
                  </a:cubicBezTo>
                  <a:cubicBezTo>
                    <a:pt x="437" y="168"/>
                    <a:pt x="437" y="168"/>
                    <a:pt x="437" y="168"/>
                  </a:cubicBezTo>
                  <a:cubicBezTo>
                    <a:pt x="437" y="153"/>
                    <a:pt x="437" y="153"/>
                    <a:pt x="437" y="153"/>
                  </a:cubicBezTo>
                  <a:cubicBezTo>
                    <a:pt x="416" y="153"/>
                    <a:pt x="416" y="153"/>
                    <a:pt x="416" y="153"/>
                  </a:cubicBezTo>
                  <a:cubicBezTo>
                    <a:pt x="416" y="138"/>
                    <a:pt x="416" y="138"/>
                    <a:pt x="416" y="138"/>
                  </a:cubicBezTo>
                  <a:cubicBezTo>
                    <a:pt x="437" y="138"/>
                    <a:pt x="437" y="138"/>
                    <a:pt x="437" y="138"/>
                  </a:cubicBezTo>
                  <a:cubicBezTo>
                    <a:pt x="437" y="124"/>
                    <a:pt x="437" y="124"/>
                    <a:pt x="437" y="124"/>
                  </a:cubicBezTo>
                  <a:cubicBezTo>
                    <a:pt x="416" y="124"/>
                    <a:pt x="416" y="124"/>
                    <a:pt x="416" y="124"/>
                  </a:cubicBezTo>
                  <a:cubicBezTo>
                    <a:pt x="416" y="109"/>
                    <a:pt x="416" y="109"/>
                    <a:pt x="416" y="109"/>
                  </a:cubicBezTo>
                  <a:cubicBezTo>
                    <a:pt x="437" y="109"/>
                    <a:pt x="437" y="109"/>
                    <a:pt x="437" y="109"/>
                  </a:cubicBezTo>
                  <a:cubicBezTo>
                    <a:pt x="437" y="95"/>
                    <a:pt x="437" y="95"/>
                    <a:pt x="437" y="95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37" y="80"/>
                    <a:pt x="437" y="80"/>
                    <a:pt x="437" y="80"/>
                  </a:cubicBezTo>
                  <a:cubicBezTo>
                    <a:pt x="437" y="66"/>
                    <a:pt x="437" y="66"/>
                    <a:pt x="437" y="66"/>
                  </a:cubicBezTo>
                  <a:cubicBezTo>
                    <a:pt x="416" y="66"/>
                    <a:pt x="416" y="66"/>
                    <a:pt x="416" y="66"/>
                  </a:cubicBezTo>
                  <a:cubicBezTo>
                    <a:pt x="416" y="51"/>
                    <a:pt x="416" y="51"/>
                    <a:pt x="416" y="51"/>
                  </a:cubicBezTo>
                  <a:lnTo>
                    <a:pt x="437" y="51"/>
                  </a:lnTo>
                  <a:close/>
                </a:path>
              </a:pathLst>
            </a:custGeom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24">
              <a:extLst>
                <a:ext uri="{FF2B5EF4-FFF2-40B4-BE49-F238E27FC236}">
                  <a16:creationId xmlns:a16="http://schemas.microsoft.com/office/drawing/2014/main" id="{2468A6DA-9657-4722-92C4-465B531562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71508" y="2423869"/>
              <a:ext cx="79311" cy="79464"/>
            </a:xfrm>
            <a:custGeom>
              <a:avLst/>
              <a:gdLst>
                <a:gd name="T0" fmla="*/ 416 w 437"/>
                <a:gd name="T1" fmla="*/ 33 h 438"/>
                <a:gd name="T2" fmla="*/ 386 w 437"/>
                <a:gd name="T3" fmla="*/ 0 h 438"/>
                <a:gd name="T4" fmla="*/ 357 w 437"/>
                <a:gd name="T5" fmla="*/ 0 h 438"/>
                <a:gd name="T6" fmla="*/ 328 w 437"/>
                <a:gd name="T7" fmla="*/ 0 h 438"/>
                <a:gd name="T8" fmla="*/ 298 w 437"/>
                <a:gd name="T9" fmla="*/ 0 h 438"/>
                <a:gd name="T10" fmla="*/ 269 w 437"/>
                <a:gd name="T11" fmla="*/ 0 h 438"/>
                <a:gd name="T12" fmla="*/ 240 w 437"/>
                <a:gd name="T13" fmla="*/ 0 h 438"/>
                <a:gd name="T14" fmla="*/ 211 w 437"/>
                <a:gd name="T15" fmla="*/ 0 h 438"/>
                <a:gd name="T16" fmla="*/ 181 w 437"/>
                <a:gd name="T17" fmla="*/ 0 h 438"/>
                <a:gd name="T18" fmla="*/ 152 w 437"/>
                <a:gd name="T19" fmla="*/ 0 h 438"/>
                <a:gd name="T20" fmla="*/ 123 w 437"/>
                <a:gd name="T21" fmla="*/ 0 h 438"/>
                <a:gd name="T22" fmla="*/ 94 w 437"/>
                <a:gd name="T23" fmla="*/ 0 h 438"/>
                <a:gd name="T24" fmla="*/ 64 w 437"/>
                <a:gd name="T25" fmla="*/ 0 h 438"/>
                <a:gd name="T26" fmla="*/ 35 w 437"/>
                <a:gd name="T27" fmla="*/ 0 h 438"/>
                <a:gd name="T28" fmla="*/ 20 w 437"/>
                <a:gd name="T29" fmla="*/ 36 h 438"/>
                <a:gd name="T30" fmla="*/ 20 w 437"/>
                <a:gd name="T31" fmla="*/ 66 h 438"/>
                <a:gd name="T32" fmla="*/ 20 w 437"/>
                <a:gd name="T33" fmla="*/ 95 h 438"/>
                <a:gd name="T34" fmla="*/ 20 w 437"/>
                <a:gd name="T35" fmla="*/ 124 h 438"/>
                <a:gd name="T36" fmla="*/ 20 w 437"/>
                <a:gd name="T37" fmla="*/ 153 h 438"/>
                <a:gd name="T38" fmla="*/ 20 w 437"/>
                <a:gd name="T39" fmla="*/ 183 h 438"/>
                <a:gd name="T40" fmla="*/ 20 w 437"/>
                <a:gd name="T41" fmla="*/ 212 h 438"/>
                <a:gd name="T42" fmla="*/ 20 w 437"/>
                <a:gd name="T43" fmla="*/ 241 h 438"/>
                <a:gd name="T44" fmla="*/ 20 w 437"/>
                <a:gd name="T45" fmla="*/ 270 h 438"/>
                <a:gd name="T46" fmla="*/ 20 w 437"/>
                <a:gd name="T47" fmla="*/ 300 h 438"/>
                <a:gd name="T48" fmla="*/ 20 w 437"/>
                <a:gd name="T49" fmla="*/ 329 h 438"/>
                <a:gd name="T50" fmla="*/ 20 w 437"/>
                <a:gd name="T51" fmla="*/ 358 h 438"/>
                <a:gd name="T52" fmla="*/ 20 w 437"/>
                <a:gd name="T53" fmla="*/ 387 h 438"/>
                <a:gd name="T54" fmla="*/ 20 w 437"/>
                <a:gd name="T55" fmla="*/ 405 h 438"/>
                <a:gd name="T56" fmla="*/ 50 w 437"/>
                <a:gd name="T57" fmla="*/ 438 h 438"/>
                <a:gd name="T58" fmla="*/ 79 w 437"/>
                <a:gd name="T59" fmla="*/ 438 h 438"/>
                <a:gd name="T60" fmla="*/ 108 w 437"/>
                <a:gd name="T61" fmla="*/ 438 h 438"/>
                <a:gd name="T62" fmla="*/ 137 w 437"/>
                <a:gd name="T63" fmla="*/ 438 h 438"/>
                <a:gd name="T64" fmla="*/ 167 w 437"/>
                <a:gd name="T65" fmla="*/ 438 h 438"/>
                <a:gd name="T66" fmla="*/ 196 w 437"/>
                <a:gd name="T67" fmla="*/ 438 h 438"/>
                <a:gd name="T68" fmla="*/ 225 w 437"/>
                <a:gd name="T69" fmla="*/ 438 h 438"/>
                <a:gd name="T70" fmla="*/ 254 w 437"/>
                <a:gd name="T71" fmla="*/ 438 h 438"/>
                <a:gd name="T72" fmla="*/ 284 w 437"/>
                <a:gd name="T73" fmla="*/ 438 h 438"/>
                <a:gd name="T74" fmla="*/ 313 w 437"/>
                <a:gd name="T75" fmla="*/ 438 h 438"/>
                <a:gd name="T76" fmla="*/ 342 w 437"/>
                <a:gd name="T77" fmla="*/ 438 h 438"/>
                <a:gd name="T78" fmla="*/ 371 w 437"/>
                <a:gd name="T79" fmla="*/ 438 h 438"/>
                <a:gd name="T80" fmla="*/ 401 w 437"/>
                <a:gd name="T81" fmla="*/ 438 h 438"/>
                <a:gd name="T82" fmla="*/ 416 w 437"/>
                <a:gd name="T83" fmla="*/ 402 h 438"/>
                <a:gd name="T84" fmla="*/ 416 w 437"/>
                <a:gd name="T85" fmla="*/ 372 h 438"/>
                <a:gd name="T86" fmla="*/ 416 w 437"/>
                <a:gd name="T87" fmla="*/ 343 h 438"/>
                <a:gd name="T88" fmla="*/ 416 w 437"/>
                <a:gd name="T89" fmla="*/ 314 h 438"/>
                <a:gd name="T90" fmla="*/ 416 w 437"/>
                <a:gd name="T91" fmla="*/ 285 h 438"/>
                <a:gd name="T92" fmla="*/ 416 w 437"/>
                <a:gd name="T93" fmla="*/ 255 h 438"/>
                <a:gd name="T94" fmla="*/ 416 w 437"/>
                <a:gd name="T95" fmla="*/ 226 h 438"/>
                <a:gd name="T96" fmla="*/ 416 w 437"/>
                <a:gd name="T97" fmla="*/ 197 h 438"/>
                <a:gd name="T98" fmla="*/ 416 w 437"/>
                <a:gd name="T99" fmla="*/ 168 h 438"/>
                <a:gd name="T100" fmla="*/ 416 w 437"/>
                <a:gd name="T101" fmla="*/ 138 h 438"/>
                <a:gd name="T102" fmla="*/ 416 w 437"/>
                <a:gd name="T103" fmla="*/ 109 h 438"/>
                <a:gd name="T104" fmla="*/ 416 w 437"/>
                <a:gd name="T105" fmla="*/ 80 h 438"/>
                <a:gd name="T106" fmla="*/ 416 w 437"/>
                <a:gd name="T107" fmla="*/ 5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7" h="438">
                  <a:moveTo>
                    <a:pt x="437" y="51"/>
                  </a:moveTo>
                  <a:cubicBezTo>
                    <a:pt x="437" y="36"/>
                    <a:pt x="437" y="36"/>
                    <a:pt x="437" y="36"/>
                  </a:cubicBezTo>
                  <a:cubicBezTo>
                    <a:pt x="416" y="36"/>
                    <a:pt x="416" y="36"/>
                    <a:pt x="416" y="36"/>
                  </a:cubicBezTo>
                  <a:cubicBezTo>
                    <a:pt x="416" y="33"/>
                    <a:pt x="416" y="33"/>
                    <a:pt x="416" y="33"/>
                  </a:cubicBezTo>
                  <a:cubicBezTo>
                    <a:pt x="416" y="26"/>
                    <a:pt x="411" y="21"/>
                    <a:pt x="404" y="21"/>
                  </a:cubicBezTo>
                  <a:cubicBezTo>
                    <a:pt x="401" y="21"/>
                    <a:pt x="401" y="21"/>
                    <a:pt x="401" y="21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386" y="21"/>
                    <a:pt x="386" y="21"/>
                    <a:pt x="386" y="21"/>
                  </a:cubicBezTo>
                  <a:cubicBezTo>
                    <a:pt x="371" y="21"/>
                    <a:pt x="371" y="21"/>
                    <a:pt x="371" y="21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21"/>
                    <a:pt x="357" y="21"/>
                    <a:pt x="357" y="21"/>
                  </a:cubicBezTo>
                  <a:cubicBezTo>
                    <a:pt x="342" y="21"/>
                    <a:pt x="342" y="21"/>
                    <a:pt x="342" y="21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21"/>
                    <a:pt x="328" y="21"/>
                    <a:pt x="328" y="21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54" y="21"/>
                    <a:pt x="254" y="21"/>
                    <a:pt x="254" y="21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21"/>
                    <a:pt x="240" y="21"/>
                    <a:pt x="240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1" y="21"/>
                    <a:pt x="211" y="21"/>
                    <a:pt x="211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5" y="21"/>
                    <a:pt x="20" y="26"/>
                    <a:pt x="20" y="33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0" y="153"/>
                    <a:pt x="20" y="153"/>
                    <a:pt x="2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83"/>
                    <a:pt x="20" y="183"/>
                    <a:pt x="20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0" y="197"/>
                    <a:pt x="20" y="197"/>
                    <a:pt x="20" y="197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20" y="226"/>
                    <a:pt x="20" y="226"/>
                    <a:pt x="20" y="226"/>
                  </a:cubicBezTo>
                  <a:cubicBezTo>
                    <a:pt x="20" y="241"/>
                    <a:pt x="20" y="241"/>
                    <a:pt x="20" y="24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20" y="255"/>
                    <a:pt x="20" y="255"/>
                    <a:pt x="20" y="255"/>
                  </a:cubicBezTo>
                  <a:cubicBezTo>
                    <a:pt x="20" y="270"/>
                    <a:pt x="20" y="270"/>
                    <a:pt x="2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20" y="285"/>
                    <a:pt x="20" y="285"/>
                    <a:pt x="20" y="285"/>
                  </a:cubicBezTo>
                  <a:cubicBezTo>
                    <a:pt x="20" y="300"/>
                    <a:pt x="20" y="300"/>
                    <a:pt x="20" y="30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0" y="314"/>
                    <a:pt x="20" y="314"/>
                    <a:pt x="20" y="314"/>
                  </a:cubicBezTo>
                  <a:cubicBezTo>
                    <a:pt x="20" y="329"/>
                    <a:pt x="20" y="329"/>
                    <a:pt x="20" y="329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20" y="343"/>
                    <a:pt x="20" y="343"/>
                    <a:pt x="20" y="343"/>
                  </a:cubicBezTo>
                  <a:cubicBezTo>
                    <a:pt x="20" y="358"/>
                    <a:pt x="20" y="358"/>
                    <a:pt x="20" y="358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20" y="372"/>
                    <a:pt x="20" y="372"/>
                    <a:pt x="20" y="372"/>
                  </a:cubicBezTo>
                  <a:cubicBezTo>
                    <a:pt x="20" y="387"/>
                    <a:pt x="20" y="387"/>
                    <a:pt x="20" y="387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20" y="402"/>
                    <a:pt x="20" y="402"/>
                    <a:pt x="20" y="402"/>
                  </a:cubicBezTo>
                  <a:cubicBezTo>
                    <a:pt x="20" y="405"/>
                    <a:pt x="20" y="405"/>
                    <a:pt x="20" y="405"/>
                  </a:cubicBezTo>
                  <a:cubicBezTo>
                    <a:pt x="20" y="412"/>
                    <a:pt x="25" y="417"/>
                    <a:pt x="32" y="417"/>
                  </a:cubicBezTo>
                  <a:cubicBezTo>
                    <a:pt x="35" y="417"/>
                    <a:pt x="35" y="417"/>
                    <a:pt x="35" y="417"/>
                  </a:cubicBezTo>
                  <a:cubicBezTo>
                    <a:pt x="35" y="438"/>
                    <a:pt x="35" y="438"/>
                    <a:pt x="35" y="438"/>
                  </a:cubicBezTo>
                  <a:cubicBezTo>
                    <a:pt x="50" y="438"/>
                    <a:pt x="50" y="438"/>
                    <a:pt x="50" y="438"/>
                  </a:cubicBezTo>
                  <a:cubicBezTo>
                    <a:pt x="50" y="417"/>
                    <a:pt x="50" y="417"/>
                    <a:pt x="50" y="417"/>
                  </a:cubicBezTo>
                  <a:cubicBezTo>
                    <a:pt x="64" y="417"/>
                    <a:pt x="64" y="417"/>
                    <a:pt x="64" y="417"/>
                  </a:cubicBezTo>
                  <a:cubicBezTo>
                    <a:pt x="64" y="438"/>
                    <a:pt x="64" y="438"/>
                    <a:pt x="64" y="438"/>
                  </a:cubicBezTo>
                  <a:cubicBezTo>
                    <a:pt x="79" y="438"/>
                    <a:pt x="79" y="438"/>
                    <a:pt x="79" y="438"/>
                  </a:cubicBezTo>
                  <a:cubicBezTo>
                    <a:pt x="79" y="417"/>
                    <a:pt x="79" y="417"/>
                    <a:pt x="79" y="417"/>
                  </a:cubicBezTo>
                  <a:cubicBezTo>
                    <a:pt x="94" y="417"/>
                    <a:pt x="94" y="417"/>
                    <a:pt x="94" y="417"/>
                  </a:cubicBezTo>
                  <a:cubicBezTo>
                    <a:pt x="94" y="438"/>
                    <a:pt x="94" y="438"/>
                    <a:pt x="94" y="438"/>
                  </a:cubicBezTo>
                  <a:cubicBezTo>
                    <a:pt x="108" y="438"/>
                    <a:pt x="108" y="438"/>
                    <a:pt x="108" y="438"/>
                  </a:cubicBezTo>
                  <a:cubicBezTo>
                    <a:pt x="108" y="417"/>
                    <a:pt x="108" y="417"/>
                    <a:pt x="108" y="417"/>
                  </a:cubicBezTo>
                  <a:cubicBezTo>
                    <a:pt x="123" y="417"/>
                    <a:pt x="123" y="417"/>
                    <a:pt x="123" y="417"/>
                  </a:cubicBezTo>
                  <a:cubicBezTo>
                    <a:pt x="123" y="438"/>
                    <a:pt x="123" y="438"/>
                    <a:pt x="123" y="438"/>
                  </a:cubicBezTo>
                  <a:cubicBezTo>
                    <a:pt x="137" y="438"/>
                    <a:pt x="137" y="438"/>
                    <a:pt x="137" y="438"/>
                  </a:cubicBezTo>
                  <a:cubicBezTo>
                    <a:pt x="137" y="417"/>
                    <a:pt x="137" y="417"/>
                    <a:pt x="137" y="417"/>
                  </a:cubicBezTo>
                  <a:cubicBezTo>
                    <a:pt x="152" y="417"/>
                    <a:pt x="152" y="417"/>
                    <a:pt x="152" y="417"/>
                  </a:cubicBezTo>
                  <a:cubicBezTo>
                    <a:pt x="152" y="438"/>
                    <a:pt x="152" y="438"/>
                    <a:pt x="152" y="438"/>
                  </a:cubicBezTo>
                  <a:cubicBezTo>
                    <a:pt x="167" y="438"/>
                    <a:pt x="167" y="438"/>
                    <a:pt x="167" y="438"/>
                  </a:cubicBezTo>
                  <a:cubicBezTo>
                    <a:pt x="167" y="417"/>
                    <a:pt x="167" y="417"/>
                    <a:pt x="167" y="417"/>
                  </a:cubicBezTo>
                  <a:cubicBezTo>
                    <a:pt x="181" y="417"/>
                    <a:pt x="181" y="417"/>
                    <a:pt x="181" y="417"/>
                  </a:cubicBezTo>
                  <a:cubicBezTo>
                    <a:pt x="181" y="438"/>
                    <a:pt x="181" y="438"/>
                    <a:pt x="181" y="438"/>
                  </a:cubicBezTo>
                  <a:cubicBezTo>
                    <a:pt x="196" y="438"/>
                    <a:pt x="196" y="438"/>
                    <a:pt x="196" y="438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211" y="417"/>
                    <a:pt x="211" y="417"/>
                    <a:pt x="211" y="417"/>
                  </a:cubicBezTo>
                  <a:cubicBezTo>
                    <a:pt x="211" y="438"/>
                    <a:pt x="211" y="438"/>
                    <a:pt x="211" y="438"/>
                  </a:cubicBezTo>
                  <a:cubicBezTo>
                    <a:pt x="225" y="438"/>
                    <a:pt x="225" y="438"/>
                    <a:pt x="225" y="438"/>
                  </a:cubicBezTo>
                  <a:cubicBezTo>
                    <a:pt x="225" y="417"/>
                    <a:pt x="225" y="417"/>
                    <a:pt x="225" y="417"/>
                  </a:cubicBezTo>
                  <a:cubicBezTo>
                    <a:pt x="240" y="417"/>
                    <a:pt x="240" y="417"/>
                    <a:pt x="240" y="417"/>
                  </a:cubicBezTo>
                  <a:cubicBezTo>
                    <a:pt x="240" y="438"/>
                    <a:pt x="240" y="438"/>
                    <a:pt x="240" y="438"/>
                  </a:cubicBezTo>
                  <a:cubicBezTo>
                    <a:pt x="254" y="438"/>
                    <a:pt x="254" y="438"/>
                    <a:pt x="254" y="438"/>
                  </a:cubicBezTo>
                  <a:cubicBezTo>
                    <a:pt x="254" y="417"/>
                    <a:pt x="254" y="417"/>
                    <a:pt x="254" y="417"/>
                  </a:cubicBezTo>
                  <a:cubicBezTo>
                    <a:pt x="269" y="417"/>
                    <a:pt x="269" y="417"/>
                    <a:pt x="269" y="417"/>
                  </a:cubicBezTo>
                  <a:cubicBezTo>
                    <a:pt x="269" y="438"/>
                    <a:pt x="269" y="438"/>
                    <a:pt x="269" y="438"/>
                  </a:cubicBezTo>
                  <a:cubicBezTo>
                    <a:pt x="284" y="438"/>
                    <a:pt x="284" y="438"/>
                    <a:pt x="284" y="438"/>
                  </a:cubicBezTo>
                  <a:cubicBezTo>
                    <a:pt x="284" y="417"/>
                    <a:pt x="284" y="417"/>
                    <a:pt x="284" y="417"/>
                  </a:cubicBezTo>
                  <a:cubicBezTo>
                    <a:pt x="298" y="417"/>
                    <a:pt x="298" y="417"/>
                    <a:pt x="298" y="417"/>
                  </a:cubicBezTo>
                  <a:cubicBezTo>
                    <a:pt x="298" y="438"/>
                    <a:pt x="298" y="438"/>
                    <a:pt x="298" y="438"/>
                  </a:cubicBezTo>
                  <a:cubicBezTo>
                    <a:pt x="313" y="438"/>
                    <a:pt x="313" y="438"/>
                    <a:pt x="313" y="438"/>
                  </a:cubicBezTo>
                  <a:cubicBezTo>
                    <a:pt x="313" y="417"/>
                    <a:pt x="313" y="417"/>
                    <a:pt x="313" y="417"/>
                  </a:cubicBezTo>
                  <a:cubicBezTo>
                    <a:pt x="328" y="417"/>
                    <a:pt x="328" y="417"/>
                    <a:pt x="328" y="417"/>
                  </a:cubicBezTo>
                  <a:cubicBezTo>
                    <a:pt x="328" y="438"/>
                    <a:pt x="328" y="438"/>
                    <a:pt x="328" y="438"/>
                  </a:cubicBezTo>
                  <a:cubicBezTo>
                    <a:pt x="342" y="438"/>
                    <a:pt x="342" y="438"/>
                    <a:pt x="342" y="438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57" y="417"/>
                    <a:pt x="357" y="417"/>
                    <a:pt x="357" y="417"/>
                  </a:cubicBezTo>
                  <a:cubicBezTo>
                    <a:pt x="357" y="438"/>
                    <a:pt x="357" y="438"/>
                    <a:pt x="357" y="438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1" y="417"/>
                    <a:pt x="371" y="417"/>
                    <a:pt x="371" y="417"/>
                  </a:cubicBezTo>
                  <a:cubicBezTo>
                    <a:pt x="386" y="417"/>
                    <a:pt x="386" y="417"/>
                    <a:pt x="386" y="417"/>
                  </a:cubicBezTo>
                  <a:cubicBezTo>
                    <a:pt x="386" y="438"/>
                    <a:pt x="386" y="438"/>
                    <a:pt x="386" y="438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1" y="417"/>
                    <a:pt x="401" y="417"/>
                    <a:pt x="401" y="417"/>
                  </a:cubicBezTo>
                  <a:cubicBezTo>
                    <a:pt x="404" y="417"/>
                    <a:pt x="404" y="417"/>
                    <a:pt x="404" y="417"/>
                  </a:cubicBezTo>
                  <a:cubicBezTo>
                    <a:pt x="411" y="417"/>
                    <a:pt x="416" y="412"/>
                    <a:pt x="416" y="405"/>
                  </a:cubicBezTo>
                  <a:cubicBezTo>
                    <a:pt x="416" y="402"/>
                    <a:pt x="416" y="402"/>
                    <a:pt x="416" y="402"/>
                  </a:cubicBezTo>
                  <a:cubicBezTo>
                    <a:pt x="437" y="402"/>
                    <a:pt x="437" y="402"/>
                    <a:pt x="437" y="402"/>
                  </a:cubicBezTo>
                  <a:cubicBezTo>
                    <a:pt x="437" y="387"/>
                    <a:pt x="437" y="387"/>
                    <a:pt x="437" y="387"/>
                  </a:cubicBezTo>
                  <a:cubicBezTo>
                    <a:pt x="416" y="387"/>
                    <a:pt x="416" y="387"/>
                    <a:pt x="416" y="387"/>
                  </a:cubicBezTo>
                  <a:cubicBezTo>
                    <a:pt x="416" y="372"/>
                    <a:pt x="416" y="372"/>
                    <a:pt x="416" y="372"/>
                  </a:cubicBezTo>
                  <a:cubicBezTo>
                    <a:pt x="437" y="372"/>
                    <a:pt x="437" y="372"/>
                    <a:pt x="437" y="372"/>
                  </a:cubicBezTo>
                  <a:cubicBezTo>
                    <a:pt x="437" y="358"/>
                    <a:pt x="437" y="358"/>
                    <a:pt x="437" y="358"/>
                  </a:cubicBezTo>
                  <a:cubicBezTo>
                    <a:pt x="416" y="358"/>
                    <a:pt x="416" y="358"/>
                    <a:pt x="416" y="358"/>
                  </a:cubicBezTo>
                  <a:cubicBezTo>
                    <a:pt x="416" y="343"/>
                    <a:pt x="416" y="343"/>
                    <a:pt x="416" y="343"/>
                  </a:cubicBezTo>
                  <a:cubicBezTo>
                    <a:pt x="437" y="343"/>
                    <a:pt x="437" y="343"/>
                    <a:pt x="437" y="343"/>
                  </a:cubicBezTo>
                  <a:cubicBezTo>
                    <a:pt x="437" y="329"/>
                    <a:pt x="437" y="329"/>
                    <a:pt x="437" y="329"/>
                  </a:cubicBezTo>
                  <a:cubicBezTo>
                    <a:pt x="416" y="329"/>
                    <a:pt x="416" y="329"/>
                    <a:pt x="416" y="329"/>
                  </a:cubicBezTo>
                  <a:cubicBezTo>
                    <a:pt x="416" y="314"/>
                    <a:pt x="416" y="314"/>
                    <a:pt x="416" y="314"/>
                  </a:cubicBezTo>
                  <a:cubicBezTo>
                    <a:pt x="437" y="314"/>
                    <a:pt x="437" y="314"/>
                    <a:pt x="437" y="314"/>
                  </a:cubicBezTo>
                  <a:cubicBezTo>
                    <a:pt x="437" y="300"/>
                    <a:pt x="437" y="300"/>
                    <a:pt x="437" y="300"/>
                  </a:cubicBezTo>
                  <a:cubicBezTo>
                    <a:pt x="416" y="300"/>
                    <a:pt x="416" y="300"/>
                    <a:pt x="416" y="300"/>
                  </a:cubicBezTo>
                  <a:cubicBezTo>
                    <a:pt x="416" y="285"/>
                    <a:pt x="416" y="285"/>
                    <a:pt x="416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16" y="270"/>
                    <a:pt x="416" y="270"/>
                    <a:pt x="416" y="270"/>
                  </a:cubicBezTo>
                  <a:cubicBezTo>
                    <a:pt x="416" y="255"/>
                    <a:pt x="416" y="255"/>
                    <a:pt x="416" y="255"/>
                  </a:cubicBezTo>
                  <a:cubicBezTo>
                    <a:pt x="437" y="255"/>
                    <a:pt x="437" y="255"/>
                    <a:pt x="437" y="255"/>
                  </a:cubicBezTo>
                  <a:cubicBezTo>
                    <a:pt x="437" y="241"/>
                    <a:pt x="437" y="241"/>
                    <a:pt x="437" y="241"/>
                  </a:cubicBezTo>
                  <a:cubicBezTo>
                    <a:pt x="416" y="241"/>
                    <a:pt x="416" y="241"/>
                    <a:pt x="416" y="241"/>
                  </a:cubicBezTo>
                  <a:cubicBezTo>
                    <a:pt x="416" y="226"/>
                    <a:pt x="416" y="226"/>
                    <a:pt x="416" y="226"/>
                  </a:cubicBezTo>
                  <a:cubicBezTo>
                    <a:pt x="437" y="226"/>
                    <a:pt x="437" y="226"/>
                    <a:pt x="437" y="226"/>
                  </a:cubicBezTo>
                  <a:cubicBezTo>
                    <a:pt x="437" y="212"/>
                    <a:pt x="437" y="212"/>
                    <a:pt x="437" y="212"/>
                  </a:cubicBezTo>
                  <a:cubicBezTo>
                    <a:pt x="416" y="212"/>
                    <a:pt x="416" y="212"/>
                    <a:pt x="416" y="212"/>
                  </a:cubicBezTo>
                  <a:cubicBezTo>
                    <a:pt x="416" y="197"/>
                    <a:pt x="416" y="197"/>
                    <a:pt x="416" y="197"/>
                  </a:cubicBezTo>
                  <a:cubicBezTo>
                    <a:pt x="437" y="197"/>
                    <a:pt x="437" y="197"/>
                    <a:pt x="437" y="197"/>
                  </a:cubicBezTo>
                  <a:cubicBezTo>
                    <a:pt x="437" y="183"/>
                    <a:pt x="437" y="183"/>
                    <a:pt x="437" y="183"/>
                  </a:cubicBezTo>
                  <a:cubicBezTo>
                    <a:pt x="416" y="183"/>
                    <a:pt x="416" y="183"/>
                    <a:pt x="416" y="183"/>
                  </a:cubicBezTo>
                  <a:cubicBezTo>
                    <a:pt x="416" y="168"/>
                    <a:pt x="416" y="168"/>
                    <a:pt x="416" y="168"/>
                  </a:cubicBezTo>
                  <a:cubicBezTo>
                    <a:pt x="437" y="168"/>
                    <a:pt x="437" y="168"/>
                    <a:pt x="437" y="168"/>
                  </a:cubicBezTo>
                  <a:cubicBezTo>
                    <a:pt x="437" y="153"/>
                    <a:pt x="437" y="153"/>
                    <a:pt x="437" y="153"/>
                  </a:cubicBezTo>
                  <a:cubicBezTo>
                    <a:pt x="416" y="153"/>
                    <a:pt x="416" y="153"/>
                    <a:pt x="416" y="153"/>
                  </a:cubicBezTo>
                  <a:cubicBezTo>
                    <a:pt x="416" y="138"/>
                    <a:pt x="416" y="138"/>
                    <a:pt x="416" y="138"/>
                  </a:cubicBezTo>
                  <a:cubicBezTo>
                    <a:pt x="437" y="138"/>
                    <a:pt x="437" y="138"/>
                    <a:pt x="437" y="138"/>
                  </a:cubicBezTo>
                  <a:cubicBezTo>
                    <a:pt x="437" y="124"/>
                    <a:pt x="437" y="124"/>
                    <a:pt x="437" y="124"/>
                  </a:cubicBezTo>
                  <a:cubicBezTo>
                    <a:pt x="416" y="124"/>
                    <a:pt x="416" y="124"/>
                    <a:pt x="416" y="124"/>
                  </a:cubicBezTo>
                  <a:cubicBezTo>
                    <a:pt x="416" y="109"/>
                    <a:pt x="416" y="109"/>
                    <a:pt x="416" y="109"/>
                  </a:cubicBezTo>
                  <a:cubicBezTo>
                    <a:pt x="437" y="109"/>
                    <a:pt x="437" y="109"/>
                    <a:pt x="437" y="109"/>
                  </a:cubicBezTo>
                  <a:cubicBezTo>
                    <a:pt x="437" y="95"/>
                    <a:pt x="437" y="95"/>
                    <a:pt x="437" y="95"/>
                  </a:cubicBezTo>
                  <a:cubicBezTo>
                    <a:pt x="416" y="95"/>
                    <a:pt x="416" y="95"/>
                    <a:pt x="416" y="95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37" y="80"/>
                    <a:pt x="437" y="80"/>
                    <a:pt x="437" y="80"/>
                  </a:cubicBezTo>
                  <a:cubicBezTo>
                    <a:pt x="437" y="66"/>
                    <a:pt x="437" y="66"/>
                    <a:pt x="437" y="66"/>
                  </a:cubicBezTo>
                  <a:cubicBezTo>
                    <a:pt x="416" y="66"/>
                    <a:pt x="416" y="66"/>
                    <a:pt x="416" y="66"/>
                  </a:cubicBezTo>
                  <a:cubicBezTo>
                    <a:pt x="416" y="51"/>
                    <a:pt x="416" y="51"/>
                    <a:pt x="416" y="51"/>
                  </a:cubicBezTo>
                  <a:lnTo>
                    <a:pt x="437" y="51"/>
                  </a:lnTo>
                  <a:close/>
                </a:path>
              </a:pathLst>
            </a:custGeom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3A5C9591-FBEE-475E-B130-D26E50930857}"/>
                </a:ext>
              </a:extLst>
            </p:cNvPr>
            <p:cNvGrpSpPr/>
            <p:nvPr/>
          </p:nvGrpSpPr>
          <p:grpSpPr>
            <a:xfrm>
              <a:off x="7563263" y="2218795"/>
              <a:ext cx="708245" cy="678901"/>
              <a:chOff x="7016745" y="2367234"/>
              <a:chExt cx="1362038" cy="1305606"/>
            </a:xfrm>
          </p:grpSpPr>
          <p:sp>
            <p:nvSpPr>
              <p:cNvPr id="173" name="Freeform 87">
                <a:extLst>
                  <a:ext uri="{FF2B5EF4-FFF2-40B4-BE49-F238E27FC236}">
                    <a16:creationId xmlns:a16="http://schemas.microsoft.com/office/drawing/2014/main" id="{0DEBFC79-EDC8-464E-89DB-454A62B7FFF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016745" y="2367234"/>
                <a:ext cx="1362038" cy="1305606"/>
              </a:xfrm>
              <a:custGeom>
                <a:avLst/>
                <a:gdLst>
                  <a:gd name="T0" fmla="*/ 1052 w 1063"/>
                  <a:gd name="T1" fmla="*/ 896 h 1019"/>
                  <a:gd name="T2" fmla="*/ 768 w 1063"/>
                  <a:gd name="T3" fmla="*/ 614 h 1019"/>
                  <a:gd name="T4" fmla="*/ 729 w 1063"/>
                  <a:gd name="T5" fmla="*/ 614 h 1019"/>
                  <a:gd name="T6" fmla="*/ 719 w 1063"/>
                  <a:gd name="T7" fmla="*/ 624 h 1019"/>
                  <a:gd name="T8" fmla="*/ 686 w 1063"/>
                  <a:gd name="T9" fmla="*/ 592 h 1019"/>
                  <a:gd name="T10" fmla="*/ 658 w 1063"/>
                  <a:gd name="T11" fmla="*/ 107 h 1019"/>
                  <a:gd name="T12" fmla="*/ 400 w 1063"/>
                  <a:gd name="T13" fmla="*/ 0 h 1019"/>
                  <a:gd name="T14" fmla="*/ 142 w 1063"/>
                  <a:gd name="T15" fmla="*/ 108 h 1019"/>
                  <a:gd name="T16" fmla="*/ 143 w 1063"/>
                  <a:gd name="T17" fmla="*/ 624 h 1019"/>
                  <a:gd name="T18" fmla="*/ 400 w 1063"/>
                  <a:gd name="T19" fmla="*/ 730 h 1019"/>
                  <a:gd name="T20" fmla="*/ 629 w 1063"/>
                  <a:gd name="T21" fmla="*/ 649 h 1019"/>
                  <a:gd name="T22" fmla="*/ 662 w 1063"/>
                  <a:gd name="T23" fmla="*/ 682 h 1019"/>
                  <a:gd name="T24" fmla="*/ 656 w 1063"/>
                  <a:gd name="T25" fmla="*/ 687 h 1019"/>
                  <a:gd name="T26" fmla="*/ 656 w 1063"/>
                  <a:gd name="T27" fmla="*/ 726 h 1019"/>
                  <a:gd name="T28" fmla="*/ 940 w 1063"/>
                  <a:gd name="T29" fmla="*/ 1008 h 1019"/>
                  <a:gd name="T30" fmla="*/ 978 w 1063"/>
                  <a:gd name="T31" fmla="*/ 1008 h 1019"/>
                  <a:gd name="T32" fmla="*/ 1052 w 1063"/>
                  <a:gd name="T33" fmla="*/ 934 h 1019"/>
                  <a:gd name="T34" fmla="*/ 1052 w 1063"/>
                  <a:gd name="T35" fmla="*/ 896 h 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63" h="1019">
                    <a:moveTo>
                      <a:pt x="1052" y="896"/>
                    </a:moveTo>
                    <a:cubicBezTo>
                      <a:pt x="768" y="614"/>
                      <a:pt x="768" y="614"/>
                      <a:pt x="768" y="614"/>
                    </a:cubicBezTo>
                    <a:cubicBezTo>
                      <a:pt x="757" y="603"/>
                      <a:pt x="740" y="603"/>
                      <a:pt x="729" y="614"/>
                    </a:cubicBezTo>
                    <a:cubicBezTo>
                      <a:pt x="719" y="624"/>
                      <a:pt x="719" y="624"/>
                      <a:pt x="719" y="624"/>
                    </a:cubicBezTo>
                    <a:cubicBezTo>
                      <a:pt x="686" y="592"/>
                      <a:pt x="686" y="592"/>
                      <a:pt x="686" y="592"/>
                    </a:cubicBezTo>
                    <a:cubicBezTo>
                      <a:pt x="800" y="448"/>
                      <a:pt x="791" y="239"/>
                      <a:pt x="658" y="107"/>
                    </a:cubicBezTo>
                    <a:cubicBezTo>
                      <a:pt x="586" y="36"/>
                      <a:pt x="493" y="0"/>
                      <a:pt x="400" y="0"/>
                    </a:cubicBezTo>
                    <a:cubicBezTo>
                      <a:pt x="307" y="0"/>
                      <a:pt x="213" y="36"/>
                      <a:pt x="142" y="108"/>
                    </a:cubicBezTo>
                    <a:cubicBezTo>
                      <a:pt x="0" y="251"/>
                      <a:pt x="0" y="482"/>
                      <a:pt x="143" y="624"/>
                    </a:cubicBezTo>
                    <a:cubicBezTo>
                      <a:pt x="214" y="695"/>
                      <a:pt x="307" y="730"/>
                      <a:pt x="400" y="730"/>
                    </a:cubicBezTo>
                    <a:cubicBezTo>
                      <a:pt x="481" y="730"/>
                      <a:pt x="562" y="703"/>
                      <a:pt x="629" y="649"/>
                    </a:cubicBezTo>
                    <a:cubicBezTo>
                      <a:pt x="662" y="682"/>
                      <a:pt x="662" y="682"/>
                      <a:pt x="662" y="682"/>
                    </a:cubicBezTo>
                    <a:cubicBezTo>
                      <a:pt x="656" y="687"/>
                      <a:pt x="656" y="687"/>
                      <a:pt x="656" y="687"/>
                    </a:cubicBezTo>
                    <a:cubicBezTo>
                      <a:pt x="645" y="698"/>
                      <a:pt x="646" y="715"/>
                      <a:pt x="656" y="726"/>
                    </a:cubicBezTo>
                    <a:cubicBezTo>
                      <a:pt x="940" y="1008"/>
                      <a:pt x="940" y="1008"/>
                      <a:pt x="940" y="1008"/>
                    </a:cubicBezTo>
                    <a:cubicBezTo>
                      <a:pt x="951" y="1019"/>
                      <a:pt x="968" y="1019"/>
                      <a:pt x="978" y="1008"/>
                    </a:cubicBezTo>
                    <a:cubicBezTo>
                      <a:pt x="1052" y="934"/>
                      <a:pt x="1052" y="934"/>
                      <a:pt x="1052" y="934"/>
                    </a:cubicBezTo>
                    <a:cubicBezTo>
                      <a:pt x="1063" y="924"/>
                      <a:pt x="1062" y="906"/>
                      <a:pt x="1052" y="896"/>
                    </a:cubicBez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8681D450-26ED-434C-BFAC-1BDC4E2F1666}"/>
                  </a:ext>
                </a:extLst>
              </p:cNvPr>
              <p:cNvSpPr/>
              <p:nvPr/>
            </p:nvSpPr>
            <p:spPr bwMode="auto">
              <a:xfrm>
                <a:off x="7125888" y="2434345"/>
                <a:ext cx="806612" cy="807361"/>
              </a:xfrm>
              <a:prstGeom prst="ellipse">
                <a:avLst/>
              </a:prstGeom>
              <a:ln/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de-DE" b="1" dirty="0">
                  <a:latin typeface="+mj-ea"/>
                  <a:ea typeface="+mj-ea"/>
                </a:endParaRPr>
              </a:p>
            </p:txBody>
          </p:sp>
          <p:sp>
            <p:nvSpPr>
              <p:cNvPr id="175" name="Freeform 24">
                <a:extLst>
                  <a:ext uri="{FF2B5EF4-FFF2-40B4-BE49-F238E27FC236}">
                    <a16:creationId xmlns:a16="http://schemas.microsoft.com/office/drawing/2014/main" id="{0168DFB0-B38A-4314-8C43-DAC4F7DCDE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64027" y="2572350"/>
                <a:ext cx="530328" cy="531350"/>
              </a:xfrm>
              <a:custGeom>
                <a:avLst/>
                <a:gdLst>
                  <a:gd name="T0" fmla="*/ 416 w 437"/>
                  <a:gd name="T1" fmla="*/ 33 h 438"/>
                  <a:gd name="T2" fmla="*/ 386 w 437"/>
                  <a:gd name="T3" fmla="*/ 0 h 438"/>
                  <a:gd name="T4" fmla="*/ 357 w 437"/>
                  <a:gd name="T5" fmla="*/ 0 h 438"/>
                  <a:gd name="T6" fmla="*/ 328 w 437"/>
                  <a:gd name="T7" fmla="*/ 0 h 438"/>
                  <a:gd name="T8" fmla="*/ 298 w 437"/>
                  <a:gd name="T9" fmla="*/ 0 h 438"/>
                  <a:gd name="T10" fmla="*/ 269 w 437"/>
                  <a:gd name="T11" fmla="*/ 0 h 438"/>
                  <a:gd name="T12" fmla="*/ 240 w 437"/>
                  <a:gd name="T13" fmla="*/ 0 h 438"/>
                  <a:gd name="T14" fmla="*/ 211 w 437"/>
                  <a:gd name="T15" fmla="*/ 0 h 438"/>
                  <a:gd name="T16" fmla="*/ 181 w 437"/>
                  <a:gd name="T17" fmla="*/ 0 h 438"/>
                  <a:gd name="T18" fmla="*/ 152 w 437"/>
                  <a:gd name="T19" fmla="*/ 0 h 438"/>
                  <a:gd name="T20" fmla="*/ 123 w 437"/>
                  <a:gd name="T21" fmla="*/ 0 h 438"/>
                  <a:gd name="T22" fmla="*/ 94 w 437"/>
                  <a:gd name="T23" fmla="*/ 0 h 438"/>
                  <a:gd name="T24" fmla="*/ 64 w 437"/>
                  <a:gd name="T25" fmla="*/ 0 h 438"/>
                  <a:gd name="T26" fmla="*/ 35 w 437"/>
                  <a:gd name="T27" fmla="*/ 0 h 438"/>
                  <a:gd name="T28" fmla="*/ 20 w 437"/>
                  <a:gd name="T29" fmla="*/ 36 h 438"/>
                  <a:gd name="T30" fmla="*/ 20 w 437"/>
                  <a:gd name="T31" fmla="*/ 66 h 438"/>
                  <a:gd name="T32" fmla="*/ 20 w 437"/>
                  <a:gd name="T33" fmla="*/ 95 h 438"/>
                  <a:gd name="T34" fmla="*/ 20 w 437"/>
                  <a:gd name="T35" fmla="*/ 124 h 438"/>
                  <a:gd name="T36" fmla="*/ 20 w 437"/>
                  <a:gd name="T37" fmla="*/ 153 h 438"/>
                  <a:gd name="T38" fmla="*/ 20 w 437"/>
                  <a:gd name="T39" fmla="*/ 183 h 438"/>
                  <a:gd name="T40" fmla="*/ 20 w 437"/>
                  <a:gd name="T41" fmla="*/ 212 h 438"/>
                  <a:gd name="T42" fmla="*/ 20 w 437"/>
                  <a:gd name="T43" fmla="*/ 241 h 438"/>
                  <a:gd name="T44" fmla="*/ 20 w 437"/>
                  <a:gd name="T45" fmla="*/ 270 h 438"/>
                  <a:gd name="T46" fmla="*/ 20 w 437"/>
                  <a:gd name="T47" fmla="*/ 300 h 438"/>
                  <a:gd name="T48" fmla="*/ 20 w 437"/>
                  <a:gd name="T49" fmla="*/ 329 h 438"/>
                  <a:gd name="T50" fmla="*/ 20 w 437"/>
                  <a:gd name="T51" fmla="*/ 358 h 438"/>
                  <a:gd name="T52" fmla="*/ 20 w 437"/>
                  <a:gd name="T53" fmla="*/ 387 h 438"/>
                  <a:gd name="T54" fmla="*/ 20 w 437"/>
                  <a:gd name="T55" fmla="*/ 405 h 438"/>
                  <a:gd name="T56" fmla="*/ 50 w 437"/>
                  <a:gd name="T57" fmla="*/ 438 h 438"/>
                  <a:gd name="T58" fmla="*/ 79 w 437"/>
                  <a:gd name="T59" fmla="*/ 438 h 438"/>
                  <a:gd name="T60" fmla="*/ 108 w 437"/>
                  <a:gd name="T61" fmla="*/ 438 h 438"/>
                  <a:gd name="T62" fmla="*/ 137 w 437"/>
                  <a:gd name="T63" fmla="*/ 438 h 438"/>
                  <a:gd name="T64" fmla="*/ 167 w 437"/>
                  <a:gd name="T65" fmla="*/ 438 h 438"/>
                  <a:gd name="T66" fmla="*/ 196 w 437"/>
                  <a:gd name="T67" fmla="*/ 438 h 438"/>
                  <a:gd name="T68" fmla="*/ 225 w 437"/>
                  <a:gd name="T69" fmla="*/ 438 h 438"/>
                  <a:gd name="T70" fmla="*/ 254 w 437"/>
                  <a:gd name="T71" fmla="*/ 438 h 438"/>
                  <a:gd name="T72" fmla="*/ 284 w 437"/>
                  <a:gd name="T73" fmla="*/ 438 h 438"/>
                  <a:gd name="T74" fmla="*/ 313 w 437"/>
                  <a:gd name="T75" fmla="*/ 438 h 438"/>
                  <a:gd name="T76" fmla="*/ 342 w 437"/>
                  <a:gd name="T77" fmla="*/ 438 h 438"/>
                  <a:gd name="T78" fmla="*/ 371 w 437"/>
                  <a:gd name="T79" fmla="*/ 438 h 438"/>
                  <a:gd name="T80" fmla="*/ 401 w 437"/>
                  <a:gd name="T81" fmla="*/ 438 h 438"/>
                  <a:gd name="T82" fmla="*/ 416 w 437"/>
                  <a:gd name="T83" fmla="*/ 402 h 438"/>
                  <a:gd name="T84" fmla="*/ 416 w 437"/>
                  <a:gd name="T85" fmla="*/ 372 h 438"/>
                  <a:gd name="T86" fmla="*/ 416 w 437"/>
                  <a:gd name="T87" fmla="*/ 343 h 438"/>
                  <a:gd name="T88" fmla="*/ 416 w 437"/>
                  <a:gd name="T89" fmla="*/ 314 h 438"/>
                  <a:gd name="T90" fmla="*/ 416 w 437"/>
                  <a:gd name="T91" fmla="*/ 285 h 438"/>
                  <a:gd name="T92" fmla="*/ 416 w 437"/>
                  <a:gd name="T93" fmla="*/ 255 h 438"/>
                  <a:gd name="T94" fmla="*/ 416 w 437"/>
                  <a:gd name="T95" fmla="*/ 226 h 438"/>
                  <a:gd name="T96" fmla="*/ 416 w 437"/>
                  <a:gd name="T97" fmla="*/ 197 h 438"/>
                  <a:gd name="T98" fmla="*/ 416 w 437"/>
                  <a:gd name="T99" fmla="*/ 168 h 438"/>
                  <a:gd name="T100" fmla="*/ 416 w 437"/>
                  <a:gd name="T101" fmla="*/ 138 h 438"/>
                  <a:gd name="T102" fmla="*/ 416 w 437"/>
                  <a:gd name="T103" fmla="*/ 109 h 438"/>
                  <a:gd name="T104" fmla="*/ 416 w 437"/>
                  <a:gd name="T105" fmla="*/ 80 h 438"/>
                  <a:gd name="T106" fmla="*/ 416 w 437"/>
                  <a:gd name="T107" fmla="*/ 51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37" h="438">
                    <a:moveTo>
                      <a:pt x="437" y="51"/>
                    </a:moveTo>
                    <a:cubicBezTo>
                      <a:pt x="437" y="36"/>
                      <a:pt x="437" y="36"/>
                      <a:pt x="437" y="36"/>
                    </a:cubicBezTo>
                    <a:cubicBezTo>
                      <a:pt x="416" y="36"/>
                      <a:pt x="416" y="36"/>
                      <a:pt x="416" y="36"/>
                    </a:cubicBezTo>
                    <a:cubicBezTo>
                      <a:pt x="416" y="33"/>
                      <a:pt x="416" y="33"/>
                      <a:pt x="416" y="33"/>
                    </a:cubicBezTo>
                    <a:cubicBezTo>
                      <a:pt x="416" y="26"/>
                      <a:pt x="411" y="21"/>
                      <a:pt x="404" y="21"/>
                    </a:cubicBezTo>
                    <a:cubicBezTo>
                      <a:pt x="401" y="21"/>
                      <a:pt x="401" y="21"/>
                      <a:pt x="401" y="21"/>
                    </a:cubicBezTo>
                    <a:cubicBezTo>
                      <a:pt x="401" y="0"/>
                      <a:pt x="401" y="0"/>
                      <a:pt x="401" y="0"/>
                    </a:cubicBezTo>
                    <a:cubicBezTo>
                      <a:pt x="386" y="0"/>
                      <a:pt x="386" y="0"/>
                      <a:pt x="386" y="0"/>
                    </a:cubicBezTo>
                    <a:cubicBezTo>
                      <a:pt x="386" y="21"/>
                      <a:pt x="386" y="21"/>
                      <a:pt x="386" y="21"/>
                    </a:cubicBezTo>
                    <a:cubicBezTo>
                      <a:pt x="371" y="21"/>
                      <a:pt x="371" y="21"/>
                      <a:pt x="371" y="21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7" y="0"/>
                      <a:pt x="357" y="0"/>
                      <a:pt x="357" y="0"/>
                    </a:cubicBezTo>
                    <a:cubicBezTo>
                      <a:pt x="357" y="21"/>
                      <a:pt x="357" y="21"/>
                      <a:pt x="357" y="21"/>
                    </a:cubicBezTo>
                    <a:cubicBezTo>
                      <a:pt x="342" y="21"/>
                      <a:pt x="342" y="21"/>
                      <a:pt x="342" y="21"/>
                    </a:cubicBezTo>
                    <a:cubicBezTo>
                      <a:pt x="342" y="0"/>
                      <a:pt x="342" y="0"/>
                      <a:pt x="342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21"/>
                      <a:pt x="328" y="21"/>
                      <a:pt x="328" y="21"/>
                    </a:cubicBezTo>
                    <a:cubicBezTo>
                      <a:pt x="313" y="21"/>
                      <a:pt x="313" y="21"/>
                      <a:pt x="313" y="21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298" y="21"/>
                      <a:pt x="298" y="21"/>
                      <a:pt x="298" y="21"/>
                    </a:cubicBezTo>
                    <a:cubicBezTo>
                      <a:pt x="284" y="21"/>
                      <a:pt x="284" y="21"/>
                      <a:pt x="284" y="21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269" y="0"/>
                      <a:pt x="269" y="0"/>
                      <a:pt x="269" y="0"/>
                    </a:cubicBezTo>
                    <a:cubicBezTo>
                      <a:pt x="269" y="21"/>
                      <a:pt x="269" y="21"/>
                      <a:pt x="269" y="21"/>
                    </a:cubicBezTo>
                    <a:cubicBezTo>
                      <a:pt x="254" y="21"/>
                      <a:pt x="254" y="21"/>
                      <a:pt x="254" y="21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40" y="21"/>
                      <a:pt x="240" y="21"/>
                      <a:pt x="240" y="21"/>
                    </a:cubicBezTo>
                    <a:cubicBezTo>
                      <a:pt x="225" y="21"/>
                      <a:pt x="225" y="21"/>
                      <a:pt x="225" y="21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211" y="21"/>
                      <a:pt x="211" y="21"/>
                      <a:pt x="211" y="21"/>
                    </a:cubicBezTo>
                    <a:cubicBezTo>
                      <a:pt x="196" y="21"/>
                      <a:pt x="196" y="21"/>
                      <a:pt x="196" y="21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81" y="21"/>
                      <a:pt x="181" y="21"/>
                      <a:pt x="181" y="21"/>
                    </a:cubicBezTo>
                    <a:cubicBezTo>
                      <a:pt x="167" y="21"/>
                      <a:pt x="167" y="21"/>
                      <a:pt x="167" y="21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21"/>
                      <a:pt x="152" y="21"/>
                      <a:pt x="152" y="21"/>
                    </a:cubicBezTo>
                    <a:cubicBezTo>
                      <a:pt x="137" y="21"/>
                      <a:pt x="137" y="21"/>
                      <a:pt x="137" y="21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3" y="21"/>
                      <a:pt x="123" y="21"/>
                      <a:pt x="123" y="21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25" y="21"/>
                      <a:pt x="20" y="26"/>
                      <a:pt x="20" y="33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20" y="109"/>
                      <a:pt x="20" y="109"/>
                      <a:pt x="20" y="109"/>
                    </a:cubicBezTo>
                    <a:cubicBezTo>
                      <a:pt x="20" y="124"/>
                      <a:pt x="20" y="124"/>
                      <a:pt x="20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20" y="138"/>
                      <a:pt x="20" y="138"/>
                      <a:pt x="20" y="138"/>
                    </a:cubicBezTo>
                    <a:cubicBezTo>
                      <a:pt x="20" y="153"/>
                      <a:pt x="20" y="153"/>
                      <a:pt x="20" y="153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20" y="168"/>
                      <a:pt x="20" y="168"/>
                      <a:pt x="20" y="168"/>
                    </a:cubicBezTo>
                    <a:cubicBezTo>
                      <a:pt x="20" y="183"/>
                      <a:pt x="20" y="183"/>
                      <a:pt x="20" y="183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20" y="197"/>
                      <a:pt x="20" y="197"/>
                      <a:pt x="20" y="197"/>
                    </a:cubicBezTo>
                    <a:cubicBezTo>
                      <a:pt x="20" y="212"/>
                      <a:pt x="20" y="212"/>
                      <a:pt x="20" y="212"/>
                    </a:cubicBezTo>
                    <a:cubicBezTo>
                      <a:pt x="0" y="212"/>
                      <a:pt x="0" y="212"/>
                      <a:pt x="0" y="212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20" y="226"/>
                      <a:pt x="20" y="226"/>
                      <a:pt x="20" y="226"/>
                    </a:cubicBezTo>
                    <a:cubicBezTo>
                      <a:pt x="20" y="241"/>
                      <a:pt x="20" y="241"/>
                      <a:pt x="20" y="241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20" y="255"/>
                      <a:pt x="20" y="255"/>
                      <a:pt x="20" y="255"/>
                    </a:cubicBezTo>
                    <a:cubicBezTo>
                      <a:pt x="20" y="270"/>
                      <a:pt x="20" y="270"/>
                      <a:pt x="20" y="270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20" y="285"/>
                      <a:pt x="20" y="285"/>
                      <a:pt x="20" y="285"/>
                    </a:cubicBezTo>
                    <a:cubicBezTo>
                      <a:pt x="20" y="300"/>
                      <a:pt x="20" y="300"/>
                      <a:pt x="20" y="300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20" y="314"/>
                      <a:pt x="20" y="314"/>
                      <a:pt x="20" y="314"/>
                    </a:cubicBezTo>
                    <a:cubicBezTo>
                      <a:pt x="20" y="329"/>
                      <a:pt x="20" y="329"/>
                      <a:pt x="20" y="329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43"/>
                      <a:pt x="0" y="343"/>
                      <a:pt x="0" y="343"/>
                    </a:cubicBezTo>
                    <a:cubicBezTo>
                      <a:pt x="20" y="343"/>
                      <a:pt x="20" y="343"/>
                      <a:pt x="20" y="343"/>
                    </a:cubicBezTo>
                    <a:cubicBezTo>
                      <a:pt x="20" y="358"/>
                      <a:pt x="20" y="358"/>
                      <a:pt x="20" y="358"/>
                    </a:cubicBezTo>
                    <a:cubicBezTo>
                      <a:pt x="0" y="358"/>
                      <a:pt x="0" y="358"/>
                      <a:pt x="0" y="358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20" y="372"/>
                      <a:pt x="20" y="372"/>
                      <a:pt x="20" y="372"/>
                    </a:cubicBezTo>
                    <a:cubicBezTo>
                      <a:pt x="20" y="387"/>
                      <a:pt x="20" y="387"/>
                      <a:pt x="20" y="387"/>
                    </a:cubicBezTo>
                    <a:cubicBezTo>
                      <a:pt x="0" y="387"/>
                      <a:pt x="0" y="387"/>
                      <a:pt x="0" y="387"/>
                    </a:cubicBezTo>
                    <a:cubicBezTo>
                      <a:pt x="0" y="402"/>
                      <a:pt x="0" y="402"/>
                      <a:pt x="0" y="402"/>
                    </a:cubicBezTo>
                    <a:cubicBezTo>
                      <a:pt x="20" y="402"/>
                      <a:pt x="20" y="402"/>
                      <a:pt x="20" y="402"/>
                    </a:cubicBezTo>
                    <a:cubicBezTo>
                      <a:pt x="20" y="405"/>
                      <a:pt x="20" y="405"/>
                      <a:pt x="20" y="405"/>
                    </a:cubicBezTo>
                    <a:cubicBezTo>
                      <a:pt x="20" y="412"/>
                      <a:pt x="25" y="417"/>
                      <a:pt x="32" y="417"/>
                    </a:cubicBezTo>
                    <a:cubicBezTo>
                      <a:pt x="35" y="417"/>
                      <a:pt x="35" y="417"/>
                      <a:pt x="35" y="417"/>
                    </a:cubicBezTo>
                    <a:cubicBezTo>
                      <a:pt x="35" y="438"/>
                      <a:pt x="35" y="438"/>
                      <a:pt x="35" y="438"/>
                    </a:cubicBezTo>
                    <a:cubicBezTo>
                      <a:pt x="50" y="438"/>
                      <a:pt x="50" y="438"/>
                      <a:pt x="50" y="438"/>
                    </a:cubicBezTo>
                    <a:cubicBezTo>
                      <a:pt x="50" y="417"/>
                      <a:pt x="50" y="417"/>
                      <a:pt x="50" y="417"/>
                    </a:cubicBezTo>
                    <a:cubicBezTo>
                      <a:pt x="64" y="417"/>
                      <a:pt x="64" y="417"/>
                      <a:pt x="64" y="417"/>
                    </a:cubicBezTo>
                    <a:cubicBezTo>
                      <a:pt x="64" y="438"/>
                      <a:pt x="64" y="438"/>
                      <a:pt x="64" y="438"/>
                    </a:cubicBezTo>
                    <a:cubicBezTo>
                      <a:pt x="79" y="438"/>
                      <a:pt x="79" y="438"/>
                      <a:pt x="79" y="438"/>
                    </a:cubicBezTo>
                    <a:cubicBezTo>
                      <a:pt x="79" y="417"/>
                      <a:pt x="79" y="417"/>
                      <a:pt x="79" y="417"/>
                    </a:cubicBezTo>
                    <a:cubicBezTo>
                      <a:pt x="94" y="417"/>
                      <a:pt x="94" y="417"/>
                      <a:pt x="94" y="417"/>
                    </a:cubicBezTo>
                    <a:cubicBezTo>
                      <a:pt x="94" y="438"/>
                      <a:pt x="94" y="438"/>
                      <a:pt x="94" y="438"/>
                    </a:cubicBezTo>
                    <a:cubicBezTo>
                      <a:pt x="108" y="438"/>
                      <a:pt x="108" y="438"/>
                      <a:pt x="108" y="438"/>
                    </a:cubicBezTo>
                    <a:cubicBezTo>
                      <a:pt x="108" y="417"/>
                      <a:pt x="108" y="417"/>
                      <a:pt x="108" y="417"/>
                    </a:cubicBezTo>
                    <a:cubicBezTo>
                      <a:pt x="123" y="417"/>
                      <a:pt x="123" y="417"/>
                      <a:pt x="123" y="417"/>
                    </a:cubicBezTo>
                    <a:cubicBezTo>
                      <a:pt x="123" y="438"/>
                      <a:pt x="123" y="438"/>
                      <a:pt x="123" y="438"/>
                    </a:cubicBezTo>
                    <a:cubicBezTo>
                      <a:pt x="137" y="438"/>
                      <a:pt x="137" y="438"/>
                      <a:pt x="137" y="438"/>
                    </a:cubicBezTo>
                    <a:cubicBezTo>
                      <a:pt x="137" y="417"/>
                      <a:pt x="137" y="417"/>
                      <a:pt x="137" y="417"/>
                    </a:cubicBezTo>
                    <a:cubicBezTo>
                      <a:pt x="152" y="417"/>
                      <a:pt x="152" y="417"/>
                      <a:pt x="152" y="417"/>
                    </a:cubicBezTo>
                    <a:cubicBezTo>
                      <a:pt x="152" y="438"/>
                      <a:pt x="152" y="438"/>
                      <a:pt x="152" y="438"/>
                    </a:cubicBezTo>
                    <a:cubicBezTo>
                      <a:pt x="167" y="438"/>
                      <a:pt x="167" y="438"/>
                      <a:pt x="167" y="438"/>
                    </a:cubicBezTo>
                    <a:cubicBezTo>
                      <a:pt x="167" y="417"/>
                      <a:pt x="167" y="417"/>
                      <a:pt x="167" y="417"/>
                    </a:cubicBezTo>
                    <a:cubicBezTo>
                      <a:pt x="181" y="417"/>
                      <a:pt x="181" y="417"/>
                      <a:pt x="181" y="417"/>
                    </a:cubicBezTo>
                    <a:cubicBezTo>
                      <a:pt x="181" y="438"/>
                      <a:pt x="181" y="438"/>
                      <a:pt x="181" y="438"/>
                    </a:cubicBezTo>
                    <a:cubicBezTo>
                      <a:pt x="196" y="438"/>
                      <a:pt x="196" y="438"/>
                      <a:pt x="196" y="438"/>
                    </a:cubicBezTo>
                    <a:cubicBezTo>
                      <a:pt x="196" y="417"/>
                      <a:pt x="196" y="417"/>
                      <a:pt x="196" y="417"/>
                    </a:cubicBezTo>
                    <a:cubicBezTo>
                      <a:pt x="211" y="417"/>
                      <a:pt x="211" y="417"/>
                      <a:pt x="211" y="417"/>
                    </a:cubicBezTo>
                    <a:cubicBezTo>
                      <a:pt x="211" y="438"/>
                      <a:pt x="211" y="438"/>
                      <a:pt x="211" y="438"/>
                    </a:cubicBezTo>
                    <a:cubicBezTo>
                      <a:pt x="225" y="438"/>
                      <a:pt x="225" y="438"/>
                      <a:pt x="225" y="438"/>
                    </a:cubicBezTo>
                    <a:cubicBezTo>
                      <a:pt x="225" y="417"/>
                      <a:pt x="225" y="417"/>
                      <a:pt x="225" y="417"/>
                    </a:cubicBezTo>
                    <a:cubicBezTo>
                      <a:pt x="240" y="417"/>
                      <a:pt x="240" y="417"/>
                      <a:pt x="240" y="417"/>
                    </a:cubicBezTo>
                    <a:cubicBezTo>
                      <a:pt x="240" y="438"/>
                      <a:pt x="240" y="438"/>
                      <a:pt x="240" y="438"/>
                    </a:cubicBezTo>
                    <a:cubicBezTo>
                      <a:pt x="254" y="438"/>
                      <a:pt x="254" y="438"/>
                      <a:pt x="254" y="438"/>
                    </a:cubicBezTo>
                    <a:cubicBezTo>
                      <a:pt x="254" y="417"/>
                      <a:pt x="254" y="417"/>
                      <a:pt x="254" y="417"/>
                    </a:cubicBezTo>
                    <a:cubicBezTo>
                      <a:pt x="269" y="417"/>
                      <a:pt x="269" y="417"/>
                      <a:pt x="269" y="417"/>
                    </a:cubicBezTo>
                    <a:cubicBezTo>
                      <a:pt x="269" y="438"/>
                      <a:pt x="269" y="438"/>
                      <a:pt x="269" y="438"/>
                    </a:cubicBezTo>
                    <a:cubicBezTo>
                      <a:pt x="284" y="438"/>
                      <a:pt x="284" y="438"/>
                      <a:pt x="284" y="438"/>
                    </a:cubicBezTo>
                    <a:cubicBezTo>
                      <a:pt x="284" y="417"/>
                      <a:pt x="284" y="417"/>
                      <a:pt x="284" y="417"/>
                    </a:cubicBezTo>
                    <a:cubicBezTo>
                      <a:pt x="298" y="417"/>
                      <a:pt x="298" y="417"/>
                      <a:pt x="298" y="417"/>
                    </a:cubicBezTo>
                    <a:cubicBezTo>
                      <a:pt x="298" y="438"/>
                      <a:pt x="298" y="438"/>
                      <a:pt x="298" y="438"/>
                    </a:cubicBezTo>
                    <a:cubicBezTo>
                      <a:pt x="313" y="438"/>
                      <a:pt x="313" y="438"/>
                      <a:pt x="313" y="438"/>
                    </a:cubicBezTo>
                    <a:cubicBezTo>
                      <a:pt x="313" y="417"/>
                      <a:pt x="313" y="417"/>
                      <a:pt x="313" y="417"/>
                    </a:cubicBezTo>
                    <a:cubicBezTo>
                      <a:pt x="328" y="417"/>
                      <a:pt x="328" y="417"/>
                      <a:pt x="328" y="417"/>
                    </a:cubicBezTo>
                    <a:cubicBezTo>
                      <a:pt x="328" y="438"/>
                      <a:pt x="328" y="438"/>
                      <a:pt x="328" y="438"/>
                    </a:cubicBezTo>
                    <a:cubicBezTo>
                      <a:pt x="342" y="438"/>
                      <a:pt x="342" y="438"/>
                      <a:pt x="342" y="438"/>
                    </a:cubicBezTo>
                    <a:cubicBezTo>
                      <a:pt x="342" y="417"/>
                      <a:pt x="342" y="417"/>
                      <a:pt x="342" y="417"/>
                    </a:cubicBezTo>
                    <a:cubicBezTo>
                      <a:pt x="357" y="417"/>
                      <a:pt x="357" y="417"/>
                      <a:pt x="357" y="417"/>
                    </a:cubicBezTo>
                    <a:cubicBezTo>
                      <a:pt x="357" y="438"/>
                      <a:pt x="357" y="438"/>
                      <a:pt x="357" y="438"/>
                    </a:cubicBezTo>
                    <a:cubicBezTo>
                      <a:pt x="371" y="438"/>
                      <a:pt x="371" y="438"/>
                      <a:pt x="371" y="438"/>
                    </a:cubicBezTo>
                    <a:cubicBezTo>
                      <a:pt x="371" y="417"/>
                      <a:pt x="371" y="417"/>
                      <a:pt x="371" y="417"/>
                    </a:cubicBezTo>
                    <a:cubicBezTo>
                      <a:pt x="386" y="417"/>
                      <a:pt x="386" y="417"/>
                      <a:pt x="386" y="417"/>
                    </a:cubicBezTo>
                    <a:cubicBezTo>
                      <a:pt x="386" y="438"/>
                      <a:pt x="386" y="438"/>
                      <a:pt x="386" y="438"/>
                    </a:cubicBezTo>
                    <a:cubicBezTo>
                      <a:pt x="401" y="438"/>
                      <a:pt x="401" y="438"/>
                      <a:pt x="401" y="438"/>
                    </a:cubicBezTo>
                    <a:cubicBezTo>
                      <a:pt x="401" y="417"/>
                      <a:pt x="401" y="417"/>
                      <a:pt x="401" y="417"/>
                    </a:cubicBezTo>
                    <a:cubicBezTo>
                      <a:pt x="404" y="417"/>
                      <a:pt x="404" y="417"/>
                      <a:pt x="404" y="417"/>
                    </a:cubicBezTo>
                    <a:cubicBezTo>
                      <a:pt x="411" y="417"/>
                      <a:pt x="416" y="412"/>
                      <a:pt x="416" y="405"/>
                    </a:cubicBezTo>
                    <a:cubicBezTo>
                      <a:pt x="416" y="402"/>
                      <a:pt x="416" y="402"/>
                      <a:pt x="416" y="402"/>
                    </a:cubicBezTo>
                    <a:cubicBezTo>
                      <a:pt x="437" y="402"/>
                      <a:pt x="437" y="402"/>
                      <a:pt x="437" y="402"/>
                    </a:cubicBezTo>
                    <a:cubicBezTo>
                      <a:pt x="437" y="387"/>
                      <a:pt x="437" y="387"/>
                      <a:pt x="437" y="387"/>
                    </a:cubicBezTo>
                    <a:cubicBezTo>
                      <a:pt x="416" y="387"/>
                      <a:pt x="416" y="387"/>
                      <a:pt x="416" y="387"/>
                    </a:cubicBezTo>
                    <a:cubicBezTo>
                      <a:pt x="416" y="372"/>
                      <a:pt x="416" y="372"/>
                      <a:pt x="416" y="372"/>
                    </a:cubicBezTo>
                    <a:cubicBezTo>
                      <a:pt x="437" y="372"/>
                      <a:pt x="437" y="372"/>
                      <a:pt x="437" y="372"/>
                    </a:cubicBezTo>
                    <a:cubicBezTo>
                      <a:pt x="437" y="358"/>
                      <a:pt x="437" y="358"/>
                      <a:pt x="437" y="358"/>
                    </a:cubicBezTo>
                    <a:cubicBezTo>
                      <a:pt x="416" y="358"/>
                      <a:pt x="416" y="358"/>
                      <a:pt x="416" y="358"/>
                    </a:cubicBezTo>
                    <a:cubicBezTo>
                      <a:pt x="416" y="343"/>
                      <a:pt x="416" y="343"/>
                      <a:pt x="416" y="343"/>
                    </a:cubicBezTo>
                    <a:cubicBezTo>
                      <a:pt x="437" y="343"/>
                      <a:pt x="437" y="343"/>
                      <a:pt x="437" y="343"/>
                    </a:cubicBezTo>
                    <a:cubicBezTo>
                      <a:pt x="437" y="329"/>
                      <a:pt x="437" y="329"/>
                      <a:pt x="437" y="329"/>
                    </a:cubicBezTo>
                    <a:cubicBezTo>
                      <a:pt x="416" y="329"/>
                      <a:pt x="416" y="329"/>
                      <a:pt x="416" y="329"/>
                    </a:cubicBezTo>
                    <a:cubicBezTo>
                      <a:pt x="416" y="314"/>
                      <a:pt x="416" y="314"/>
                      <a:pt x="416" y="314"/>
                    </a:cubicBezTo>
                    <a:cubicBezTo>
                      <a:pt x="437" y="314"/>
                      <a:pt x="437" y="314"/>
                      <a:pt x="437" y="314"/>
                    </a:cubicBezTo>
                    <a:cubicBezTo>
                      <a:pt x="437" y="300"/>
                      <a:pt x="437" y="300"/>
                      <a:pt x="437" y="300"/>
                    </a:cubicBezTo>
                    <a:cubicBezTo>
                      <a:pt x="416" y="300"/>
                      <a:pt x="416" y="300"/>
                      <a:pt x="416" y="300"/>
                    </a:cubicBezTo>
                    <a:cubicBezTo>
                      <a:pt x="416" y="285"/>
                      <a:pt x="416" y="285"/>
                      <a:pt x="416" y="285"/>
                    </a:cubicBezTo>
                    <a:cubicBezTo>
                      <a:pt x="437" y="285"/>
                      <a:pt x="437" y="285"/>
                      <a:pt x="437" y="285"/>
                    </a:cubicBezTo>
                    <a:cubicBezTo>
                      <a:pt x="437" y="270"/>
                      <a:pt x="437" y="270"/>
                      <a:pt x="437" y="270"/>
                    </a:cubicBezTo>
                    <a:cubicBezTo>
                      <a:pt x="416" y="270"/>
                      <a:pt x="416" y="270"/>
                      <a:pt x="416" y="270"/>
                    </a:cubicBezTo>
                    <a:cubicBezTo>
                      <a:pt x="416" y="255"/>
                      <a:pt x="416" y="255"/>
                      <a:pt x="416" y="255"/>
                    </a:cubicBezTo>
                    <a:cubicBezTo>
                      <a:pt x="437" y="255"/>
                      <a:pt x="437" y="255"/>
                      <a:pt x="437" y="255"/>
                    </a:cubicBezTo>
                    <a:cubicBezTo>
                      <a:pt x="437" y="241"/>
                      <a:pt x="437" y="241"/>
                      <a:pt x="437" y="241"/>
                    </a:cubicBezTo>
                    <a:cubicBezTo>
                      <a:pt x="416" y="241"/>
                      <a:pt x="416" y="241"/>
                      <a:pt x="416" y="241"/>
                    </a:cubicBezTo>
                    <a:cubicBezTo>
                      <a:pt x="416" y="226"/>
                      <a:pt x="416" y="226"/>
                      <a:pt x="416" y="226"/>
                    </a:cubicBezTo>
                    <a:cubicBezTo>
                      <a:pt x="437" y="226"/>
                      <a:pt x="437" y="226"/>
                      <a:pt x="437" y="226"/>
                    </a:cubicBezTo>
                    <a:cubicBezTo>
                      <a:pt x="437" y="212"/>
                      <a:pt x="437" y="212"/>
                      <a:pt x="437" y="212"/>
                    </a:cubicBezTo>
                    <a:cubicBezTo>
                      <a:pt x="416" y="212"/>
                      <a:pt x="416" y="212"/>
                      <a:pt x="416" y="212"/>
                    </a:cubicBezTo>
                    <a:cubicBezTo>
                      <a:pt x="416" y="197"/>
                      <a:pt x="416" y="197"/>
                      <a:pt x="416" y="197"/>
                    </a:cubicBezTo>
                    <a:cubicBezTo>
                      <a:pt x="437" y="197"/>
                      <a:pt x="437" y="197"/>
                      <a:pt x="437" y="197"/>
                    </a:cubicBezTo>
                    <a:cubicBezTo>
                      <a:pt x="437" y="183"/>
                      <a:pt x="437" y="183"/>
                      <a:pt x="437" y="183"/>
                    </a:cubicBezTo>
                    <a:cubicBezTo>
                      <a:pt x="416" y="183"/>
                      <a:pt x="416" y="183"/>
                      <a:pt x="416" y="183"/>
                    </a:cubicBezTo>
                    <a:cubicBezTo>
                      <a:pt x="416" y="168"/>
                      <a:pt x="416" y="168"/>
                      <a:pt x="416" y="168"/>
                    </a:cubicBezTo>
                    <a:cubicBezTo>
                      <a:pt x="437" y="168"/>
                      <a:pt x="437" y="168"/>
                      <a:pt x="437" y="168"/>
                    </a:cubicBezTo>
                    <a:cubicBezTo>
                      <a:pt x="437" y="153"/>
                      <a:pt x="437" y="153"/>
                      <a:pt x="437" y="153"/>
                    </a:cubicBezTo>
                    <a:cubicBezTo>
                      <a:pt x="416" y="153"/>
                      <a:pt x="416" y="153"/>
                      <a:pt x="416" y="153"/>
                    </a:cubicBezTo>
                    <a:cubicBezTo>
                      <a:pt x="416" y="138"/>
                      <a:pt x="416" y="138"/>
                      <a:pt x="416" y="138"/>
                    </a:cubicBezTo>
                    <a:cubicBezTo>
                      <a:pt x="437" y="138"/>
                      <a:pt x="437" y="138"/>
                      <a:pt x="437" y="138"/>
                    </a:cubicBezTo>
                    <a:cubicBezTo>
                      <a:pt x="437" y="124"/>
                      <a:pt x="437" y="124"/>
                      <a:pt x="437" y="124"/>
                    </a:cubicBezTo>
                    <a:cubicBezTo>
                      <a:pt x="416" y="124"/>
                      <a:pt x="416" y="124"/>
                      <a:pt x="416" y="124"/>
                    </a:cubicBezTo>
                    <a:cubicBezTo>
                      <a:pt x="416" y="109"/>
                      <a:pt x="416" y="109"/>
                      <a:pt x="416" y="109"/>
                    </a:cubicBezTo>
                    <a:cubicBezTo>
                      <a:pt x="437" y="109"/>
                      <a:pt x="437" y="109"/>
                      <a:pt x="437" y="109"/>
                    </a:cubicBezTo>
                    <a:cubicBezTo>
                      <a:pt x="437" y="95"/>
                      <a:pt x="437" y="95"/>
                      <a:pt x="437" y="95"/>
                    </a:cubicBezTo>
                    <a:cubicBezTo>
                      <a:pt x="416" y="95"/>
                      <a:pt x="416" y="95"/>
                      <a:pt x="416" y="95"/>
                    </a:cubicBezTo>
                    <a:cubicBezTo>
                      <a:pt x="416" y="80"/>
                      <a:pt x="416" y="80"/>
                      <a:pt x="416" y="80"/>
                    </a:cubicBezTo>
                    <a:cubicBezTo>
                      <a:pt x="437" y="80"/>
                      <a:pt x="437" y="80"/>
                      <a:pt x="437" y="80"/>
                    </a:cubicBezTo>
                    <a:cubicBezTo>
                      <a:pt x="437" y="66"/>
                      <a:pt x="437" y="66"/>
                      <a:pt x="437" y="66"/>
                    </a:cubicBezTo>
                    <a:cubicBezTo>
                      <a:pt x="416" y="66"/>
                      <a:pt x="416" y="66"/>
                      <a:pt x="416" y="66"/>
                    </a:cubicBezTo>
                    <a:cubicBezTo>
                      <a:pt x="416" y="51"/>
                      <a:pt x="416" y="51"/>
                      <a:pt x="416" y="51"/>
                    </a:cubicBezTo>
                    <a:lnTo>
                      <a:pt x="437" y="51"/>
                    </a:lnTo>
                    <a:close/>
                  </a:path>
                </a:pathLst>
              </a:custGeom>
              <a:ln/>
              <a:ex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176" name="Group 9">
            <a:extLst>
              <a:ext uri="{FF2B5EF4-FFF2-40B4-BE49-F238E27FC236}">
                <a16:creationId xmlns:a16="http://schemas.microsoft.com/office/drawing/2014/main" id="{FE2920AC-2548-42D0-A1A9-4112D16BB516}"/>
              </a:ext>
            </a:extLst>
          </p:cNvPr>
          <p:cNvGrpSpPr>
            <a:grpSpLocks/>
          </p:cNvGrpSpPr>
          <p:nvPr/>
        </p:nvGrpSpPr>
        <p:grpSpPr bwMode="auto">
          <a:xfrm>
            <a:off x="1821656" y="34127281"/>
            <a:ext cx="12902184" cy="7376216"/>
            <a:chOff x="1111401" y="23129418"/>
            <a:chExt cx="12547958" cy="7773574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AA7B4DA-F753-450E-A960-F50369E96DC1}"/>
                </a:ext>
              </a:extLst>
            </p:cNvPr>
            <p:cNvSpPr/>
            <p:nvPr/>
          </p:nvSpPr>
          <p:spPr>
            <a:xfrm>
              <a:off x="1116806" y="23764546"/>
              <a:ext cx="12521279" cy="713844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o-RO" dirty="0"/>
                <a:t> </a:t>
              </a:r>
              <a:endParaRPr lang="en-US" dirty="0"/>
            </a:p>
          </p:txBody>
        </p:sp>
        <p:sp>
          <p:nvSpPr>
            <p:cNvPr id="178" name="TextBox 14">
              <a:extLst>
                <a:ext uri="{FF2B5EF4-FFF2-40B4-BE49-F238E27FC236}">
                  <a16:creationId xmlns:a16="http://schemas.microsoft.com/office/drawing/2014/main" id="{9C874230-56C4-4A31-AD8E-A65C4AF560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401" y="23129418"/>
              <a:ext cx="12547958" cy="10703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sz="6000" b="1" dirty="0">
                  <a:solidFill>
                    <a:schemeClr val="bg1"/>
                  </a:solidFill>
                </a:rPr>
                <a:t>A baseline example…</a:t>
              </a:r>
            </a:p>
          </p:txBody>
        </p:sp>
        <p:grpSp>
          <p:nvGrpSpPr>
            <p:cNvPr id="179" name="Group 17">
              <a:extLst>
                <a:ext uri="{FF2B5EF4-FFF2-40B4-BE49-F238E27FC236}">
                  <a16:creationId xmlns:a16="http://schemas.microsoft.com/office/drawing/2014/main" id="{B7E7A221-E74E-46B4-9595-A0E0058751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6767" y="27010241"/>
              <a:ext cx="3118025" cy="1178403"/>
              <a:chOff x="1404327" y="3697010"/>
              <a:chExt cx="3118025" cy="1178403"/>
            </a:xfrm>
          </p:grpSpPr>
          <p:sp>
            <p:nvSpPr>
              <p:cNvPr id="180" name="Rectangle 22">
                <a:extLst>
                  <a:ext uri="{FF2B5EF4-FFF2-40B4-BE49-F238E27FC236}">
                    <a16:creationId xmlns:a16="http://schemas.microsoft.com/office/drawing/2014/main" id="{5AA92A00-FB03-4177-A090-E6DD65346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8813" y="3697010"/>
                <a:ext cx="303539" cy="359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  <a:latin typeface="Courier" pitchFamily="2" charset="0"/>
                  </a:rPr>
                  <a:t>0</a:t>
                </a:r>
              </a:p>
            </p:txBody>
          </p:sp>
          <p:sp>
            <p:nvSpPr>
              <p:cNvPr id="181" name="Rectangle 39">
                <a:extLst>
                  <a:ext uri="{FF2B5EF4-FFF2-40B4-BE49-F238E27FC236}">
                    <a16:creationId xmlns:a16="http://schemas.microsoft.com/office/drawing/2014/main" id="{94AE485C-DEF6-45F1-8374-0780C1B71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4327" y="4515596"/>
                <a:ext cx="303539" cy="359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  <a:latin typeface="Courier" pitchFamily="2" charset="0"/>
                  </a:rPr>
                  <a:t>2</a:t>
                </a:r>
              </a:p>
            </p:txBody>
          </p:sp>
        </p:grpSp>
      </p:grpSp>
      <p:grpSp>
        <p:nvGrpSpPr>
          <p:cNvPr id="184" name="Group 9">
            <a:extLst>
              <a:ext uri="{FF2B5EF4-FFF2-40B4-BE49-F238E27FC236}">
                <a16:creationId xmlns:a16="http://schemas.microsoft.com/office/drawing/2014/main" id="{1B3FD904-F526-4F6F-BC9C-20E84455AC02}"/>
              </a:ext>
            </a:extLst>
          </p:cNvPr>
          <p:cNvGrpSpPr>
            <a:grpSpLocks/>
          </p:cNvGrpSpPr>
          <p:nvPr/>
        </p:nvGrpSpPr>
        <p:grpSpPr bwMode="auto">
          <a:xfrm>
            <a:off x="15442404" y="34127281"/>
            <a:ext cx="12902184" cy="7376216"/>
            <a:chOff x="1099821" y="23129418"/>
            <a:chExt cx="12547959" cy="7773574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A80BD775-029D-4ED6-BD79-8BF5559D7673}"/>
                </a:ext>
              </a:extLst>
            </p:cNvPr>
            <p:cNvSpPr/>
            <p:nvPr/>
          </p:nvSpPr>
          <p:spPr>
            <a:xfrm>
              <a:off x="1116805" y="23764546"/>
              <a:ext cx="12521280" cy="713844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o-RO" dirty="0"/>
                <a:t> </a:t>
              </a:r>
              <a:endParaRPr lang="en-US" dirty="0"/>
            </a:p>
          </p:txBody>
        </p:sp>
        <p:sp>
          <p:nvSpPr>
            <p:cNvPr id="186" name="TextBox 14">
              <a:extLst>
                <a:ext uri="{FF2B5EF4-FFF2-40B4-BE49-F238E27FC236}">
                  <a16:creationId xmlns:a16="http://schemas.microsoft.com/office/drawing/2014/main" id="{AECF811E-C565-4990-94BE-8867C2D9B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9821" y="23129418"/>
              <a:ext cx="12547959" cy="10703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sz="6000" b="1" dirty="0">
                  <a:solidFill>
                    <a:schemeClr val="bg1"/>
                  </a:solidFill>
                </a:rPr>
                <a:t>Join Us, we’re Open Source!</a:t>
              </a:r>
            </a:p>
          </p:txBody>
        </p:sp>
        <p:grpSp>
          <p:nvGrpSpPr>
            <p:cNvPr id="187" name="Group 17">
              <a:extLst>
                <a:ext uri="{FF2B5EF4-FFF2-40B4-BE49-F238E27FC236}">
                  <a16:creationId xmlns:a16="http://schemas.microsoft.com/office/drawing/2014/main" id="{326E5226-C313-46AA-B417-6BBB7C2C4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6767" y="27010241"/>
              <a:ext cx="3118025" cy="1178403"/>
              <a:chOff x="1404327" y="3697010"/>
              <a:chExt cx="3118025" cy="1178403"/>
            </a:xfrm>
          </p:grpSpPr>
          <p:sp>
            <p:nvSpPr>
              <p:cNvPr id="188" name="Rectangle 22">
                <a:extLst>
                  <a:ext uri="{FF2B5EF4-FFF2-40B4-BE49-F238E27FC236}">
                    <a16:creationId xmlns:a16="http://schemas.microsoft.com/office/drawing/2014/main" id="{3C14ADE9-7910-4263-B79C-D61C59363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8813" y="3697010"/>
                <a:ext cx="303539" cy="359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  <a:latin typeface="Courier" pitchFamily="2" charset="0"/>
                  </a:rPr>
                  <a:t>0</a:t>
                </a:r>
              </a:p>
            </p:txBody>
          </p:sp>
          <p:sp>
            <p:nvSpPr>
              <p:cNvPr id="189" name="Rectangle 39">
                <a:extLst>
                  <a:ext uri="{FF2B5EF4-FFF2-40B4-BE49-F238E27FC236}">
                    <a16:creationId xmlns:a16="http://schemas.microsoft.com/office/drawing/2014/main" id="{71AE6378-06B3-4286-8A5F-0BD01E129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4327" y="4515596"/>
                <a:ext cx="303539" cy="359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  <a:latin typeface="Courier" pitchFamily="2" charset="0"/>
                  </a:rPr>
                  <a:t>2</a:t>
                </a:r>
              </a:p>
            </p:txBody>
          </p:sp>
        </p:grpSp>
      </p:grpSp>
      <p:sp>
        <p:nvSpPr>
          <p:cNvPr id="192" name="Content Placeholder 1">
            <a:extLst>
              <a:ext uri="{FF2B5EF4-FFF2-40B4-BE49-F238E27FC236}">
                <a16:creationId xmlns:a16="http://schemas.microsoft.com/office/drawing/2014/main" id="{DA88EF44-104C-4666-A074-B1C7650419B3}"/>
              </a:ext>
            </a:extLst>
          </p:cNvPr>
          <p:cNvSpPr txBox="1">
            <a:spLocks/>
          </p:cNvSpPr>
          <p:nvPr/>
        </p:nvSpPr>
        <p:spPr bwMode="gray">
          <a:xfrm>
            <a:off x="16941920" y="35456766"/>
            <a:ext cx="8784976" cy="5589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▌"/>
              <a:defRPr kumimoji="1" lang="ja-JP" altLang="en-US" sz="2000" b="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1pPr>
            <a:lvl2pPr marL="36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l"/>
              <a:defRPr kumimoji="1" lang="ja-JP" altLang="en-US" sz="1600" b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2pPr>
            <a:lvl3pPr marL="466725" indent="-10795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kumimoji="1" lang="ja-JP" altLang="en-US" sz="1400" b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3pPr>
            <a:lvl4pPr marL="576000" indent="-108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Tahoma" pitchFamily="34" charset="0"/>
              <a:buChar char="–"/>
              <a:defRPr kumimoji="1" lang="ja-JP" altLang="en-US" sz="1200" b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4pPr>
            <a:lvl5pPr marL="735013" indent="-157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Char char="≫"/>
              <a:defRPr kumimoji="1" sz="1200" b="1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sz="2800" dirty="0" err="1">
                <a:latin typeface="+mn-lt"/>
              </a:rPr>
              <a:t>Unikraft</a:t>
            </a:r>
            <a:r>
              <a:rPr lang="en-US" sz="2800" dirty="0">
                <a:latin typeface="+mn-lt"/>
              </a:rPr>
              <a:t> got released as Xen incubator project</a:t>
            </a:r>
          </a:p>
          <a:p>
            <a:pPr lvl="1"/>
            <a:r>
              <a:rPr lang="en-US" sz="2000" dirty="0" err="1">
                <a:latin typeface="+mn-lt"/>
              </a:rPr>
              <a:t>OpenSource</a:t>
            </a:r>
            <a:r>
              <a:rPr lang="en-US" sz="2000" dirty="0">
                <a:latin typeface="+mn-lt"/>
              </a:rPr>
              <a:t> development under Xen and </a:t>
            </a:r>
            <a:r>
              <a:rPr lang="en-US" sz="2000" dirty="0" err="1">
                <a:latin typeface="+mn-lt"/>
              </a:rPr>
              <a:t>LinuxFoundation</a:t>
            </a:r>
            <a:r>
              <a:rPr lang="en-US" sz="2000" dirty="0">
                <a:latin typeface="+mn-lt"/>
              </a:rPr>
              <a:t> umbrella</a:t>
            </a:r>
          </a:p>
          <a:p>
            <a:pPr marL="180000" lvl="1" indent="0">
              <a:buNone/>
            </a:pPr>
            <a:endParaRPr lang="en-US" sz="1900" i="1" kern="0" dirty="0">
              <a:latin typeface="+mn-lt"/>
            </a:endParaRPr>
          </a:p>
          <a:p>
            <a:pPr marL="180000" lvl="1" indent="0">
              <a:buNone/>
            </a:pPr>
            <a:endParaRPr lang="en-US" sz="1900" i="1" kern="0" dirty="0">
              <a:latin typeface="+mn-lt"/>
            </a:endParaRPr>
          </a:p>
          <a:p>
            <a:pPr marL="180000" lvl="1" indent="0">
              <a:buNone/>
            </a:pPr>
            <a:endParaRPr lang="en-US" sz="2000" i="1" kern="0" dirty="0">
              <a:latin typeface="+mn-lt"/>
            </a:endParaRPr>
          </a:p>
          <a:p>
            <a:r>
              <a:rPr lang="en-US" sz="2800" dirty="0">
                <a:latin typeface="+mn-lt"/>
              </a:rPr>
              <a:t>Have look on the Wiki</a:t>
            </a:r>
          </a:p>
          <a:p>
            <a:pPr lvl="1"/>
            <a:r>
              <a:rPr lang="en-US" sz="1800" kern="0" dirty="0">
                <a:hlinkClick r:id="rId2"/>
              </a:rPr>
              <a:t>http://www.unikraft.org/</a:t>
            </a:r>
            <a:endParaRPr lang="en-US" sz="1800" kern="0" dirty="0"/>
          </a:p>
          <a:p>
            <a:pPr marL="180000" lvl="1" indent="0">
              <a:buNone/>
            </a:pPr>
            <a:endParaRPr lang="en-US" sz="1800" kern="0" dirty="0"/>
          </a:p>
          <a:p>
            <a:r>
              <a:rPr lang="en-US" sz="2800" kern="0" dirty="0">
                <a:latin typeface="+mn-lt"/>
              </a:rPr>
              <a:t>Drop us an mail</a:t>
            </a:r>
          </a:p>
          <a:p>
            <a:pPr lvl="1"/>
            <a:r>
              <a:rPr lang="en-US" sz="1800" dirty="0">
                <a:hlinkClick r:id="rId3"/>
              </a:rPr>
              <a:t>minios-devel@lists.xen.org</a:t>
            </a:r>
            <a:endParaRPr lang="en-US" sz="1800" dirty="0"/>
          </a:p>
          <a:p>
            <a:pPr marL="180000" lvl="1" indent="0">
              <a:buNone/>
            </a:pPr>
            <a:endParaRPr lang="en-US" sz="1800" kern="0" dirty="0"/>
          </a:p>
          <a:p>
            <a:r>
              <a:rPr lang="en-US" sz="2800" dirty="0">
                <a:latin typeface="+mn-lt"/>
              </a:rPr>
              <a:t>Join our IRC channel</a:t>
            </a:r>
          </a:p>
          <a:p>
            <a:pPr lvl="1"/>
            <a:r>
              <a:rPr lang="en-US" sz="1800" dirty="0">
                <a:ea typeface="Verdana" panose="020B0604030504040204" pitchFamily="34" charset="0"/>
              </a:rPr>
              <a:t>#</a:t>
            </a:r>
            <a:r>
              <a:rPr lang="en-US" sz="1800" dirty="0" err="1">
                <a:ea typeface="Verdana" panose="020B0604030504040204" pitchFamily="34" charset="0"/>
              </a:rPr>
              <a:t>unikraft</a:t>
            </a:r>
            <a:r>
              <a:rPr lang="en-US" sz="1800" dirty="0">
                <a:ea typeface="Verdana" panose="020B0604030504040204" pitchFamily="34" charset="0"/>
              </a:rPr>
              <a:t> </a:t>
            </a:r>
            <a:r>
              <a:rPr lang="en-US" sz="2000" dirty="0">
                <a:latin typeface="+mn-lt"/>
              </a:rPr>
              <a:t>on </a:t>
            </a:r>
            <a:r>
              <a:rPr lang="en-US" sz="2000" dirty="0" err="1">
                <a:latin typeface="+mn-lt"/>
              </a:rPr>
              <a:t>Freenode</a:t>
            </a:r>
            <a:endParaRPr lang="en-US" sz="2000" dirty="0">
              <a:latin typeface="+mn-lt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496192F-9678-4DEB-B454-15201EFB7C5D}"/>
              </a:ext>
            </a:extLst>
          </p:cNvPr>
          <p:cNvGrpSpPr/>
          <p:nvPr/>
        </p:nvGrpSpPr>
        <p:grpSpPr>
          <a:xfrm>
            <a:off x="19007335" y="36389236"/>
            <a:ext cx="5056101" cy="784056"/>
            <a:chOff x="2247530" y="5829638"/>
            <a:chExt cx="4154396" cy="644228"/>
          </a:xfrm>
        </p:grpSpPr>
        <p:pic>
          <p:nvPicPr>
            <p:cNvPr id="194" name="Picture 2" descr="Xen-Logo">
              <a:extLst>
                <a:ext uri="{FF2B5EF4-FFF2-40B4-BE49-F238E27FC236}">
                  <a16:creationId xmlns:a16="http://schemas.microsoft.com/office/drawing/2014/main" id="{32B7472F-8072-4B3B-846D-6D9AAE5CC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278" y="5829638"/>
              <a:ext cx="1397648" cy="644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4" descr="Linux Foundation">
              <a:extLst>
                <a:ext uri="{FF2B5EF4-FFF2-40B4-BE49-F238E27FC236}">
                  <a16:creationId xmlns:a16="http://schemas.microsoft.com/office/drawing/2014/main" id="{36D10A30-0A14-4F1D-906C-17950DBC8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530" y="5829638"/>
              <a:ext cx="2119826" cy="644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2C2C31A-8A64-4378-ABF4-7EEEA009C30F}"/>
              </a:ext>
            </a:extLst>
          </p:cNvPr>
          <p:cNvSpPr txBox="1"/>
          <p:nvPr/>
        </p:nvSpPr>
        <p:spPr>
          <a:xfrm>
            <a:off x="2490179" y="21890980"/>
            <a:ext cx="10009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But… manually built (until now)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97ED02-9899-472E-816A-DA5C98F01535}"/>
              </a:ext>
            </a:extLst>
          </p:cNvPr>
          <p:cNvGrpSpPr/>
          <p:nvPr/>
        </p:nvGrpSpPr>
        <p:grpSpPr>
          <a:xfrm>
            <a:off x="3637921" y="8634338"/>
            <a:ext cx="2889085" cy="646331"/>
            <a:chOff x="3236532" y="8634338"/>
            <a:chExt cx="2889085" cy="646331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B4DC91FF-DFA5-45C5-BD32-5403CF951B1A}"/>
                </a:ext>
              </a:extLst>
            </p:cNvPr>
            <p:cNvSpPr txBox="1"/>
            <p:nvPr/>
          </p:nvSpPr>
          <p:spPr>
            <a:xfrm>
              <a:off x="3760673" y="8634338"/>
              <a:ext cx="23649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Lightweight</a:t>
              </a:r>
              <a:endParaRPr lang="en-US" sz="3200" dirty="0"/>
            </a:p>
          </p:txBody>
        </p:sp>
        <p:pic>
          <p:nvPicPr>
            <p:cNvPr id="248" name="Picture 247" descr="thumb_COLOURBOX9644510.jpg">
              <a:extLst>
                <a:ext uri="{FF2B5EF4-FFF2-40B4-BE49-F238E27FC236}">
                  <a16:creationId xmlns:a16="http://schemas.microsoft.com/office/drawing/2014/main" id="{CF8668D4-8E9E-4446-A9CB-D56E9CAE47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b="50000"/>
            <a:stretch/>
          </p:blipFill>
          <p:spPr>
            <a:xfrm>
              <a:off x="3236532" y="8711535"/>
              <a:ext cx="474851" cy="487680"/>
            </a:xfrm>
            <a:prstGeom prst="rect">
              <a:avLst/>
            </a:prstGeom>
          </p:spPr>
        </p:pic>
      </p:grpSp>
      <p:sp>
        <p:nvSpPr>
          <p:cNvPr id="250" name="TextBox 249">
            <a:extLst>
              <a:ext uri="{FF2B5EF4-FFF2-40B4-BE49-F238E27FC236}">
                <a16:creationId xmlns:a16="http://schemas.microsoft.com/office/drawing/2014/main" id="{E3403A56-4683-45D6-9AD5-66F00FBFDF62}"/>
              </a:ext>
            </a:extLst>
          </p:cNvPr>
          <p:cNvSpPr txBox="1"/>
          <p:nvPr/>
        </p:nvSpPr>
        <p:spPr>
          <a:xfrm>
            <a:off x="4156886" y="9325550"/>
            <a:ext cx="2492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Iffy isolation</a:t>
            </a:r>
            <a:endParaRPr lang="en-US" sz="3200" dirty="0"/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590D3AC8-FB13-4776-9893-C370056A4E3C}"/>
              </a:ext>
            </a:extLst>
          </p:cNvPr>
          <p:cNvGrpSpPr/>
          <p:nvPr/>
        </p:nvGrpSpPr>
        <p:grpSpPr>
          <a:xfrm>
            <a:off x="9962521" y="8634338"/>
            <a:ext cx="3633775" cy="646331"/>
            <a:chOff x="3236532" y="8634338"/>
            <a:chExt cx="3633775" cy="646331"/>
          </a:xfrm>
        </p:grpSpPr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6048DE1D-8C41-4125-84B7-FE8936801965}"/>
                </a:ext>
              </a:extLst>
            </p:cNvPr>
            <p:cNvSpPr txBox="1"/>
            <p:nvPr/>
          </p:nvSpPr>
          <p:spPr>
            <a:xfrm>
              <a:off x="3760673" y="8634338"/>
              <a:ext cx="31096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Strong isolation</a:t>
              </a:r>
              <a:endParaRPr lang="en-US" sz="3200" dirty="0"/>
            </a:p>
          </p:txBody>
        </p:sp>
        <p:pic>
          <p:nvPicPr>
            <p:cNvPr id="254" name="Picture 253" descr="thumb_COLOURBOX9644510.jpg">
              <a:extLst>
                <a:ext uri="{FF2B5EF4-FFF2-40B4-BE49-F238E27FC236}">
                  <a16:creationId xmlns:a16="http://schemas.microsoft.com/office/drawing/2014/main" id="{D9C2C291-EE75-4D5D-A0FD-F199E6D02E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b="50000"/>
            <a:stretch/>
          </p:blipFill>
          <p:spPr>
            <a:xfrm>
              <a:off x="3236532" y="8711535"/>
              <a:ext cx="474851" cy="487680"/>
            </a:xfrm>
            <a:prstGeom prst="rect">
              <a:avLst/>
            </a:prstGeom>
          </p:spPr>
        </p:pic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54DCBF8A-C276-459B-915E-A033C89233AC}"/>
              </a:ext>
            </a:extLst>
          </p:cNvPr>
          <p:cNvSpPr txBox="1"/>
          <p:nvPr/>
        </p:nvSpPr>
        <p:spPr>
          <a:xfrm>
            <a:off x="10481486" y="9325550"/>
            <a:ext cx="2708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Heavy weight</a:t>
            </a:r>
            <a:endParaRPr lang="en-US" sz="3200" dirty="0"/>
          </a:p>
        </p:txBody>
      </p:sp>
      <p:pic>
        <p:nvPicPr>
          <p:cNvPr id="259" name="Picture 258" descr="thumb_COLOURBOX9644510.jpg">
            <a:extLst>
              <a:ext uri="{FF2B5EF4-FFF2-40B4-BE49-F238E27FC236}">
                <a16:creationId xmlns:a16="http://schemas.microsoft.com/office/drawing/2014/main" id="{E74840EB-2897-43AC-92ED-4CC16EAD81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6599" r="51158" b="50000"/>
          <a:stretch/>
        </p:blipFill>
        <p:spPr>
          <a:xfrm>
            <a:off x="3599396" y="9472368"/>
            <a:ext cx="474680" cy="423313"/>
          </a:xfrm>
          <a:prstGeom prst="rect">
            <a:avLst/>
          </a:prstGeom>
        </p:spPr>
      </p:pic>
      <p:pic>
        <p:nvPicPr>
          <p:cNvPr id="260" name="Picture 259" descr="thumb_COLOURBOX9644510.jpg">
            <a:extLst>
              <a:ext uri="{FF2B5EF4-FFF2-40B4-BE49-F238E27FC236}">
                <a16:creationId xmlns:a16="http://schemas.microsoft.com/office/drawing/2014/main" id="{5B0CC906-328B-4724-9923-88E4D9EF45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6599" r="51158" b="50000"/>
          <a:stretch/>
        </p:blipFill>
        <p:spPr>
          <a:xfrm>
            <a:off x="9919476" y="9476581"/>
            <a:ext cx="474680" cy="423313"/>
          </a:xfrm>
          <a:prstGeom prst="rect">
            <a:avLst/>
          </a:prstGeom>
        </p:spPr>
      </p:pic>
      <p:pic>
        <p:nvPicPr>
          <p:cNvPr id="266" name="Picture 265" descr="std-os.pdf">
            <a:extLst>
              <a:ext uri="{FF2B5EF4-FFF2-40B4-BE49-F238E27FC236}">
                <a16:creationId xmlns:a16="http://schemas.microsoft.com/office/drawing/2014/main" id="{E4ACF85B-6F07-4125-A1EE-75B2E16313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95"/>
          <a:stretch/>
        </p:blipFill>
        <p:spPr>
          <a:xfrm>
            <a:off x="2073724" y="15580138"/>
            <a:ext cx="6550665" cy="5351488"/>
          </a:xfrm>
          <a:prstGeom prst="rect">
            <a:avLst/>
          </a:prstGeom>
        </p:spPr>
      </p:pic>
      <p:pic>
        <p:nvPicPr>
          <p:cNvPr id="267" name="Picture 266" descr="specialized-os.pdf">
            <a:extLst>
              <a:ext uri="{FF2B5EF4-FFF2-40B4-BE49-F238E27FC236}">
                <a16:creationId xmlns:a16="http://schemas.microsoft.com/office/drawing/2014/main" id="{138215B4-F47C-447F-A305-ACFFB5122C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006" y="15580138"/>
            <a:ext cx="1713957" cy="5351488"/>
          </a:xfrm>
          <a:prstGeom prst="rect">
            <a:avLst/>
          </a:prstGeom>
        </p:spPr>
      </p:pic>
      <p:grpSp>
        <p:nvGrpSpPr>
          <p:cNvPr id="269" name="Group 268">
            <a:extLst>
              <a:ext uri="{FF2B5EF4-FFF2-40B4-BE49-F238E27FC236}">
                <a16:creationId xmlns:a16="http://schemas.microsoft.com/office/drawing/2014/main" id="{A6D91DE6-5F17-4276-9B99-33210CE1087D}"/>
              </a:ext>
            </a:extLst>
          </p:cNvPr>
          <p:cNvGrpSpPr/>
          <p:nvPr/>
        </p:nvGrpSpPr>
        <p:grpSpPr>
          <a:xfrm>
            <a:off x="5809504" y="17398566"/>
            <a:ext cx="2592012" cy="2165696"/>
            <a:chOff x="2567329" y="3396074"/>
            <a:chExt cx="1508429" cy="1340825"/>
          </a:xfrm>
        </p:grpSpPr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98B988C5-3748-4E7D-A516-99A0DB6183FE}"/>
                </a:ext>
              </a:extLst>
            </p:cNvPr>
            <p:cNvSpPr/>
            <p:nvPr/>
          </p:nvSpPr>
          <p:spPr>
            <a:xfrm>
              <a:off x="2567329" y="3396074"/>
              <a:ext cx="1508429" cy="1340825"/>
            </a:xfrm>
            <a:prstGeom prst="rect">
              <a:avLst/>
            </a:prstGeom>
            <a:noFill/>
            <a:ln w="38100" cmpd="sng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F600820D-E18D-434A-B4B4-2105E94AA008}"/>
                </a:ext>
              </a:extLst>
            </p:cNvPr>
            <p:cNvSpPr txBox="1"/>
            <p:nvPr/>
          </p:nvSpPr>
          <p:spPr>
            <a:xfrm>
              <a:off x="2790642" y="3844485"/>
              <a:ext cx="1096311" cy="438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unused!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F6865402-2746-41A8-AD9E-B948EAFF104E}"/>
              </a:ext>
            </a:extLst>
          </p:cNvPr>
          <p:cNvGrpSpPr/>
          <p:nvPr/>
        </p:nvGrpSpPr>
        <p:grpSpPr>
          <a:xfrm>
            <a:off x="3051913" y="18887281"/>
            <a:ext cx="2656062" cy="707886"/>
            <a:chOff x="781190" y="4306254"/>
            <a:chExt cx="1658695" cy="452399"/>
          </a:xfrm>
        </p:grpSpPr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5CC2229D-B218-410F-9BD8-9D324126D241}"/>
                </a:ext>
              </a:extLst>
            </p:cNvPr>
            <p:cNvSpPr/>
            <p:nvPr/>
          </p:nvSpPr>
          <p:spPr>
            <a:xfrm>
              <a:off x="781190" y="4361686"/>
              <a:ext cx="1658695" cy="375213"/>
            </a:xfrm>
            <a:prstGeom prst="rect">
              <a:avLst/>
            </a:prstGeom>
            <a:noFill/>
            <a:ln w="38100" cmpd="sng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BE06B492-2E87-4992-B784-B0D740B8E62D}"/>
                </a:ext>
              </a:extLst>
            </p:cNvPr>
            <p:cNvSpPr txBox="1"/>
            <p:nvPr/>
          </p:nvSpPr>
          <p:spPr>
            <a:xfrm>
              <a:off x="1047907" y="4306254"/>
              <a:ext cx="1176453" cy="45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unused!</a:t>
              </a:r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C5866BA6-1A26-47B8-92BB-4498E78965F8}"/>
              </a:ext>
            </a:extLst>
          </p:cNvPr>
          <p:cNvGrpSpPr/>
          <p:nvPr/>
        </p:nvGrpSpPr>
        <p:grpSpPr>
          <a:xfrm>
            <a:off x="2260024" y="19713004"/>
            <a:ext cx="2656062" cy="1031817"/>
            <a:chOff x="290984" y="4888183"/>
            <a:chExt cx="1625273" cy="626067"/>
          </a:xfrm>
        </p:grpSpPr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EA9AD3E1-5291-40C0-AB5F-A693FAE07659}"/>
                </a:ext>
              </a:extLst>
            </p:cNvPr>
            <p:cNvSpPr/>
            <p:nvPr/>
          </p:nvSpPr>
          <p:spPr>
            <a:xfrm>
              <a:off x="290984" y="4888183"/>
              <a:ext cx="1625273" cy="626067"/>
            </a:xfrm>
            <a:prstGeom prst="rect">
              <a:avLst/>
            </a:prstGeom>
            <a:noFill/>
            <a:ln w="38100" cmpd="sng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7F216351-C22B-4AAA-9CF9-E7AEA5A706A7}"/>
                </a:ext>
              </a:extLst>
            </p:cNvPr>
            <p:cNvSpPr txBox="1"/>
            <p:nvPr/>
          </p:nvSpPr>
          <p:spPr>
            <a:xfrm>
              <a:off x="546812" y="5015381"/>
              <a:ext cx="1152748" cy="429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unused!</a:t>
              </a:r>
            </a:p>
          </p:txBody>
        </p:sp>
      </p:grpSp>
      <p:sp>
        <p:nvSpPr>
          <p:cNvPr id="278" name="TextBox 277">
            <a:extLst>
              <a:ext uri="{FF2B5EF4-FFF2-40B4-BE49-F238E27FC236}">
                <a16:creationId xmlns:a16="http://schemas.microsoft.com/office/drawing/2014/main" id="{7CAAD4A9-16AD-44EE-A7E1-C17A10FD3A98}"/>
              </a:ext>
            </a:extLst>
          </p:cNvPr>
          <p:cNvSpPr txBox="1"/>
          <p:nvPr/>
        </p:nvSpPr>
        <p:spPr>
          <a:xfrm>
            <a:off x="12013406" y="20944681"/>
            <a:ext cx="2131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unikernel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CFFDE882-9546-4A4C-BEC2-A0A94159E9C3}"/>
              </a:ext>
            </a:extLst>
          </p:cNvPr>
          <p:cNvSpPr txBox="1"/>
          <p:nvPr/>
        </p:nvSpPr>
        <p:spPr>
          <a:xfrm>
            <a:off x="3299361" y="20944681"/>
            <a:ext cx="4294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general-</a:t>
            </a:r>
            <a:r>
              <a:rPr lang="de-DE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</a:t>
            </a:r>
          </a:p>
        </p:txBody>
      </p:sp>
      <p:pic>
        <p:nvPicPr>
          <p:cNvPr id="280" name="Picture 279" descr="Screen Shot 2017-04-24 at 9.41.52 PM.png">
            <a:extLst>
              <a:ext uri="{FF2B5EF4-FFF2-40B4-BE49-F238E27FC236}">
                <a16:creationId xmlns:a16="http://schemas.microsoft.com/office/drawing/2014/main" id="{16C0DF1A-4FB0-4B91-9269-6A88B4F0FF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9" t="28228" r="19748" b="7353"/>
          <a:stretch/>
        </p:blipFill>
        <p:spPr>
          <a:xfrm>
            <a:off x="16612678" y="15553766"/>
            <a:ext cx="10293445" cy="66379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C37DC7-0BB1-43FD-818A-BCCF969E00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28" y="26202045"/>
            <a:ext cx="9087278" cy="57416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6B6925B-B3DA-41FD-B1A1-CC5F368B88F5}"/>
              </a:ext>
            </a:extLst>
          </p:cNvPr>
          <p:cNvSpPr txBox="1"/>
          <p:nvPr/>
        </p:nvSpPr>
        <p:spPr>
          <a:xfrm>
            <a:off x="5896614" y="31943665"/>
            <a:ext cx="4821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Everything is a library!</a:t>
            </a:r>
          </a:p>
        </p:txBody>
      </p:sp>
      <p:pic>
        <p:nvPicPr>
          <p:cNvPr id="281" name="Picture 4" descr="L:\Pictures\Screenshot from 2017-11-30 13-12-12.png">
            <a:extLst>
              <a:ext uri="{FF2B5EF4-FFF2-40B4-BE49-F238E27FC236}">
                <a16:creationId xmlns:a16="http://schemas.microsoft.com/office/drawing/2014/main" id="{DAC2E6DB-A2F5-442D-AB15-C251491F8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975" y="39397734"/>
            <a:ext cx="4716768" cy="200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2" name="Content Placeholder 1">
            <a:extLst>
              <a:ext uri="{FF2B5EF4-FFF2-40B4-BE49-F238E27FC236}">
                <a16:creationId xmlns:a16="http://schemas.microsoft.com/office/drawing/2014/main" id="{C8D5C8E7-C8E3-4DFD-972C-3AFB60D09869}"/>
              </a:ext>
            </a:extLst>
          </p:cNvPr>
          <p:cNvSpPr txBox="1">
            <a:spLocks/>
          </p:cNvSpPr>
          <p:nvPr/>
        </p:nvSpPr>
        <p:spPr bwMode="gray">
          <a:xfrm>
            <a:off x="2031205" y="35321767"/>
            <a:ext cx="12302991" cy="5589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▌"/>
              <a:defRPr kumimoji="1" lang="ja-JP" altLang="en-US" sz="2000" b="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1pPr>
            <a:lvl2pPr marL="36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l"/>
              <a:defRPr kumimoji="1" lang="ja-JP" altLang="en-US" sz="1600" b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2pPr>
            <a:lvl3pPr marL="466725" indent="-10795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kumimoji="1" lang="ja-JP" altLang="en-US" sz="1400" b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3pPr>
            <a:lvl4pPr marL="576000" indent="-108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Tahoma" pitchFamily="34" charset="0"/>
              <a:buChar char="–"/>
              <a:defRPr kumimoji="1" lang="ja-JP" altLang="en-US" sz="1200" b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4pPr>
            <a:lvl5pPr marL="735013" indent="-157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Char char="≫"/>
              <a:defRPr kumimoji="1" sz="1200" b="1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sz="2800" i="1" dirty="0"/>
              <a:t>Xen PV x86_64 binary</a:t>
            </a:r>
          </a:p>
          <a:p>
            <a:pPr marL="0" indent="0">
              <a:buNone/>
            </a:pPr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r>
              <a:rPr lang="en-US" sz="2800" dirty="0"/>
              <a:t>Boots and prints messages to debug console </a:t>
            </a:r>
            <a:r>
              <a:rPr lang="en-US" sz="2400" dirty="0"/>
              <a:t>(with min. 208kB RAM)</a:t>
            </a:r>
          </a:p>
          <a:p>
            <a:pPr marL="0" indent="0">
              <a:buNone/>
            </a:pPr>
            <a:endParaRPr lang="en-US" sz="2800" dirty="0">
              <a:latin typeface="+mn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3970E4-550F-4E92-AF0F-84CF171089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06" y="35801572"/>
            <a:ext cx="9156644" cy="288549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72119E1-0834-4527-8F59-830110563CA2}"/>
              </a:ext>
            </a:extLst>
          </p:cNvPr>
          <p:cNvSpPr txBox="1"/>
          <p:nvPr/>
        </p:nvSpPr>
        <p:spPr>
          <a:xfrm>
            <a:off x="8631534" y="15606748"/>
            <a:ext cx="3590185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</a:rPr>
              <a:t>User Application</a:t>
            </a:r>
          </a:p>
          <a:p>
            <a:pPr algn="ctr"/>
            <a:endParaRPr lang="en-US" sz="2800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  <a:p>
            <a:pPr algn="ctr"/>
            <a:r>
              <a:rPr lang="en-US" sz="28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92D050"/>
                </a:solidFill>
              </a:rPr>
              <a:t>3</a:t>
            </a:r>
            <a:r>
              <a:rPr lang="en-US" sz="2800" baseline="300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92D050"/>
                </a:solidFill>
              </a:rPr>
              <a:t>rd</a:t>
            </a:r>
            <a:r>
              <a:rPr lang="en-US" sz="28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92D050"/>
                </a:solidFill>
              </a:rPr>
              <a:t> Party Applications</a:t>
            </a:r>
          </a:p>
          <a:p>
            <a:pPr algn="ctr"/>
            <a:endParaRPr lang="en-US" sz="4400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92D050"/>
              </a:solidFill>
            </a:endParaRPr>
          </a:p>
          <a:p>
            <a:pPr algn="ctr"/>
            <a:r>
              <a:rPr lang="en-US" sz="28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92D050"/>
                </a:solidFill>
              </a:rPr>
              <a:t>Libraries</a:t>
            </a:r>
          </a:p>
          <a:p>
            <a:pPr algn="ctr"/>
            <a:endParaRPr lang="en-US" sz="2800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92D050"/>
              </a:solidFill>
            </a:endParaRPr>
          </a:p>
          <a:p>
            <a:pPr algn="ctr"/>
            <a:endParaRPr lang="en-US" sz="2400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92D050"/>
              </a:solidFill>
            </a:endParaRPr>
          </a:p>
          <a:p>
            <a:pPr algn="ctr"/>
            <a:r>
              <a:rPr lang="en-US" sz="28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92D050"/>
                </a:solidFill>
              </a:rPr>
              <a:t>Services</a:t>
            </a:r>
          </a:p>
          <a:p>
            <a:pPr algn="ctr"/>
            <a:endParaRPr lang="en-US" sz="2800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  <a:p>
            <a:pPr algn="ctr"/>
            <a:endParaRPr lang="en-US" sz="2000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  <a:p>
            <a:pPr algn="ctr"/>
            <a:r>
              <a:rPr lang="en-US" sz="2800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70C0"/>
                </a:solidFill>
              </a:rPr>
              <a:t>Kernel</a:t>
            </a:r>
          </a:p>
        </p:txBody>
      </p: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604DC712-7D64-4D85-917E-5751EA452D27}"/>
              </a:ext>
            </a:extLst>
          </p:cNvPr>
          <p:cNvGrpSpPr>
            <a:grpSpLocks noChangeAspect="1"/>
          </p:cNvGrpSpPr>
          <p:nvPr/>
        </p:nvGrpSpPr>
        <p:grpSpPr>
          <a:xfrm>
            <a:off x="16612678" y="26884597"/>
            <a:ext cx="9031528" cy="2849520"/>
            <a:chOff x="915233" y="2112414"/>
            <a:chExt cx="6909500" cy="2180003"/>
          </a:xfrm>
        </p:grpSpPr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F332FEDA-947A-4364-85CB-017AAAF7D9BE}"/>
                </a:ext>
              </a:extLst>
            </p:cNvPr>
            <p:cNvSpPr/>
            <p:nvPr/>
          </p:nvSpPr>
          <p:spPr>
            <a:xfrm>
              <a:off x="915233" y="2650988"/>
              <a:ext cx="1680147" cy="549714"/>
            </a:xfrm>
            <a:prstGeom prst="rect">
              <a:avLst/>
            </a:prstGeom>
            <a:solidFill>
              <a:srgbClr val="76161B"/>
            </a:solidFill>
            <a:ln w="25400" cap="flat" cmpd="sng" algn="ctr">
              <a:solidFill>
                <a:srgbClr val="76161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/>
                  <a:ea typeface="Verdana"/>
                  <a:cs typeface="Courier New"/>
                </a:rPr>
                <a:t>liballocbuddy.o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/>
                <a:ea typeface="Verdana"/>
                <a:cs typeface="Courier New"/>
              </a:endParaRPr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92E4EB78-9EA9-41D0-BE2D-DE78E67317F0}"/>
                </a:ext>
              </a:extLst>
            </p:cNvPr>
            <p:cNvSpPr/>
            <p:nvPr/>
          </p:nvSpPr>
          <p:spPr bwMode="auto">
            <a:xfrm>
              <a:off x="915234" y="3757998"/>
              <a:ext cx="1680146" cy="534419"/>
            </a:xfrm>
            <a:prstGeom prst="rect">
              <a:avLst/>
            </a:prstGeom>
            <a:solidFill>
              <a:srgbClr val="76491B"/>
            </a:solidFill>
            <a:ln w="25400" cap="flat" cmpd="sng" algn="ctr">
              <a:solidFill>
                <a:srgbClr val="76491B">
                  <a:shade val="50000"/>
                </a:srgbClr>
              </a:solidFill>
              <a:prstDash val="soli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 panose="02070309020205020404" pitchFamily="49" charset="0"/>
                  <a:ea typeface="Verdana"/>
                  <a:cs typeface="Courier New" panose="02070309020205020404" pitchFamily="49" charset="0"/>
                </a:rPr>
                <a:t>libkvmplat.o</a:t>
              </a:r>
              <a:endParaRPr kumimoji="1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Verdana"/>
                <a:cs typeface="Courier New" panose="02070309020205020404" pitchFamily="49" charset="0"/>
              </a:endParaRPr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D1E2741A-5B93-4D94-BBE4-2C1011ED097C}"/>
                </a:ext>
              </a:extLst>
            </p:cNvPr>
            <p:cNvSpPr/>
            <p:nvPr/>
          </p:nvSpPr>
          <p:spPr bwMode="auto">
            <a:xfrm>
              <a:off x="2606521" y="3757998"/>
              <a:ext cx="1680146" cy="532393"/>
            </a:xfrm>
            <a:prstGeom prst="rect">
              <a:avLst/>
            </a:prstGeom>
            <a:solidFill>
              <a:srgbClr val="4F6228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 panose="02070309020205020404" pitchFamily="49" charset="0"/>
                  <a:ea typeface="Verdana"/>
                  <a:cs typeface="Courier New" panose="02070309020205020404" pitchFamily="49" charset="0"/>
                </a:rPr>
                <a:t>libx86_64arch.o</a:t>
              </a:r>
              <a:endParaRPr kumimoji="1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Verdana"/>
                <a:cs typeface="Courier New" panose="02070309020205020404" pitchFamily="49" charset="0"/>
              </a:endParaRPr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F0F2464F-976F-4254-9549-BAFD3B427A64}"/>
                </a:ext>
              </a:extLst>
            </p:cNvPr>
            <p:cNvSpPr/>
            <p:nvPr/>
          </p:nvSpPr>
          <p:spPr>
            <a:xfrm>
              <a:off x="2602467" y="2662128"/>
              <a:ext cx="1680147" cy="549714"/>
            </a:xfrm>
            <a:prstGeom prst="rect">
              <a:avLst/>
            </a:prstGeom>
            <a:solidFill>
              <a:srgbClr val="76161B"/>
            </a:solidFill>
            <a:ln w="25400" cap="flat" cmpd="sng" algn="ctr">
              <a:solidFill>
                <a:srgbClr val="76161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/>
                  <a:ea typeface="Verdana"/>
                  <a:cs typeface="Courier New"/>
                </a:rPr>
                <a:t>libconsole.o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/>
                <a:ea typeface="Verdana"/>
                <a:cs typeface="Courier New"/>
              </a:endParaRPr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AC82FEFE-F851-4BCB-8FFE-115F3C1AB5AE}"/>
                </a:ext>
              </a:extLst>
            </p:cNvPr>
            <p:cNvSpPr/>
            <p:nvPr/>
          </p:nvSpPr>
          <p:spPr>
            <a:xfrm>
              <a:off x="2602467" y="3208284"/>
              <a:ext cx="1680147" cy="549714"/>
            </a:xfrm>
            <a:prstGeom prst="rect">
              <a:avLst/>
            </a:prstGeom>
            <a:solidFill>
              <a:srgbClr val="76161B"/>
            </a:solidFill>
            <a:ln w="25400" cap="flat" cmpd="sng" algn="ctr">
              <a:solidFill>
                <a:srgbClr val="76161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/>
                  <a:ea typeface="Verdana"/>
                  <a:cs typeface="Courier New"/>
                </a:rPr>
                <a:t>libfilesystem.o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/>
                <a:ea typeface="Verdana"/>
                <a:cs typeface="Courier New"/>
              </a:endParaRPr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2908E80F-C81C-4D01-A1AB-534D42B5A5F3}"/>
                </a:ext>
              </a:extLst>
            </p:cNvPr>
            <p:cNvSpPr/>
            <p:nvPr/>
          </p:nvSpPr>
          <p:spPr>
            <a:xfrm>
              <a:off x="2602467" y="2112414"/>
              <a:ext cx="1680147" cy="549714"/>
            </a:xfrm>
            <a:prstGeom prst="rect">
              <a:avLst/>
            </a:prstGeom>
            <a:solidFill>
              <a:srgbClr val="76161B"/>
            </a:solidFill>
            <a:ln w="25400" cap="flat" cmpd="sng" algn="ctr">
              <a:solidFill>
                <a:srgbClr val="76161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/>
                  <a:ea typeface="Verdana"/>
                  <a:cs typeface="Courier New"/>
                </a:rPr>
                <a:t>liblwip.o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/>
                <a:ea typeface="Verdana"/>
                <a:cs typeface="Courier New"/>
              </a:endParaRPr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4D9F8D31-4C76-4E50-B835-FFC7F89D508B}"/>
                </a:ext>
              </a:extLst>
            </p:cNvPr>
            <p:cNvSpPr/>
            <p:nvPr/>
          </p:nvSpPr>
          <p:spPr>
            <a:xfrm>
              <a:off x="915233" y="3204726"/>
              <a:ext cx="1680147" cy="549714"/>
            </a:xfrm>
            <a:prstGeom prst="rect">
              <a:avLst/>
            </a:prstGeom>
            <a:solidFill>
              <a:srgbClr val="76161B"/>
            </a:solidFill>
            <a:ln w="25400" cap="flat" cmpd="sng" algn="ctr">
              <a:solidFill>
                <a:srgbClr val="76161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/>
                  <a:ea typeface="Verdana"/>
                  <a:cs typeface="Courier New"/>
                </a:rPr>
                <a:t>libschedcoop.o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/>
                <a:ea typeface="Verdana"/>
                <a:cs typeface="Courier New"/>
              </a:endParaRPr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1FABAB2F-1AF0-4FB8-A0A5-C7F79E65A677}"/>
                </a:ext>
              </a:extLst>
            </p:cNvPr>
            <p:cNvSpPr/>
            <p:nvPr/>
          </p:nvSpPr>
          <p:spPr>
            <a:xfrm>
              <a:off x="915233" y="2112414"/>
              <a:ext cx="1687234" cy="549714"/>
            </a:xfrm>
            <a:prstGeom prst="rect">
              <a:avLst/>
            </a:prstGeom>
            <a:solidFill>
              <a:srgbClr val="76161B"/>
            </a:solidFill>
            <a:ln w="25400" cap="flat" cmpd="sng" algn="ctr">
              <a:solidFill>
                <a:srgbClr val="76161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urier New"/>
                  <a:ea typeface="Verdana"/>
                  <a:cs typeface="Courier New"/>
                </a:rPr>
                <a:t>libpython.o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/>
                <a:ea typeface="Verdana"/>
                <a:cs typeface="Courier New"/>
              </a:endParaRPr>
            </a:p>
          </p:txBody>
        </p: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546E4135-F4B3-4502-B5BA-39C81907A6EE}"/>
                </a:ext>
              </a:extLst>
            </p:cNvPr>
            <p:cNvGrpSpPr/>
            <p:nvPr/>
          </p:nvGrpSpPr>
          <p:grpSpPr>
            <a:xfrm>
              <a:off x="4500975" y="2368976"/>
              <a:ext cx="3323758" cy="1541126"/>
              <a:chOff x="4066476" y="2424676"/>
              <a:chExt cx="3323758" cy="1541126"/>
            </a:xfrm>
          </p:grpSpPr>
          <p:pic>
            <p:nvPicPr>
              <p:cNvPr id="341" name="Picture 340" descr="download.png">
                <a:extLst>
                  <a:ext uri="{FF2B5EF4-FFF2-40B4-BE49-F238E27FC236}">
                    <a16:creationId xmlns:a16="http://schemas.microsoft.com/office/drawing/2014/main" id="{28BA453B-6B3C-4C4F-8034-38F19322A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5436" y="2841849"/>
                <a:ext cx="2324798" cy="780940"/>
              </a:xfrm>
              <a:prstGeom prst="rect">
                <a:avLst/>
              </a:prstGeom>
            </p:spPr>
          </p:pic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33D5F24B-C28B-4F70-8BB1-8A681B925818}"/>
                  </a:ext>
                </a:extLst>
              </p:cNvPr>
              <p:cNvGrpSpPr/>
              <p:nvPr/>
            </p:nvGrpSpPr>
            <p:grpSpPr>
              <a:xfrm>
                <a:off x="4066476" y="2424676"/>
                <a:ext cx="3182602" cy="1541126"/>
                <a:chOff x="4066476" y="3134080"/>
                <a:chExt cx="3182602" cy="1541126"/>
              </a:xfrm>
            </p:grpSpPr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918A5CAB-B0EE-4C69-88C9-7F5966EA4516}"/>
                    </a:ext>
                  </a:extLst>
                </p:cNvPr>
                <p:cNvSpPr/>
                <p:nvPr/>
              </p:nvSpPr>
              <p:spPr bwMode="auto">
                <a:xfrm>
                  <a:off x="5267644" y="3134080"/>
                  <a:ext cx="1981434" cy="154112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  <a:ex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en-US" sz="3200" b="1" dirty="0">
                    <a:latin typeface="+mj-ea"/>
                    <a:ea typeface="+mj-ea"/>
                  </a:endParaRPr>
                </a:p>
                <a:p>
                  <a:pPr algn="ctr"/>
                  <a:endParaRPr kumimoji="1" lang="en-US" sz="3200" b="1" dirty="0">
                    <a:latin typeface="+mj-ea"/>
                    <a:ea typeface="+mj-ea"/>
                  </a:endParaRPr>
                </a:p>
                <a:p>
                  <a:pPr algn="ctr"/>
                  <a:endParaRPr kumimoji="1" lang="en-US" sz="3200" b="1" dirty="0">
                    <a:latin typeface="+mj-ea"/>
                    <a:ea typeface="+mj-ea"/>
                  </a:endParaRPr>
                </a:p>
                <a:p>
                  <a:pPr algn="ctr"/>
                  <a:r>
                    <a:rPr kumimoji="1" lang="en-US" sz="3200" b="1" dirty="0" err="1">
                      <a:latin typeface="+mj-ea"/>
                      <a:ea typeface="+mj-ea"/>
                    </a:rPr>
                    <a:t>Unikernel</a:t>
                  </a:r>
                  <a:endParaRPr kumimoji="1" lang="en-US" sz="3200" b="1" dirty="0">
                    <a:latin typeface="+mj-ea"/>
                    <a:ea typeface="+mj-ea"/>
                  </a:endParaRPr>
                </a:p>
              </p:txBody>
            </p:sp>
            <p:sp>
              <p:nvSpPr>
                <p:cNvPr id="344" name="Equal 26">
                  <a:extLst>
                    <a:ext uri="{FF2B5EF4-FFF2-40B4-BE49-F238E27FC236}">
                      <a16:creationId xmlns:a16="http://schemas.microsoft.com/office/drawing/2014/main" id="{F438F215-DCCA-418B-A8F7-97845FF9E05B}"/>
                    </a:ext>
                  </a:extLst>
                </p:cNvPr>
                <p:cNvSpPr/>
                <p:nvPr/>
              </p:nvSpPr>
              <p:spPr bwMode="auto">
                <a:xfrm>
                  <a:off x="4066476" y="3605666"/>
                  <a:ext cx="824436" cy="672055"/>
                </a:xfrm>
                <a:prstGeom prst="mathEqual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en-US" b="1" dirty="0">
                    <a:latin typeface="+mj-ea"/>
                    <a:ea typeface="+mj-ea"/>
                  </a:endParaRPr>
                </a:p>
              </p:txBody>
            </p:sp>
          </p:grpSp>
        </p:grpSp>
      </p:grpSp>
      <p:sp>
        <p:nvSpPr>
          <p:cNvPr id="346" name="Content Placeholder 10">
            <a:extLst>
              <a:ext uri="{FF2B5EF4-FFF2-40B4-BE49-F238E27FC236}">
                <a16:creationId xmlns:a16="http://schemas.microsoft.com/office/drawing/2014/main" id="{BEF1BE6C-62BA-41E8-97A1-8976E45CAD07}"/>
              </a:ext>
            </a:extLst>
          </p:cNvPr>
          <p:cNvSpPr txBox="1">
            <a:spLocks/>
          </p:cNvSpPr>
          <p:nvPr/>
        </p:nvSpPr>
        <p:spPr bwMode="gray">
          <a:xfrm>
            <a:off x="16509206" y="26256232"/>
            <a:ext cx="8784976" cy="526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▌"/>
              <a:defRPr kumimoji="1" lang="ja-JP" altLang="en-US" sz="2000" b="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1pPr>
            <a:lvl2pPr marL="36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l"/>
              <a:defRPr kumimoji="1" lang="ja-JP" altLang="en-US" sz="1600" b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2pPr>
            <a:lvl3pPr marL="466725" indent="-10795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kumimoji="1" lang="ja-JP" altLang="en-US" sz="1400" b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3pPr>
            <a:lvl4pPr marL="576000" indent="-108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Tahoma" pitchFamily="34" charset="0"/>
              <a:buChar char="–"/>
              <a:defRPr kumimoji="1" lang="ja-JP" altLang="en-US" sz="1200" b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4pPr>
            <a:lvl5pPr marL="735013" indent="-157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Char char="≫"/>
              <a:defRPr kumimoji="1" sz="1200" b="1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180000" marR="0" lvl="0" indent="-180000" algn="l" defTabSz="914400" rtl="0" eaLnBrk="1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▌"/>
              <a:tabLst/>
              <a:defRPr/>
            </a:pPr>
            <a:r>
              <a:rPr kumimoji="1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/>
              </a:rPr>
              <a:t>Python Interpreter </a:t>
            </a:r>
            <a:r>
              <a:rPr kumimoji="1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/>
              </a:rPr>
              <a:t>Unikernel</a:t>
            </a:r>
            <a:r>
              <a:rPr kumimoji="1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/>
              </a:rPr>
              <a:t> for KVM on x86_64</a:t>
            </a:r>
          </a:p>
        </p:txBody>
      </p:sp>
      <p:sp>
        <p:nvSpPr>
          <p:cNvPr id="347" name="Content Placeholder 10">
            <a:extLst>
              <a:ext uri="{FF2B5EF4-FFF2-40B4-BE49-F238E27FC236}">
                <a16:creationId xmlns:a16="http://schemas.microsoft.com/office/drawing/2014/main" id="{F2474599-0112-4447-AA1D-8D21078EAA98}"/>
              </a:ext>
            </a:extLst>
          </p:cNvPr>
          <p:cNvSpPr txBox="1">
            <a:spLocks/>
          </p:cNvSpPr>
          <p:nvPr/>
        </p:nvSpPr>
        <p:spPr bwMode="gray">
          <a:xfrm>
            <a:off x="16509206" y="30151133"/>
            <a:ext cx="9753600" cy="2239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▌"/>
              <a:defRPr kumimoji="1" lang="ja-JP" altLang="en-US" sz="2000" b="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1pPr>
            <a:lvl2pPr marL="36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l"/>
              <a:defRPr kumimoji="1" lang="ja-JP" altLang="en-US" sz="1600" b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2pPr>
            <a:lvl3pPr marL="466725" indent="-10795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kumimoji="1" lang="ja-JP" altLang="en-US" sz="1400" b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3pPr>
            <a:lvl4pPr marL="576000" indent="-108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Tahoma" pitchFamily="34" charset="0"/>
              <a:buChar char="–"/>
              <a:defRPr kumimoji="1" lang="ja-JP" altLang="en-US" sz="1200" b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4pPr>
            <a:lvl5pPr marL="735013" indent="-157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Char char="≫"/>
              <a:defRPr kumimoji="1" sz="1200" b="1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180000" marR="0" lvl="0" indent="-180000" algn="l" defTabSz="914400" rtl="0" eaLnBrk="1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SzTx/>
              <a:buFont typeface="Arial" panose="020B0604020202020204" pitchFamily="34" charset="0"/>
              <a:buChar char="▌"/>
              <a:tabLst/>
              <a:defRPr/>
            </a:pPr>
            <a:r>
              <a:rPr kumimoji="1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/>
              </a:rPr>
              <a:t>Other examples:</a:t>
            </a:r>
          </a:p>
          <a:p>
            <a:pPr lvl="2" defTabSz="914400">
              <a:buSzPct val="150000"/>
            </a:pPr>
            <a:r>
              <a:rPr kumimoji="1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/>
              </a:rPr>
              <a:t> NFV </a:t>
            </a:r>
            <a:r>
              <a:rPr kumimoji="1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/>
              </a:rPr>
              <a:t>Unikernels</a:t>
            </a:r>
            <a:r>
              <a:rPr kumimoji="1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/>
              </a:rPr>
              <a:t> (Click OS)</a:t>
            </a:r>
          </a:p>
          <a:p>
            <a:pPr lvl="2" defTabSz="914400">
              <a:buSzPct val="150000"/>
            </a:pPr>
            <a:r>
              <a:rPr kumimoji="1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/>
              </a:rPr>
              <a:t> </a:t>
            </a:r>
            <a:r>
              <a:rPr kumimoji="1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/>
              </a:rPr>
              <a:t>PyTorch</a:t>
            </a:r>
            <a:endParaRPr kumimoji="1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/>
            </a:endParaRPr>
          </a:p>
          <a:p>
            <a:pPr lvl="2" defTabSz="914400">
              <a:buSzPct val="150000"/>
            </a:pPr>
            <a:r>
              <a:rPr lang="en-US" altLang="en-US" sz="1800" kern="0" dirty="0">
                <a:solidFill>
                  <a:srgbClr val="000000"/>
                </a:solidFill>
                <a:ea typeface="Verdana"/>
              </a:rPr>
              <a:t> Nginx</a:t>
            </a:r>
            <a:endParaRPr kumimoji="1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/>
            </a:endParaRPr>
          </a:p>
          <a:p>
            <a:pPr lvl="2" defTabSz="914400">
              <a:buSzPct val="150000"/>
            </a:pPr>
            <a:r>
              <a:rPr lang="en-US" altLang="en-US" sz="1800" kern="0" dirty="0">
                <a:solidFill>
                  <a:srgbClr val="000000"/>
                </a:solidFill>
                <a:ea typeface="Verdana"/>
              </a:rPr>
              <a:t> Redis</a:t>
            </a:r>
            <a:endParaRPr kumimoji="1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/>
            </a:endParaRPr>
          </a:p>
          <a:p>
            <a:pPr marL="358775" lvl="2" indent="0" defTabSz="914400">
              <a:buNone/>
            </a:pPr>
            <a:endParaRPr kumimoji="1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/>
            </a:endParaRPr>
          </a:p>
        </p:txBody>
      </p:sp>
      <p:sp>
        <p:nvSpPr>
          <p:cNvPr id="348" name="Content Placeholder 1">
            <a:extLst>
              <a:ext uri="{FF2B5EF4-FFF2-40B4-BE49-F238E27FC236}">
                <a16:creationId xmlns:a16="http://schemas.microsoft.com/office/drawing/2014/main" id="{6594BE2F-9F8F-40AA-91FF-0CD51899EAF1}"/>
              </a:ext>
            </a:extLst>
          </p:cNvPr>
          <p:cNvSpPr txBox="1">
            <a:spLocks/>
          </p:cNvSpPr>
          <p:nvPr/>
        </p:nvSpPr>
        <p:spPr bwMode="gray">
          <a:xfrm>
            <a:off x="22120103" y="37379818"/>
            <a:ext cx="5088845" cy="2510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▌"/>
              <a:defRPr kumimoji="1" lang="ja-JP" altLang="en-US" sz="2000" b="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1pPr>
            <a:lvl2pPr marL="36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l"/>
              <a:defRPr kumimoji="1" lang="ja-JP" altLang="en-US" sz="1600" b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2pPr>
            <a:lvl3pPr marL="466725" indent="-10795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kumimoji="1" lang="ja-JP" altLang="en-US" sz="1400" b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3pPr>
            <a:lvl4pPr marL="576000" indent="-108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Tahoma" pitchFamily="34" charset="0"/>
              <a:buChar char="–"/>
              <a:defRPr kumimoji="1" lang="ja-JP" altLang="en-US" sz="1200" b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4pPr>
            <a:lvl5pPr marL="735013" indent="-157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Char char="≫"/>
              <a:defRPr kumimoji="1" sz="1200" b="1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en-US" sz="2800" dirty="0">
                <a:latin typeface="+mn-lt"/>
              </a:rPr>
              <a:t>Sponsored by NEC Corporation </a:t>
            </a:r>
            <a:endParaRPr lang="en-US" sz="2000" dirty="0">
              <a:latin typeface="+mn-lt"/>
            </a:endParaRPr>
          </a:p>
          <a:p>
            <a:pPr marL="180000" lvl="1" indent="0">
              <a:buNone/>
            </a:pPr>
            <a:endParaRPr lang="en-US" sz="1900" i="1" kern="0" dirty="0">
              <a:latin typeface="+mn-lt"/>
            </a:endParaRPr>
          </a:p>
          <a:p>
            <a:pPr marL="180000" lvl="1" indent="0">
              <a:buNone/>
            </a:pPr>
            <a:endParaRPr lang="en-US" sz="1900" i="1" kern="0" dirty="0">
              <a:latin typeface="+mn-lt"/>
            </a:endParaRPr>
          </a:p>
          <a:p>
            <a:pPr marL="180000" lvl="1" indent="0">
              <a:buNone/>
            </a:pPr>
            <a:endParaRPr lang="en-US" sz="2000" i="1" kern="0" dirty="0">
              <a:latin typeface="+mn-lt"/>
            </a:endParaRPr>
          </a:p>
        </p:txBody>
      </p:sp>
      <p:pic>
        <p:nvPicPr>
          <p:cNvPr id="349" name="Logo">
            <a:extLst>
              <a:ext uri="{FF2B5EF4-FFF2-40B4-BE49-F238E27FC236}">
                <a16:creationId xmlns:a16="http://schemas.microsoft.com/office/drawing/2014/main" id="{66DEB688-6066-4D95-8D2F-A968E973191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t="28655" r="6650" b="30873"/>
          <a:stretch/>
        </p:blipFill>
        <p:spPr bwMode="gray">
          <a:xfrm>
            <a:off x="22084406" y="37937281"/>
            <a:ext cx="5141014" cy="1882664"/>
          </a:xfrm>
          <a:prstGeom prst="rect">
            <a:avLst/>
          </a:prstGeom>
        </p:spPr>
      </p:pic>
      <p:pic>
        <p:nvPicPr>
          <p:cNvPr id="1026" name="Picture 2" descr="http://wiki.cs.pub.ro/_media/promovare/upb-logo_v2-transparent.png?cache=">
            <a:extLst>
              <a:ext uri="{FF2B5EF4-FFF2-40B4-BE49-F238E27FC236}">
                <a16:creationId xmlns:a16="http://schemas.microsoft.com/office/drawing/2014/main" id="{90CF0D01-6514-4031-A9CE-19FD6999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26" y="982342"/>
            <a:ext cx="2958750" cy="29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Logo">
            <a:extLst>
              <a:ext uri="{FF2B5EF4-FFF2-40B4-BE49-F238E27FC236}">
                <a16:creationId xmlns:a16="http://schemas.microsoft.com/office/drawing/2014/main" id="{901B07F1-021C-49E3-A264-9ABC75CFB9D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45692" r="29221" b="31498"/>
          <a:stretch/>
        </p:blipFill>
        <p:spPr bwMode="gray">
          <a:xfrm>
            <a:off x="26529648" y="295549"/>
            <a:ext cx="3644982" cy="1438826"/>
          </a:xfrm>
          <a:prstGeom prst="rect">
            <a:avLst/>
          </a:prstGeom>
        </p:spPr>
      </p:pic>
      <p:pic>
        <p:nvPicPr>
          <p:cNvPr id="351" name="Picture 350" descr="download.png">
            <a:extLst>
              <a:ext uri="{FF2B5EF4-FFF2-40B4-BE49-F238E27FC236}">
                <a16:creationId xmlns:a16="http://schemas.microsoft.com/office/drawing/2014/main" id="{7D5E6C35-6A0C-4502-A1B7-730E32272B0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445" y="1908955"/>
            <a:ext cx="3441274" cy="1281126"/>
          </a:xfrm>
          <a:prstGeom prst="rect">
            <a:avLst/>
          </a:prstGeom>
        </p:spPr>
      </p:pic>
      <p:pic>
        <p:nvPicPr>
          <p:cNvPr id="352" name="Picture 2" descr="Xen-Logo">
            <a:extLst>
              <a:ext uri="{FF2B5EF4-FFF2-40B4-BE49-F238E27FC236}">
                <a16:creationId xmlns:a16="http://schemas.microsoft.com/office/drawing/2014/main" id="{036E43D8-277A-4332-8CEF-F93EF181B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210" y="3494881"/>
            <a:ext cx="2903933" cy="133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build="p"/>
      <p:bldP spid="158" grpId="0" animBg="1"/>
      <p:bldP spid="159" grpId="0" animBg="1"/>
      <p:bldP spid="192" grpId="0" build="p"/>
      <p:bldP spid="278" grpId="0"/>
      <p:bldP spid="282" grpId="0" build="p"/>
      <p:bldP spid="34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9257</TotalTime>
  <Words>274</Words>
  <Application>Microsoft Office PowerPoint</Application>
  <PresentationFormat>Custom</PresentationFormat>
  <Paragraphs>120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MS PGothic</vt:lpstr>
      <vt:lpstr>MS PGothic</vt:lpstr>
      <vt:lpstr>Arial</vt:lpstr>
      <vt:lpstr>Calibri</vt:lpstr>
      <vt:lpstr>Courier</vt:lpstr>
      <vt:lpstr>Courier New</vt:lpstr>
      <vt:lpstr>Gill Sans</vt:lpstr>
      <vt:lpstr>Verdana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Razvan</cp:lastModifiedBy>
  <cp:revision>108</cp:revision>
  <dcterms:created xsi:type="dcterms:W3CDTF">2012-06-07T09:36:06Z</dcterms:created>
  <dcterms:modified xsi:type="dcterms:W3CDTF">2018-07-03T09:41:18Z</dcterms:modified>
</cp:coreProperties>
</file>