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0275213" cy="42803763"/>
  <p:notesSz cx="6858000" cy="9144000"/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6262688" indent="-489108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8350250" indent="-6521450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014" y="3660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6913"/>
            <a:ext cx="25733931" cy="91750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56081-AB26-42DC-B7CC-9B209B029FF9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E8A2B-1CD8-4005-AC20-C1B80A948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1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973ED4-D7C8-4133-B7C6-72DE492F9D64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A3E03-4C6E-4E23-8CF7-A3C843D62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1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76283" y="10700944"/>
            <a:ext cx="22548726" cy="22794985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4332" y="10700944"/>
            <a:ext cx="67157362" cy="2279498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00DB37-21D0-4E0C-9A03-0708BA28507D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2D612-BCB2-4C36-8CF1-498692671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6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D6A2BE-F978-46A9-8A1B-DC0526CE51E7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88DB-34BE-4BFF-AD81-8E9DDC11D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9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05384"/>
            <a:ext cx="25733931" cy="850130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2064"/>
            <a:ext cx="25733931" cy="93633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9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88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8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7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7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55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35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B6C92-B44F-4F75-86FF-07A1554ACC03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84408-CACA-4C2F-8A5D-3725BC209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9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4332" y="62332983"/>
            <a:ext cx="44850417" cy="1763178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69338" y="62332983"/>
            <a:ext cx="44855671" cy="17631781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25235-48CC-4CEF-89C3-2ECF7646033A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43853-65B6-468A-9679-DF42D9CF0D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2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135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1308"/>
            <a:ext cx="13376810" cy="3993033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41" indent="0">
              <a:buNone/>
              <a:defRPr sz="9100" b="1"/>
            </a:lvl2pPr>
            <a:lvl3pPr marL="4175882" indent="0">
              <a:buNone/>
              <a:defRPr sz="8200" b="1"/>
            </a:lvl3pPr>
            <a:lvl4pPr marL="6263823" indent="0">
              <a:buNone/>
              <a:defRPr sz="7300" b="1"/>
            </a:lvl4pPr>
            <a:lvl5pPr marL="8351764" indent="0">
              <a:buNone/>
              <a:defRPr sz="7300" b="1"/>
            </a:lvl5pPr>
            <a:lvl6pPr marL="10439705" indent="0">
              <a:buNone/>
              <a:defRPr sz="7300" b="1"/>
            </a:lvl6pPr>
            <a:lvl7pPr marL="12527646" indent="0">
              <a:buNone/>
              <a:defRPr sz="7300" b="1"/>
            </a:lvl7pPr>
            <a:lvl8pPr marL="14615587" indent="0">
              <a:buNone/>
              <a:defRPr sz="7300" b="1"/>
            </a:lvl8pPr>
            <a:lvl9pPr marL="1670352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4342"/>
            <a:ext cx="13376810" cy="2466170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1308"/>
            <a:ext cx="13382065" cy="3993033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41" indent="0">
              <a:buNone/>
              <a:defRPr sz="9100" b="1"/>
            </a:lvl2pPr>
            <a:lvl3pPr marL="4175882" indent="0">
              <a:buNone/>
              <a:defRPr sz="8200" b="1"/>
            </a:lvl3pPr>
            <a:lvl4pPr marL="6263823" indent="0">
              <a:buNone/>
              <a:defRPr sz="7300" b="1"/>
            </a:lvl4pPr>
            <a:lvl5pPr marL="8351764" indent="0">
              <a:buNone/>
              <a:defRPr sz="7300" b="1"/>
            </a:lvl5pPr>
            <a:lvl6pPr marL="10439705" indent="0">
              <a:buNone/>
              <a:defRPr sz="7300" b="1"/>
            </a:lvl6pPr>
            <a:lvl7pPr marL="12527646" indent="0">
              <a:buNone/>
              <a:defRPr sz="7300" b="1"/>
            </a:lvl7pPr>
            <a:lvl8pPr marL="14615587" indent="0">
              <a:buNone/>
              <a:defRPr sz="7300" b="1"/>
            </a:lvl8pPr>
            <a:lvl9pPr marL="1670352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4342"/>
            <a:ext cx="13382065" cy="2466170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B5A824-64FF-4BE4-B31E-0A734ECC422F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B20D-A07F-4758-99E6-4833D5F97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6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62F79-CE4A-455F-8475-3138BA26A631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9BF16-5E99-46AD-AFCC-63815A0C9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8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80CF4A-AB56-43B9-BB01-87FCE8FD28A9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36598-493C-4949-AFE4-634A697ABF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04224"/>
            <a:ext cx="9960336" cy="725286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227"/>
            <a:ext cx="16924685" cy="36531826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3" y="8957087"/>
            <a:ext cx="9960336" cy="29278966"/>
          </a:xfrm>
        </p:spPr>
        <p:txBody>
          <a:bodyPr/>
          <a:lstStyle>
            <a:lvl1pPr marL="0" indent="0">
              <a:buNone/>
              <a:defRPr sz="6400"/>
            </a:lvl1pPr>
            <a:lvl2pPr marL="2087941" indent="0">
              <a:buNone/>
              <a:defRPr sz="5500"/>
            </a:lvl2pPr>
            <a:lvl3pPr marL="4175882" indent="0">
              <a:buNone/>
              <a:defRPr sz="4600"/>
            </a:lvl3pPr>
            <a:lvl4pPr marL="6263823" indent="0">
              <a:buNone/>
              <a:defRPr sz="4100"/>
            </a:lvl4pPr>
            <a:lvl5pPr marL="8351764" indent="0">
              <a:buNone/>
              <a:defRPr sz="4100"/>
            </a:lvl5pPr>
            <a:lvl6pPr marL="10439705" indent="0">
              <a:buNone/>
              <a:defRPr sz="4100"/>
            </a:lvl6pPr>
            <a:lvl7pPr marL="12527646" indent="0">
              <a:buNone/>
              <a:defRPr sz="4100"/>
            </a:lvl7pPr>
            <a:lvl8pPr marL="14615587" indent="0">
              <a:buNone/>
              <a:defRPr sz="4100"/>
            </a:lvl8pPr>
            <a:lvl9pPr marL="1670352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F774B8-B447-478F-905B-61B0BC11962E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D3028-BB47-4D5F-BA54-796C88617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2634"/>
            <a:ext cx="18165128" cy="353725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4595"/>
            <a:ext cx="18165128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941" indent="0">
              <a:buNone/>
              <a:defRPr sz="12800"/>
            </a:lvl2pPr>
            <a:lvl3pPr marL="4175882" indent="0">
              <a:buNone/>
              <a:defRPr sz="11000"/>
            </a:lvl3pPr>
            <a:lvl4pPr marL="6263823" indent="0">
              <a:buNone/>
              <a:defRPr sz="9100"/>
            </a:lvl4pPr>
            <a:lvl5pPr marL="8351764" indent="0">
              <a:buNone/>
              <a:defRPr sz="9100"/>
            </a:lvl5pPr>
            <a:lvl6pPr marL="10439705" indent="0">
              <a:buNone/>
              <a:defRPr sz="9100"/>
            </a:lvl6pPr>
            <a:lvl7pPr marL="12527646" indent="0">
              <a:buNone/>
              <a:defRPr sz="9100"/>
            </a:lvl7pPr>
            <a:lvl8pPr marL="14615587" indent="0">
              <a:buNone/>
              <a:defRPr sz="9100"/>
            </a:lvl8pPr>
            <a:lvl9pPr marL="16703528" indent="0">
              <a:buNone/>
              <a:defRPr sz="9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499893"/>
            <a:ext cx="18165128" cy="5023494"/>
          </a:xfrm>
        </p:spPr>
        <p:txBody>
          <a:bodyPr/>
          <a:lstStyle>
            <a:lvl1pPr marL="0" indent="0">
              <a:buNone/>
              <a:defRPr sz="6400"/>
            </a:lvl1pPr>
            <a:lvl2pPr marL="2087941" indent="0">
              <a:buNone/>
              <a:defRPr sz="5500"/>
            </a:lvl2pPr>
            <a:lvl3pPr marL="4175882" indent="0">
              <a:buNone/>
              <a:defRPr sz="4600"/>
            </a:lvl3pPr>
            <a:lvl4pPr marL="6263823" indent="0">
              <a:buNone/>
              <a:defRPr sz="4100"/>
            </a:lvl4pPr>
            <a:lvl5pPr marL="8351764" indent="0">
              <a:buNone/>
              <a:defRPr sz="4100"/>
            </a:lvl5pPr>
            <a:lvl6pPr marL="10439705" indent="0">
              <a:buNone/>
              <a:defRPr sz="4100"/>
            </a:lvl6pPr>
            <a:lvl7pPr marL="12527646" indent="0">
              <a:buNone/>
              <a:defRPr sz="4100"/>
            </a:lvl7pPr>
            <a:lvl8pPr marL="14615587" indent="0">
              <a:buNone/>
              <a:defRPr sz="4100"/>
            </a:lvl8pPr>
            <a:lvl9pPr marL="1670352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B7AE79-0AC1-46BD-A881-DF5F65D94881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5E9A0-3C3A-4A4E-B851-638DCB12A1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88" tIns="208794" rIns="417588" bIns="208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6963"/>
            <a:ext cx="27246263" cy="282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88" tIns="208794" rIns="417588" bIns="208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3213"/>
            <a:ext cx="7062788" cy="2278062"/>
          </a:xfrm>
          <a:prstGeom prst="rect">
            <a:avLst/>
          </a:prstGeom>
        </p:spPr>
        <p:txBody>
          <a:bodyPr vert="horz" wrap="square" lIns="417588" tIns="208794" rIns="417588" bIns="208794" numCol="1" anchor="ctr" anchorCtr="0" compatLnSpc="1">
            <a:prstTxWarp prst="textNoShape">
              <a:avLst/>
            </a:prstTxWarp>
          </a:bodyPr>
          <a:lstStyle>
            <a:lvl1pPr>
              <a:defRPr sz="55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41C33684-7F0A-4A0A-A19A-26E130FF48A0}" type="datetimeFigureOut">
              <a:rPr lang="en-US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150" y="39673213"/>
            <a:ext cx="9586913" cy="2278062"/>
          </a:xfrm>
          <a:prstGeom prst="rect">
            <a:avLst/>
          </a:prstGeom>
        </p:spPr>
        <p:txBody>
          <a:bodyPr vert="horz" lIns="417588" tIns="208794" rIns="417588" bIns="208794" rtlCol="0" anchor="ctr"/>
          <a:lstStyle>
            <a:lvl1pPr algn="ctr" defTabSz="4175882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950" y="39673213"/>
            <a:ext cx="7062788" cy="2278062"/>
          </a:xfrm>
          <a:prstGeom prst="rect">
            <a:avLst/>
          </a:prstGeom>
        </p:spPr>
        <p:txBody>
          <a:bodyPr vert="horz" wrap="square" lIns="417588" tIns="208794" rIns="417588" bIns="208794" numCol="1" anchor="ctr" anchorCtr="0" compatLnSpc="1">
            <a:prstTxWarp prst="textNoShape">
              <a:avLst/>
            </a:prstTxWarp>
          </a:bodyPr>
          <a:lstStyle>
            <a:lvl1pPr algn="r">
              <a:defRPr sz="55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C5249E48-F564-4326-8D02-61E243F256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219700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394825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1483675" indent="-1043970" algn="l" defTabSz="417588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616" indent="-1043970" algn="l" defTabSz="417588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557" indent="-1043970" algn="l" defTabSz="417588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498" indent="-1043970" algn="l" defTabSz="417588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41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82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823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764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705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646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587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528" algn="l" defTabSz="417588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0"/>
            <a:ext cx="30275213" cy="4866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87350" y="915673"/>
            <a:ext cx="29713238" cy="143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199" tIns="40599" rIns="81199" bIns="40599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8800" dirty="0" smtClean="0">
                <a:solidFill>
                  <a:schemeClr val="bg1"/>
                </a:solidFill>
              </a:rPr>
              <a:t>Debugging P4 programs with Vera</a:t>
            </a:r>
            <a:endParaRPr lang="en-US" sz="8500" b="1" dirty="0">
              <a:solidFill>
                <a:schemeClr val="bg1"/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128963" y="2809081"/>
            <a:ext cx="24231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4800" dirty="0" err="1" smtClean="0">
                <a:solidFill>
                  <a:schemeClr val="bg1"/>
                </a:solidFill>
              </a:rPr>
              <a:t>Radu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Stoenescu</a:t>
            </a:r>
            <a:r>
              <a:rPr lang="ro-RO" sz="4800" dirty="0" smtClean="0">
                <a:solidFill>
                  <a:schemeClr val="bg1"/>
                </a:solidFill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</a:rPr>
              <a:t>Dragos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Dumitrescu</a:t>
            </a:r>
            <a:r>
              <a:rPr lang="ro-RO" sz="4800" dirty="0" smtClean="0">
                <a:solidFill>
                  <a:schemeClr val="bg1"/>
                </a:solidFill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</a:rPr>
              <a:t>Matei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Popovici</a:t>
            </a:r>
            <a:r>
              <a:rPr lang="ro-RO" sz="4800" dirty="0" smtClean="0">
                <a:solidFill>
                  <a:schemeClr val="bg1"/>
                </a:solidFill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</a:rPr>
              <a:t>Lorina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Negreanu</a:t>
            </a:r>
            <a:r>
              <a:rPr lang="ro-RO" sz="4800" dirty="0" smtClean="0">
                <a:solidFill>
                  <a:schemeClr val="bg1"/>
                </a:solidFill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</a:rPr>
              <a:t>Costin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</a:rPr>
              <a:t>Raiciu</a:t>
            </a:r>
            <a:endParaRPr lang="ro-RO" sz="48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4800" i="1" dirty="0" smtClean="0">
                <a:solidFill>
                  <a:schemeClr val="bg1"/>
                </a:solidFill>
              </a:rPr>
              <a:t>University </a:t>
            </a:r>
            <a:r>
              <a:rPr lang="en-US" sz="4800" i="1" dirty="0" err="1">
                <a:solidFill>
                  <a:schemeClr val="bg1"/>
                </a:solidFill>
              </a:rPr>
              <a:t>Politehnica</a:t>
            </a:r>
            <a:r>
              <a:rPr lang="en-US" sz="4800" i="1" dirty="0">
                <a:solidFill>
                  <a:schemeClr val="bg1"/>
                </a:solidFill>
              </a:rPr>
              <a:t> Bucharest</a:t>
            </a:r>
          </a:p>
        </p:txBody>
      </p:sp>
      <p:grpSp>
        <p:nvGrpSpPr>
          <p:cNvPr id="198" name="Group 9"/>
          <p:cNvGrpSpPr>
            <a:grpSpLocks/>
          </p:cNvGrpSpPr>
          <p:nvPr/>
        </p:nvGrpSpPr>
        <p:grpSpPr bwMode="auto">
          <a:xfrm>
            <a:off x="1847852" y="25669456"/>
            <a:ext cx="12877800" cy="7772025"/>
            <a:chOff x="1116806" y="23129418"/>
            <a:chExt cx="12877800" cy="7773574"/>
          </a:xfrm>
        </p:grpSpPr>
        <p:sp>
          <p:nvSpPr>
            <p:cNvPr id="199" name="Rectangle 198"/>
            <p:cNvSpPr/>
            <p:nvPr/>
          </p:nvSpPr>
          <p:spPr>
            <a:xfrm>
              <a:off x="1116806" y="23764545"/>
              <a:ext cx="12877800" cy="713844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o-RO" dirty="0" smtClean="0"/>
                <a:t> </a:t>
              </a:r>
              <a:endParaRPr lang="en-US" dirty="0"/>
            </a:p>
          </p:txBody>
        </p:sp>
        <p:sp>
          <p:nvSpPr>
            <p:cNvPr id="200" name="TextBox 14"/>
            <p:cNvSpPr txBox="1">
              <a:spLocks noChangeArrowheads="1"/>
            </p:cNvSpPr>
            <p:nvPr/>
          </p:nvSpPr>
          <p:spPr bwMode="auto">
            <a:xfrm>
              <a:off x="1345406" y="23129418"/>
              <a:ext cx="12344400" cy="10156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6000" b="1" dirty="0" smtClean="0">
                  <a:solidFill>
                    <a:schemeClr val="bg1"/>
                  </a:solidFill>
                </a:rPr>
                <a:t>Vera overview</a:t>
              </a:r>
              <a:endParaRPr lang="en-US" sz="6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01" name="Group 17"/>
            <p:cNvGrpSpPr>
              <a:grpSpLocks/>
            </p:cNvGrpSpPr>
            <p:nvPr/>
          </p:nvGrpSpPr>
          <p:grpSpPr bwMode="auto">
            <a:xfrm>
              <a:off x="2866767" y="27010241"/>
              <a:ext cx="3118025" cy="1178403"/>
              <a:chOff x="1404327" y="3697010"/>
              <a:chExt cx="3118025" cy="1178403"/>
            </a:xfrm>
          </p:grpSpPr>
          <p:sp>
            <p:nvSpPr>
              <p:cNvPr id="202" name="Rectangle 22"/>
              <p:cNvSpPr>
                <a:spLocks noChangeArrowheads="1"/>
              </p:cNvSpPr>
              <p:nvPr/>
            </p:nvSpPr>
            <p:spPr bwMode="auto">
              <a:xfrm>
                <a:off x="4218813" y="3697010"/>
                <a:ext cx="303539" cy="359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03" name="Rectangle 39"/>
              <p:cNvSpPr>
                <a:spLocks noChangeArrowheads="1"/>
              </p:cNvSpPr>
              <p:nvPr/>
            </p:nvSpPr>
            <p:spPr bwMode="auto">
              <a:xfrm>
                <a:off x="1404327" y="4515596"/>
                <a:ext cx="303539" cy="359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2</a:t>
                </a:r>
              </a:p>
            </p:txBody>
          </p:sp>
        </p:grpSp>
      </p:grpSp>
      <p:pic>
        <p:nvPicPr>
          <p:cNvPr id="13388" name="Picture 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92" y="34813081"/>
            <a:ext cx="27933652" cy="739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0"/>
          <p:cNvSpPr txBox="1">
            <a:spLocks noChangeArrowheads="1"/>
          </p:cNvSpPr>
          <p:nvPr/>
        </p:nvSpPr>
        <p:spPr bwMode="auto">
          <a:xfrm>
            <a:off x="8119169" y="14010482"/>
            <a:ext cx="139652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/>
              <a:t>PROGRAMMING MODEL FOR P4 DEVICES</a:t>
            </a:r>
            <a:endParaRPr lang="en-US" sz="5400" b="1" dirty="0" smtClean="0"/>
          </a:p>
        </p:txBody>
      </p:sp>
      <p:grpSp>
        <p:nvGrpSpPr>
          <p:cNvPr id="113" name="Group 9"/>
          <p:cNvGrpSpPr>
            <a:grpSpLocks/>
          </p:cNvGrpSpPr>
          <p:nvPr/>
        </p:nvGrpSpPr>
        <p:grpSpPr bwMode="auto">
          <a:xfrm>
            <a:off x="1885952" y="14933812"/>
            <a:ext cx="12877800" cy="8686797"/>
            <a:chOff x="1116806" y="23129418"/>
            <a:chExt cx="12877800" cy="8688528"/>
          </a:xfrm>
        </p:grpSpPr>
        <p:sp>
          <p:nvSpPr>
            <p:cNvPr id="114" name="Rectangle 113"/>
            <p:cNvSpPr/>
            <p:nvPr/>
          </p:nvSpPr>
          <p:spPr>
            <a:xfrm>
              <a:off x="1116806" y="23764545"/>
              <a:ext cx="12877800" cy="805340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5" name="TextBox 14"/>
            <p:cNvSpPr txBox="1">
              <a:spLocks noChangeArrowheads="1"/>
            </p:cNvSpPr>
            <p:nvPr/>
          </p:nvSpPr>
          <p:spPr bwMode="auto">
            <a:xfrm>
              <a:off x="1345406" y="23129418"/>
              <a:ext cx="12344400" cy="10156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6000" b="1" dirty="0" smtClean="0">
                  <a:solidFill>
                    <a:schemeClr val="bg1"/>
                  </a:solidFill>
                </a:rPr>
                <a:t>P4 device overview</a:t>
              </a:r>
              <a:endParaRPr lang="en-US" sz="6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16" name="Group 17"/>
            <p:cNvGrpSpPr>
              <a:grpSpLocks/>
            </p:cNvGrpSpPr>
            <p:nvPr/>
          </p:nvGrpSpPr>
          <p:grpSpPr bwMode="auto">
            <a:xfrm>
              <a:off x="2866767" y="27010241"/>
              <a:ext cx="3118025" cy="1178403"/>
              <a:chOff x="1404327" y="3697010"/>
              <a:chExt cx="3118025" cy="1178403"/>
            </a:xfrm>
          </p:grpSpPr>
          <p:sp>
            <p:nvSpPr>
              <p:cNvPr id="117" name="Rectangle 22"/>
              <p:cNvSpPr>
                <a:spLocks noChangeArrowheads="1"/>
              </p:cNvSpPr>
              <p:nvPr/>
            </p:nvSpPr>
            <p:spPr bwMode="auto">
              <a:xfrm>
                <a:off x="4218813" y="3697010"/>
                <a:ext cx="303539" cy="359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118" name="Rectangle 39"/>
              <p:cNvSpPr>
                <a:spLocks noChangeArrowheads="1"/>
              </p:cNvSpPr>
              <p:nvPr/>
            </p:nvSpPr>
            <p:spPr bwMode="auto">
              <a:xfrm>
                <a:off x="1404327" y="4515596"/>
                <a:ext cx="303539" cy="359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2</a:t>
                </a:r>
              </a:p>
            </p:txBody>
          </p:sp>
        </p:grpSp>
      </p:grpSp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2" y="15848211"/>
            <a:ext cx="12763500" cy="769620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248569" y="14010482"/>
            <a:ext cx="27757437" cy="990599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10"/>
          <p:cNvSpPr txBox="1">
            <a:spLocks noChangeArrowheads="1"/>
          </p:cNvSpPr>
          <p:nvPr/>
        </p:nvSpPr>
        <p:spPr bwMode="auto">
          <a:xfrm>
            <a:off x="7709210" y="33965951"/>
            <a:ext cx="139652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/>
              <a:t>BUGS CAUGHT USING VERA</a:t>
            </a:r>
            <a:endParaRPr lang="en-US" sz="5400" b="1" dirty="0" smtClean="0"/>
          </a:p>
        </p:txBody>
      </p:sp>
      <p:grpSp>
        <p:nvGrpSpPr>
          <p:cNvPr id="224" name="Group 223"/>
          <p:cNvGrpSpPr/>
          <p:nvPr/>
        </p:nvGrpSpPr>
        <p:grpSpPr>
          <a:xfrm>
            <a:off x="1243705" y="5481803"/>
            <a:ext cx="27757437" cy="8300078"/>
            <a:chOff x="1243705" y="8524081"/>
            <a:chExt cx="27757437" cy="8300078"/>
          </a:xfrm>
        </p:grpSpPr>
        <p:sp>
          <p:nvSpPr>
            <p:cNvPr id="2073" name="TextBox 10"/>
            <p:cNvSpPr txBox="1">
              <a:spLocks noChangeArrowheads="1"/>
            </p:cNvSpPr>
            <p:nvPr/>
          </p:nvSpPr>
          <p:spPr bwMode="auto">
            <a:xfrm>
              <a:off x="1269206" y="8524081"/>
              <a:ext cx="26585071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82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5400" b="1" dirty="0" smtClean="0"/>
                <a:t>SOFTWARE DEFINED NETWORKS:</a:t>
              </a:r>
              <a:endParaRPr lang="ro-RO" sz="5400" b="1" dirty="0" smtClean="0"/>
            </a:p>
            <a:p>
              <a:pPr algn="ctr" eaLnBrk="1" hangingPunct="1">
                <a:defRPr/>
              </a:pPr>
              <a:r>
                <a:rPr lang="en-US" sz="5400" b="1" dirty="0" smtClean="0"/>
                <a:t>OPEN</a:t>
              </a:r>
              <a:r>
                <a:rPr lang="ro-RO" sz="5400" b="1" dirty="0" smtClean="0"/>
                <a:t> </a:t>
              </a:r>
              <a:r>
                <a:rPr lang="en-US" sz="5400" b="1" dirty="0" smtClean="0"/>
                <a:t>FOR PROGRAM</a:t>
              </a:r>
              <a:r>
                <a:rPr lang="ro-RO" sz="5400" b="1" dirty="0"/>
                <a:t>M</a:t>
              </a:r>
              <a:r>
                <a:rPr lang="en-US" sz="5400" b="1" dirty="0" smtClean="0"/>
                <a:t>ABILITY</a:t>
              </a:r>
              <a:r>
                <a:rPr lang="ro-RO" sz="5400" b="1" dirty="0" smtClean="0"/>
                <a:t>, OPEN FOR BUGS</a:t>
              </a:r>
              <a:endParaRPr lang="en-US" sz="5400" b="1" dirty="0" smtClean="0"/>
            </a:p>
          </p:txBody>
        </p:sp>
        <p:grpSp>
          <p:nvGrpSpPr>
            <p:cNvPr id="13328" name="Group 9"/>
            <p:cNvGrpSpPr>
              <a:grpSpLocks/>
            </p:cNvGrpSpPr>
            <p:nvPr/>
          </p:nvGrpSpPr>
          <p:grpSpPr bwMode="auto">
            <a:xfrm>
              <a:off x="1849435" y="10276681"/>
              <a:ext cx="12877800" cy="6272213"/>
              <a:chOff x="1116806" y="23129418"/>
              <a:chExt cx="12877800" cy="6273463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116806" y="23764545"/>
                <a:ext cx="12877800" cy="563833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dirty="0" smtClean="0"/>
                  <a:t> </a:t>
                </a:r>
                <a:endParaRPr lang="en-US" dirty="0"/>
              </a:p>
            </p:txBody>
          </p:sp>
          <p:sp>
            <p:nvSpPr>
              <p:cNvPr id="13356" name="TextBox 14"/>
              <p:cNvSpPr txBox="1">
                <a:spLocks noChangeArrowheads="1"/>
              </p:cNvSpPr>
              <p:nvPr/>
            </p:nvSpPr>
            <p:spPr bwMode="auto">
              <a:xfrm>
                <a:off x="1345406" y="23129418"/>
                <a:ext cx="12344400" cy="101566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ro-RO" sz="6000" b="1" dirty="0" smtClean="0">
                    <a:solidFill>
                      <a:schemeClr val="bg1"/>
                    </a:solidFill>
                  </a:rPr>
                  <a:t>Legacy network devices</a:t>
                </a:r>
                <a:endParaRPr lang="en-US" sz="6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357" name="Group 17"/>
              <p:cNvGrpSpPr>
                <a:grpSpLocks/>
              </p:cNvGrpSpPr>
              <p:nvPr/>
            </p:nvGrpSpPr>
            <p:grpSpPr bwMode="auto">
              <a:xfrm>
                <a:off x="2866767" y="27010241"/>
                <a:ext cx="3118025" cy="1178403"/>
                <a:chOff x="1404327" y="3697010"/>
                <a:chExt cx="3118025" cy="1178403"/>
              </a:xfrm>
            </p:grpSpPr>
            <p:sp>
              <p:nvSpPr>
                <p:cNvPr id="13364" name="Rectangle 22"/>
                <p:cNvSpPr>
                  <a:spLocks noChangeArrowheads="1"/>
                </p:cNvSpPr>
                <p:nvPr/>
              </p:nvSpPr>
              <p:spPr bwMode="auto">
                <a:xfrm>
                  <a:off x="4218813" y="3697010"/>
                  <a:ext cx="303539" cy="359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1"/>
                      </a:solidFill>
                      <a:latin typeface="Courier" pitchFamily="2" charset="0"/>
                    </a:rPr>
                    <a:t>0</a:t>
                  </a:r>
                </a:p>
              </p:txBody>
            </p:sp>
            <p:sp>
              <p:nvSpPr>
                <p:cNvPr id="13379" name="Rectangle 39"/>
                <p:cNvSpPr>
                  <a:spLocks noChangeArrowheads="1"/>
                </p:cNvSpPr>
                <p:nvPr/>
              </p:nvSpPr>
              <p:spPr bwMode="auto">
                <a:xfrm>
                  <a:off x="1404327" y="4515596"/>
                  <a:ext cx="303539" cy="359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1"/>
                      </a:solidFill>
                      <a:latin typeface="Courier" pitchFamily="2" charset="0"/>
                    </a:rPr>
                    <a:t>2</a:t>
                  </a:r>
                </a:p>
              </p:txBody>
            </p:sp>
          </p:grpSp>
        </p:grpSp>
        <p:grpSp>
          <p:nvGrpSpPr>
            <p:cNvPr id="59" name="Group 9"/>
            <p:cNvGrpSpPr>
              <a:grpSpLocks/>
            </p:cNvGrpSpPr>
            <p:nvPr/>
          </p:nvGrpSpPr>
          <p:grpSpPr bwMode="auto">
            <a:xfrm>
              <a:off x="15518606" y="10276681"/>
              <a:ext cx="12877800" cy="6272213"/>
              <a:chOff x="1116806" y="23129418"/>
              <a:chExt cx="12877800" cy="6273463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116806" y="23764545"/>
                <a:ext cx="12877800" cy="563833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" name="TextBox 14"/>
              <p:cNvSpPr txBox="1">
                <a:spLocks noChangeArrowheads="1"/>
              </p:cNvSpPr>
              <p:nvPr/>
            </p:nvSpPr>
            <p:spPr bwMode="auto">
              <a:xfrm>
                <a:off x="1345406" y="23129418"/>
                <a:ext cx="12344400" cy="101566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sz="6000" b="1" dirty="0" smtClean="0">
                    <a:solidFill>
                      <a:schemeClr val="bg1"/>
                    </a:solidFill>
                  </a:rPr>
                  <a:t>P4 device</a:t>
                </a:r>
                <a:endParaRPr lang="en-US" sz="6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2" name="Group 17"/>
              <p:cNvGrpSpPr>
                <a:grpSpLocks/>
              </p:cNvGrpSpPr>
              <p:nvPr/>
            </p:nvGrpSpPr>
            <p:grpSpPr bwMode="auto">
              <a:xfrm>
                <a:off x="2866767" y="27010241"/>
                <a:ext cx="3118025" cy="1178403"/>
                <a:chOff x="1404327" y="3697010"/>
                <a:chExt cx="3118025" cy="1178403"/>
              </a:xfrm>
            </p:grpSpPr>
            <p:sp>
              <p:nvSpPr>
                <p:cNvPr id="63" name="Rectangle 22"/>
                <p:cNvSpPr>
                  <a:spLocks noChangeArrowheads="1"/>
                </p:cNvSpPr>
                <p:nvPr/>
              </p:nvSpPr>
              <p:spPr bwMode="auto">
                <a:xfrm>
                  <a:off x="4218813" y="3697010"/>
                  <a:ext cx="303539" cy="359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1"/>
                      </a:solidFill>
                      <a:latin typeface="Courier" pitchFamily="2" charset="0"/>
                    </a:rPr>
                    <a:t>0</a:t>
                  </a:r>
                </a:p>
              </p:txBody>
            </p:sp>
            <p:sp>
              <p:nvSpPr>
                <p:cNvPr id="64" name="Rectangle 39"/>
                <p:cNvSpPr>
                  <a:spLocks noChangeArrowheads="1"/>
                </p:cNvSpPr>
                <p:nvPr/>
              </p:nvSpPr>
              <p:spPr bwMode="auto">
                <a:xfrm>
                  <a:off x="1404327" y="4515596"/>
                  <a:ext cx="303539" cy="359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1"/>
                      </a:solidFill>
                      <a:latin typeface="Courier" pitchFamily="2" charset="0"/>
                    </a:rPr>
                    <a:t>2</a:t>
                  </a:r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2265353" y="11746744"/>
              <a:ext cx="4671275" cy="4193026"/>
              <a:chOff x="9099474" y="11341455"/>
              <a:chExt cx="2316493" cy="1624456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9382144" y="11392030"/>
                <a:ext cx="1761960" cy="61186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/>
                  <a:t>Control plane</a:t>
                </a:r>
                <a:endParaRPr lang="en-US" sz="48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9382144" y="12335394"/>
                <a:ext cx="1774682" cy="54518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/>
                  <a:t>Data plane</a:t>
                </a:r>
                <a:endParaRPr lang="en-US" sz="4800" dirty="0"/>
              </a:p>
            </p:txBody>
          </p:sp>
          <p:sp>
            <p:nvSpPr>
              <p:cNvPr id="68" name="Right Arrow 67"/>
              <p:cNvSpPr/>
              <p:nvPr/>
            </p:nvSpPr>
            <p:spPr>
              <a:xfrm>
                <a:off x="9099474" y="12245338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ight Arrow 68"/>
              <p:cNvSpPr/>
              <p:nvPr/>
            </p:nvSpPr>
            <p:spPr>
              <a:xfrm>
                <a:off x="9099474" y="12463411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ight Arrow 69"/>
              <p:cNvSpPr/>
              <p:nvPr/>
            </p:nvSpPr>
            <p:spPr>
              <a:xfrm>
                <a:off x="9099474" y="12681483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ight Arrow 70"/>
              <p:cNvSpPr/>
              <p:nvPr/>
            </p:nvSpPr>
            <p:spPr>
              <a:xfrm>
                <a:off x="11156826" y="12226358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ight Arrow 71"/>
              <p:cNvSpPr/>
              <p:nvPr/>
            </p:nvSpPr>
            <p:spPr>
              <a:xfrm>
                <a:off x="11156826" y="12444431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ight Arrow 72"/>
              <p:cNvSpPr/>
              <p:nvPr/>
            </p:nvSpPr>
            <p:spPr>
              <a:xfrm>
                <a:off x="11156826" y="12662503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own Arrow 73"/>
              <p:cNvSpPr/>
              <p:nvPr/>
            </p:nvSpPr>
            <p:spPr>
              <a:xfrm>
                <a:off x="9526069" y="12054974"/>
                <a:ext cx="246500" cy="259155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9266702" y="11341455"/>
                <a:ext cx="1947008" cy="1624456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Up-Down Arrow 81"/>
              <p:cNvSpPr/>
              <p:nvPr/>
            </p:nvSpPr>
            <p:spPr>
              <a:xfrm>
                <a:off x="10518470" y="11989179"/>
                <a:ext cx="240225" cy="390743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5823409" y="11826240"/>
              <a:ext cx="5352156" cy="4038600"/>
              <a:chOff x="17598136" y="11637708"/>
              <a:chExt cx="2764558" cy="1573881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17880806" y="11637708"/>
                <a:ext cx="2481888" cy="61186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/>
                  <a:t>Controller</a:t>
                </a:r>
                <a:endParaRPr lang="en-US" sz="4800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7880805" y="12491016"/>
                <a:ext cx="2215247" cy="63523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dirty="0" smtClean="0"/>
                  <a:t>Programmable data pane</a:t>
                </a:r>
                <a:endParaRPr lang="en-US" sz="4800" dirty="0"/>
              </a:p>
            </p:txBody>
          </p:sp>
          <p:sp>
            <p:nvSpPr>
              <p:cNvPr id="93" name="Right Arrow 92"/>
              <p:cNvSpPr/>
              <p:nvPr/>
            </p:nvSpPr>
            <p:spPr>
              <a:xfrm>
                <a:off x="17598136" y="12491016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ight Arrow 93"/>
              <p:cNvSpPr/>
              <p:nvPr/>
            </p:nvSpPr>
            <p:spPr>
              <a:xfrm>
                <a:off x="17598136" y="12709089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ight Arrow 94"/>
              <p:cNvSpPr/>
              <p:nvPr/>
            </p:nvSpPr>
            <p:spPr>
              <a:xfrm>
                <a:off x="17598136" y="12927161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ight Arrow 95"/>
              <p:cNvSpPr/>
              <p:nvPr/>
            </p:nvSpPr>
            <p:spPr>
              <a:xfrm>
                <a:off x="20101249" y="12472036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ight Arrow 96"/>
              <p:cNvSpPr/>
              <p:nvPr/>
            </p:nvSpPr>
            <p:spPr>
              <a:xfrm>
                <a:off x="20101249" y="12690109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ight Arrow 97"/>
              <p:cNvSpPr/>
              <p:nvPr/>
            </p:nvSpPr>
            <p:spPr>
              <a:xfrm>
                <a:off x="20101249" y="12908181"/>
                <a:ext cx="259141" cy="21807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Down Arrow 98"/>
              <p:cNvSpPr/>
              <p:nvPr/>
            </p:nvSpPr>
            <p:spPr>
              <a:xfrm>
                <a:off x="18024731" y="12300652"/>
                <a:ext cx="246500" cy="259155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7765364" y="12399361"/>
                <a:ext cx="2597330" cy="812228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1" name="Rectangle 220"/>
            <p:cNvSpPr/>
            <p:nvPr/>
          </p:nvSpPr>
          <p:spPr>
            <a:xfrm>
              <a:off x="1243705" y="8524081"/>
              <a:ext cx="27757437" cy="8300078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Rectangle 226"/>
          <p:cNvSpPr/>
          <p:nvPr/>
        </p:nvSpPr>
        <p:spPr>
          <a:xfrm>
            <a:off x="1269206" y="24221281"/>
            <a:ext cx="27757437" cy="967739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Group 240"/>
          <p:cNvGrpSpPr/>
          <p:nvPr/>
        </p:nvGrpSpPr>
        <p:grpSpPr>
          <a:xfrm>
            <a:off x="2170982" y="26792847"/>
            <a:ext cx="11993737" cy="6232810"/>
            <a:chOff x="19277575" y="27208672"/>
            <a:chExt cx="8136904" cy="4680521"/>
          </a:xfrm>
        </p:grpSpPr>
        <p:sp>
          <p:nvSpPr>
            <p:cNvPr id="228" name="Rounded Rectangle 227"/>
            <p:cNvSpPr/>
            <p:nvPr/>
          </p:nvSpPr>
          <p:spPr>
            <a:xfrm>
              <a:off x="20633902" y="28072768"/>
              <a:ext cx="3154190" cy="7200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/>
                <a:t>P4 </a:t>
              </a:r>
              <a:r>
                <a:rPr lang="en-US" sz="5400" dirty="0"/>
                <a:t>p</a:t>
              </a:r>
              <a:r>
                <a:rPr lang="en-US" sz="5400" dirty="0" smtClean="0"/>
                <a:t>rogram</a:t>
              </a:r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22006696" y="28999871"/>
              <a:ext cx="5407783" cy="873097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/>
                <a:t>P4 to </a:t>
              </a:r>
              <a:r>
                <a:rPr lang="en-US" sz="5400" dirty="0" smtClean="0"/>
                <a:t>SEFL Compiler</a:t>
              </a:r>
              <a:endParaRPr lang="en-US" sz="5400" dirty="0"/>
            </a:p>
          </p:txBody>
        </p:sp>
        <p:cxnSp>
          <p:nvCxnSpPr>
            <p:cNvPr id="230" name="Straight Arrow Connector 229"/>
            <p:cNvCxnSpPr>
              <a:stCxn id="228" idx="2"/>
              <a:endCxn id="229" idx="0"/>
            </p:cNvCxnSpPr>
            <p:nvPr/>
          </p:nvCxnSpPr>
          <p:spPr>
            <a:xfrm>
              <a:off x="22210997" y="28792848"/>
              <a:ext cx="2499590" cy="207023"/>
            </a:xfrm>
            <a:prstGeom prst="straightConnector1">
              <a:avLst/>
            </a:prstGeom>
            <a:ln w="76200">
              <a:solidFill>
                <a:srgbClr val="CC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stCxn id="229" idx="2"/>
              <a:endCxn id="234" idx="0"/>
            </p:cNvCxnSpPr>
            <p:nvPr/>
          </p:nvCxnSpPr>
          <p:spPr>
            <a:xfrm>
              <a:off x="24710588" y="29872968"/>
              <a:ext cx="0" cy="288032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ounded Rectangle 231"/>
            <p:cNvSpPr/>
            <p:nvPr/>
          </p:nvSpPr>
          <p:spPr>
            <a:xfrm>
              <a:off x="24001864" y="28072768"/>
              <a:ext cx="3412615" cy="7200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/>
                <a:t>P4 table entries</a:t>
              </a:r>
              <a:endParaRPr lang="en-US" sz="5400" dirty="0"/>
            </a:p>
          </p:txBody>
        </p:sp>
        <p:cxnSp>
          <p:nvCxnSpPr>
            <p:cNvPr id="233" name="Straight Arrow Connector 232"/>
            <p:cNvCxnSpPr>
              <a:stCxn id="232" idx="2"/>
              <a:endCxn id="229" idx="0"/>
            </p:cNvCxnSpPr>
            <p:nvPr/>
          </p:nvCxnSpPr>
          <p:spPr>
            <a:xfrm flipH="1">
              <a:off x="24710588" y="28792848"/>
              <a:ext cx="997584" cy="207023"/>
            </a:xfrm>
            <a:prstGeom prst="straightConnector1">
              <a:avLst/>
            </a:prstGeom>
            <a:ln w="76200">
              <a:solidFill>
                <a:srgbClr val="CC000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34" name="Rounded Rectangle 233"/>
            <p:cNvSpPr/>
            <p:nvPr/>
          </p:nvSpPr>
          <p:spPr>
            <a:xfrm>
              <a:off x="22006696" y="30161000"/>
              <a:ext cx="5407783" cy="64807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/>
                <a:t>Symnet</a:t>
              </a:r>
              <a:r>
                <a:rPr lang="en-US" sz="5400" dirty="0" smtClean="0"/>
                <a:t> verification engine</a:t>
              </a:r>
              <a:endParaRPr lang="en-US" sz="5400" dirty="0"/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19366125" y="29620473"/>
              <a:ext cx="2160240" cy="118859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/>
                <a:t>Network</a:t>
              </a:r>
            </a:p>
            <a:p>
              <a:pPr algn="ctr"/>
              <a:r>
                <a:rPr lang="en-US" sz="5400" dirty="0" smtClean="0"/>
                <a:t>Policy</a:t>
              </a:r>
              <a:endParaRPr lang="en-US" sz="5400" dirty="0"/>
            </a:p>
          </p:txBody>
        </p:sp>
        <p:cxnSp>
          <p:nvCxnSpPr>
            <p:cNvPr id="236" name="Straight Arrow Connector 235"/>
            <p:cNvCxnSpPr>
              <a:stCxn id="235" idx="3"/>
              <a:endCxn id="234" idx="1"/>
            </p:cNvCxnSpPr>
            <p:nvPr/>
          </p:nvCxnSpPr>
          <p:spPr>
            <a:xfrm>
              <a:off x="21526365" y="30214772"/>
              <a:ext cx="480331" cy="270263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37" name="Rounded Rectangle 236"/>
            <p:cNvSpPr/>
            <p:nvPr/>
          </p:nvSpPr>
          <p:spPr>
            <a:xfrm>
              <a:off x="19277575" y="31115107"/>
              <a:ext cx="8136904" cy="77408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/>
                <a:t>All possible paths for all possible packets </a:t>
              </a:r>
              <a:endParaRPr lang="en-US" sz="5400" dirty="0"/>
            </a:p>
          </p:txBody>
        </p:sp>
        <p:cxnSp>
          <p:nvCxnSpPr>
            <p:cNvPr id="238" name="Straight Arrow Connector 237"/>
            <p:cNvCxnSpPr>
              <a:stCxn id="234" idx="2"/>
              <a:endCxn id="237" idx="0"/>
            </p:cNvCxnSpPr>
            <p:nvPr/>
          </p:nvCxnSpPr>
          <p:spPr>
            <a:xfrm flipH="1">
              <a:off x="23346027" y="30809072"/>
              <a:ext cx="1364560" cy="306035"/>
            </a:xfrm>
            <a:prstGeom prst="straightConnector1">
              <a:avLst/>
            </a:prstGeom>
            <a:ln w="76200">
              <a:solidFill>
                <a:srgbClr val="00B0F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39" name="Rounded Rectangle 238"/>
            <p:cNvSpPr/>
            <p:nvPr/>
          </p:nvSpPr>
          <p:spPr>
            <a:xfrm>
              <a:off x="24606167" y="27208672"/>
              <a:ext cx="2808312" cy="72008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/>
                <a:t>P4 Controller</a:t>
              </a:r>
            </a:p>
          </p:txBody>
        </p:sp>
        <p:cxnSp>
          <p:nvCxnSpPr>
            <p:cNvPr id="240" name="Straight Arrow Connector 239"/>
            <p:cNvCxnSpPr>
              <a:stCxn id="239" idx="2"/>
              <a:endCxn id="232" idx="0"/>
            </p:cNvCxnSpPr>
            <p:nvPr/>
          </p:nvCxnSpPr>
          <p:spPr>
            <a:xfrm flipH="1">
              <a:off x="25708171" y="27928752"/>
              <a:ext cx="302152" cy="144015"/>
            </a:xfrm>
            <a:prstGeom prst="straightConnector1">
              <a:avLst/>
            </a:prstGeom>
            <a:ln w="76200">
              <a:solidFill>
                <a:srgbClr val="CC0000"/>
              </a:solidFill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257" name="TextBox 10"/>
          <p:cNvSpPr txBox="1">
            <a:spLocks noChangeArrowheads="1"/>
          </p:cNvSpPr>
          <p:nvPr/>
        </p:nvSpPr>
        <p:spPr bwMode="auto">
          <a:xfrm>
            <a:off x="8144668" y="24517151"/>
            <a:ext cx="139652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/>
              <a:t>STATIC ANALYSIS OF P4 PROGRAMS USING VERA</a:t>
            </a:r>
            <a:endParaRPr lang="en-US" sz="5400" b="1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209082" y="29040254"/>
            <a:ext cx="12174538" cy="2750826"/>
          </a:xfrm>
          <a:prstGeom prst="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233887" y="28774049"/>
            <a:ext cx="210006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Vera</a:t>
            </a:r>
            <a:endParaRPr lang="en-US" dirty="0"/>
          </a:p>
        </p:txBody>
      </p:sp>
      <p:grpSp>
        <p:nvGrpSpPr>
          <p:cNvPr id="284" name="Group 9"/>
          <p:cNvGrpSpPr>
            <a:grpSpLocks/>
          </p:cNvGrpSpPr>
          <p:nvPr/>
        </p:nvGrpSpPr>
        <p:grpSpPr bwMode="auto">
          <a:xfrm>
            <a:off x="15366490" y="14933813"/>
            <a:ext cx="12877800" cy="8686798"/>
            <a:chOff x="1116806" y="23129418"/>
            <a:chExt cx="12877800" cy="8688529"/>
          </a:xfrm>
        </p:grpSpPr>
        <p:sp>
          <p:nvSpPr>
            <p:cNvPr id="285" name="Rectangle 284"/>
            <p:cNvSpPr/>
            <p:nvPr/>
          </p:nvSpPr>
          <p:spPr>
            <a:xfrm>
              <a:off x="1116806" y="23764545"/>
              <a:ext cx="12877800" cy="80534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o-RO" dirty="0" smtClean="0"/>
                <a:t> </a:t>
              </a:r>
              <a:endParaRPr lang="en-US" dirty="0"/>
            </a:p>
          </p:txBody>
        </p:sp>
        <p:sp>
          <p:nvSpPr>
            <p:cNvPr id="286" name="TextBox 14"/>
            <p:cNvSpPr txBox="1">
              <a:spLocks noChangeArrowheads="1"/>
            </p:cNvSpPr>
            <p:nvPr/>
          </p:nvSpPr>
          <p:spPr bwMode="auto">
            <a:xfrm>
              <a:off x="1345406" y="23129418"/>
              <a:ext cx="12344400" cy="10156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6000" b="1" dirty="0" smtClean="0">
                  <a:solidFill>
                    <a:schemeClr val="bg1"/>
                  </a:solidFill>
                </a:rPr>
                <a:t>P4 quirks</a:t>
              </a:r>
              <a:endParaRPr lang="en-US" sz="6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287" name="Group 17"/>
            <p:cNvGrpSpPr>
              <a:grpSpLocks/>
            </p:cNvGrpSpPr>
            <p:nvPr/>
          </p:nvGrpSpPr>
          <p:grpSpPr bwMode="auto">
            <a:xfrm>
              <a:off x="2866767" y="27010241"/>
              <a:ext cx="3118025" cy="1178403"/>
              <a:chOff x="1404327" y="3697010"/>
              <a:chExt cx="3118025" cy="1178403"/>
            </a:xfrm>
          </p:grpSpPr>
          <p:sp>
            <p:nvSpPr>
              <p:cNvPr id="288" name="Rectangle 22"/>
              <p:cNvSpPr>
                <a:spLocks noChangeArrowheads="1"/>
              </p:cNvSpPr>
              <p:nvPr/>
            </p:nvSpPr>
            <p:spPr bwMode="auto">
              <a:xfrm>
                <a:off x="4218813" y="3697010"/>
                <a:ext cx="303539" cy="359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289" name="Rectangle 39"/>
              <p:cNvSpPr>
                <a:spLocks noChangeArrowheads="1"/>
              </p:cNvSpPr>
              <p:nvPr/>
            </p:nvSpPr>
            <p:spPr bwMode="auto">
              <a:xfrm>
                <a:off x="1404327" y="4515596"/>
                <a:ext cx="303539" cy="359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2</a:t>
                </a:r>
              </a:p>
            </p:txBody>
          </p:sp>
        </p:grpSp>
      </p:grpSp>
      <p:sp>
        <p:nvSpPr>
          <p:cNvPr id="290" name="TextBox 289"/>
          <p:cNvSpPr txBox="1"/>
          <p:nvPr/>
        </p:nvSpPr>
        <p:spPr>
          <a:xfrm>
            <a:off x="15631607" y="16067881"/>
            <a:ext cx="11148821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Parse-able input space decoupled from</a:t>
            </a:r>
          </a:p>
          <a:p>
            <a:r>
              <a:rPr lang="en-US" sz="5400" dirty="0"/>
              <a:t>p</a:t>
            </a:r>
            <a:r>
              <a:rPr lang="en-US" sz="5400" dirty="0" smtClean="0"/>
              <a:t>rocessing pipeline.</a:t>
            </a:r>
          </a:p>
          <a:p>
            <a:r>
              <a:rPr lang="en-US" sz="5400" dirty="0" smtClean="0"/>
              <a:t>    </a:t>
            </a:r>
            <a:r>
              <a:rPr lang="en-US" sz="5400" i="1" dirty="0" smtClean="0">
                <a:solidFill>
                  <a:srgbClr val="FF0000"/>
                </a:solidFill>
              </a:rPr>
              <a:t>Invalid packet header access.</a:t>
            </a:r>
          </a:p>
          <a:p>
            <a:r>
              <a:rPr lang="en-US" sz="5400" i="1" dirty="0">
                <a:solidFill>
                  <a:srgbClr val="FF0000"/>
                </a:solidFill>
              </a:rPr>
              <a:t> </a:t>
            </a:r>
            <a:r>
              <a:rPr lang="en-US" sz="5400" i="1" dirty="0" smtClean="0">
                <a:solidFill>
                  <a:srgbClr val="FF0000"/>
                </a:solidFill>
              </a:rPr>
              <a:t>   Invalid encapsulation.</a:t>
            </a:r>
          </a:p>
          <a:p>
            <a:endParaRPr lang="en-US" sz="5400" i="1" dirty="0" smtClean="0">
              <a:solidFill>
                <a:srgbClr val="FF0000"/>
              </a:solidFill>
            </a:endParaRPr>
          </a:p>
          <a:p>
            <a:r>
              <a:rPr lang="en-US" sz="5400" dirty="0" smtClean="0"/>
              <a:t>A P4 program defines a superset of the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ctual runtime behavior.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</a:t>
            </a:r>
            <a:r>
              <a:rPr lang="en-US" sz="5400" i="1" dirty="0" smtClean="0">
                <a:solidFill>
                  <a:srgbClr val="FF0000"/>
                </a:solidFill>
              </a:rPr>
              <a:t>Packet loops, black holes.</a:t>
            </a:r>
          </a:p>
          <a:p>
            <a:r>
              <a:rPr lang="en-US" sz="5400" i="1" dirty="0">
                <a:solidFill>
                  <a:srgbClr val="FF0000"/>
                </a:solidFill>
              </a:rPr>
              <a:t> </a:t>
            </a:r>
            <a:r>
              <a:rPr lang="en-US" sz="5400" i="1" dirty="0" smtClean="0">
                <a:solidFill>
                  <a:srgbClr val="FF0000"/>
                </a:solidFill>
              </a:rPr>
              <a:t>   Erroneous table states.</a:t>
            </a: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73491" y="9116843"/>
            <a:ext cx="63885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BGP, OSPF, EIGRP, …</a:t>
            </a:r>
            <a:endParaRPr lang="en-US" sz="6000" dirty="0"/>
          </a:p>
        </p:txBody>
      </p:sp>
      <p:sp>
        <p:nvSpPr>
          <p:cNvPr id="292" name="TextBox 291"/>
          <p:cNvSpPr txBox="1"/>
          <p:nvPr/>
        </p:nvSpPr>
        <p:spPr>
          <a:xfrm>
            <a:off x="7538198" y="11452778"/>
            <a:ext cx="67654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ASIC implementation</a:t>
            </a:r>
            <a:endParaRPr lang="en-US" sz="6000" dirty="0"/>
          </a:p>
        </p:txBody>
      </p:sp>
      <p:sp>
        <p:nvSpPr>
          <p:cNvPr id="293" name="TextBox 292"/>
          <p:cNvSpPr txBox="1"/>
          <p:nvPr/>
        </p:nvSpPr>
        <p:spPr>
          <a:xfrm>
            <a:off x="21759864" y="8475349"/>
            <a:ext cx="61453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Centralized,</a:t>
            </a:r>
          </a:p>
          <a:p>
            <a:pPr algn="ctr"/>
            <a:r>
              <a:rPr lang="en-US" sz="6000" dirty="0" smtClean="0"/>
              <a:t>X86 programmable</a:t>
            </a:r>
            <a:endParaRPr lang="en-US" sz="6000" dirty="0"/>
          </a:p>
        </p:txBody>
      </p:sp>
      <p:sp>
        <p:nvSpPr>
          <p:cNvPr id="294" name="TextBox 293"/>
          <p:cNvSpPr txBox="1"/>
          <p:nvPr/>
        </p:nvSpPr>
        <p:spPr>
          <a:xfrm>
            <a:off x="22347644" y="11325064"/>
            <a:ext cx="47859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P</a:t>
            </a:r>
            <a:r>
              <a:rPr lang="en-US" sz="6000" dirty="0" smtClean="0"/>
              <a:t>rogrammable</a:t>
            </a:r>
          </a:p>
          <a:p>
            <a:pPr algn="ctr"/>
            <a:r>
              <a:rPr lang="en-US" sz="6000" dirty="0" smtClean="0"/>
              <a:t>P4 switch API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5823409" y="10581481"/>
            <a:ext cx="12420881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94" idx="0"/>
          </p:cNvCxnSpPr>
          <p:nvPr/>
        </p:nvCxnSpPr>
        <p:spPr>
          <a:xfrm flipV="1">
            <a:off x="24740639" y="10688010"/>
            <a:ext cx="0" cy="637054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9" name="Group 9"/>
          <p:cNvGrpSpPr>
            <a:grpSpLocks/>
          </p:cNvGrpSpPr>
          <p:nvPr/>
        </p:nvGrpSpPr>
        <p:grpSpPr bwMode="auto">
          <a:xfrm>
            <a:off x="15480506" y="25630937"/>
            <a:ext cx="12877800" cy="7772025"/>
            <a:chOff x="1116806" y="23129418"/>
            <a:chExt cx="12877800" cy="7773574"/>
          </a:xfrm>
        </p:grpSpPr>
        <p:sp>
          <p:nvSpPr>
            <p:cNvPr id="300" name="Rectangle 299"/>
            <p:cNvSpPr/>
            <p:nvPr/>
          </p:nvSpPr>
          <p:spPr>
            <a:xfrm>
              <a:off x="1116806" y="23764545"/>
              <a:ext cx="12877800" cy="713844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o-RO" dirty="0" smtClean="0"/>
                <a:t> </a:t>
              </a:r>
              <a:endParaRPr lang="en-US" dirty="0"/>
            </a:p>
          </p:txBody>
        </p:sp>
        <p:sp>
          <p:nvSpPr>
            <p:cNvPr id="301" name="TextBox 14"/>
            <p:cNvSpPr txBox="1">
              <a:spLocks noChangeArrowheads="1"/>
            </p:cNvSpPr>
            <p:nvPr/>
          </p:nvSpPr>
          <p:spPr bwMode="auto">
            <a:xfrm>
              <a:off x="1345406" y="23129418"/>
              <a:ext cx="12344400" cy="10156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6000" b="1" dirty="0" smtClean="0">
                  <a:solidFill>
                    <a:schemeClr val="bg1"/>
                  </a:solidFill>
                </a:rPr>
                <a:t>Vera in depth</a:t>
              </a:r>
              <a:endParaRPr lang="en-US" sz="6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302" name="Group 17"/>
            <p:cNvGrpSpPr>
              <a:grpSpLocks/>
            </p:cNvGrpSpPr>
            <p:nvPr/>
          </p:nvGrpSpPr>
          <p:grpSpPr bwMode="auto">
            <a:xfrm>
              <a:off x="2866767" y="27010241"/>
              <a:ext cx="3118025" cy="1178403"/>
              <a:chOff x="1404327" y="3697010"/>
              <a:chExt cx="3118025" cy="1178403"/>
            </a:xfrm>
          </p:grpSpPr>
          <p:sp>
            <p:nvSpPr>
              <p:cNvPr id="303" name="Rectangle 22"/>
              <p:cNvSpPr>
                <a:spLocks noChangeArrowheads="1"/>
              </p:cNvSpPr>
              <p:nvPr/>
            </p:nvSpPr>
            <p:spPr bwMode="auto">
              <a:xfrm>
                <a:off x="4218813" y="3697010"/>
                <a:ext cx="303539" cy="359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0</a:t>
                </a:r>
              </a:p>
            </p:txBody>
          </p:sp>
          <p:sp>
            <p:nvSpPr>
              <p:cNvPr id="304" name="Rectangle 39"/>
              <p:cNvSpPr>
                <a:spLocks noChangeArrowheads="1"/>
              </p:cNvSpPr>
              <p:nvPr/>
            </p:nvSpPr>
            <p:spPr bwMode="auto">
              <a:xfrm>
                <a:off x="1404327" y="4515596"/>
                <a:ext cx="303539" cy="359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chemeClr val="bg1"/>
                    </a:solidFill>
                    <a:latin typeface="Courier" pitchFamily="2" charset="0"/>
                  </a:rPr>
                  <a:t>2</a:t>
                </a:r>
              </a:p>
            </p:txBody>
          </p:sp>
        </p:grpSp>
      </p:grpSp>
      <p:sp>
        <p:nvSpPr>
          <p:cNvPr id="305" name="TextBox 304"/>
          <p:cNvSpPr txBox="1"/>
          <p:nvPr/>
        </p:nvSpPr>
        <p:spPr>
          <a:xfrm>
            <a:off x="15823409" y="26812081"/>
            <a:ext cx="1239576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Reasoning about switch behavior without</a:t>
            </a:r>
          </a:p>
          <a:p>
            <a:r>
              <a:rPr lang="en-US" sz="5400" dirty="0"/>
              <a:t>r</a:t>
            </a:r>
            <a:r>
              <a:rPr lang="en-US" sz="5400" dirty="0" smtClean="0"/>
              <a:t>untime information.</a:t>
            </a:r>
          </a:p>
          <a:p>
            <a:r>
              <a:rPr lang="en-US" sz="5400" dirty="0" smtClean="0"/>
              <a:t>    </a:t>
            </a:r>
            <a:r>
              <a:rPr lang="en-US" sz="5400" i="1" dirty="0" smtClean="0">
                <a:solidFill>
                  <a:srgbClr val="FF0000"/>
                </a:solidFill>
              </a:rPr>
              <a:t>Proactively populate tables with symbolic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    entries.</a:t>
            </a:r>
          </a:p>
          <a:p>
            <a:r>
              <a:rPr lang="en-US" sz="5400" dirty="0" smtClean="0"/>
              <a:t>Scaling symbolic execution for tables with</a:t>
            </a:r>
          </a:p>
          <a:p>
            <a:r>
              <a:rPr lang="en-US" sz="5400" dirty="0"/>
              <a:t>h</a:t>
            </a:r>
            <a:r>
              <a:rPr lang="en-US" sz="5400" dirty="0" smtClean="0"/>
              <a:t>undreds of thousands of entries.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</a:t>
            </a:r>
            <a:r>
              <a:rPr lang="en-US" sz="5400" i="1" dirty="0" smtClean="0">
                <a:solidFill>
                  <a:srgbClr val="FF0000"/>
                </a:solidFill>
              </a:rPr>
              <a:t>Use domain specific data structure for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    computing path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5307490" y="18202165"/>
            <a:ext cx="139652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/>
              <a:t>WHAT CAN GO WRONG?</a:t>
            </a:r>
            <a:endParaRPr lang="en-US" sz="5400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5451139" y="14933812"/>
            <a:ext cx="12915900" cy="8686799"/>
            <a:chOff x="16053593" y="21129814"/>
            <a:chExt cx="12915900" cy="8686799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6053593" y="21129814"/>
              <a:ext cx="12915900" cy="8686799"/>
              <a:chOff x="1116806" y="23129418"/>
              <a:chExt cx="12915900" cy="868853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116806" y="23764545"/>
                <a:ext cx="12915900" cy="805340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7" name="TextBox 14"/>
              <p:cNvSpPr txBox="1">
                <a:spLocks noChangeArrowheads="1"/>
              </p:cNvSpPr>
              <p:nvPr/>
            </p:nvSpPr>
            <p:spPr bwMode="auto">
              <a:xfrm>
                <a:off x="1345406" y="23129418"/>
                <a:ext cx="12344400" cy="101566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defTabSz="4175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82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r>
                  <a:rPr lang="en-US" sz="6000" b="1" dirty="0" smtClean="0">
                    <a:solidFill>
                      <a:schemeClr val="bg1"/>
                    </a:solidFill>
                  </a:rPr>
                  <a:t>P4 packet processing pipeline</a:t>
                </a:r>
                <a:endParaRPr lang="en-US" sz="6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8" name="Group 17"/>
              <p:cNvGrpSpPr>
                <a:grpSpLocks/>
              </p:cNvGrpSpPr>
              <p:nvPr/>
            </p:nvGrpSpPr>
            <p:grpSpPr bwMode="auto">
              <a:xfrm>
                <a:off x="2866767" y="27010241"/>
                <a:ext cx="3118025" cy="1178403"/>
                <a:chOff x="1404327" y="3697010"/>
                <a:chExt cx="3118025" cy="1178403"/>
              </a:xfrm>
            </p:grpSpPr>
            <p:sp>
              <p:nvSpPr>
                <p:cNvPr id="39" name="Rectangle 22"/>
                <p:cNvSpPr>
                  <a:spLocks noChangeArrowheads="1"/>
                </p:cNvSpPr>
                <p:nvPr/>
              </p:nvSpPr>
              <p:spPr bwMode="auto">
                <a:xfrm>
                  <a:off x="4218813" y="3697010"/>
                  <a:ext cx="303539" cy="359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1"/>
                      </a:solidFill>
                      <a:latin typeface="Courier" pitchFamily="2" charset="0"/>
                    </a:rPr>
                    <a:t>0</a:t>
                  </a:r>
                </a:p>
              </p:txBody>
            </p:sp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1404327" y="4515596"/>
                  <a:ext cx="303539" cy="359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>
                      <a:solidFill>
                        <a:schemeClr val="bg1"/>
                      </a:solidFill>
                      <a:latin typeface="Courier" pitchFamily="2" charset="0"/>
                    </a:rPr>
                    <a:t>2</a:t>
                  </a:r>
                </a:p>
              </p:txBody>
            </p:sp>
          </p:grpSp>
        </p:grpSp>
        <p:sp>
          <p:nvSpPr>
            <p:cNvPr id="7" name="Rectangle 6"/>
            <p:cNvSpPr/>
            <p:nvPr/>
          </p:nvSpPr>
          <p:spPr>
            <a:xfrm>
              <a:off x="17499085" y="22464684"/>
              <a:ext cx="3964708" cy="10803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768944" y="22294293"/>
              <a:ext cx="4339110" cy="14463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Programmable</a:t>
              </a:r>
            </a:p>
            <a:p>
              <a:pPr algn="ctr"/>
              <a:r>
                <a:rPr lang="en-US" sz="4800" dirty="0" smtClean="0"/>
                <a:t>parser</a:t>
              </a:r>
              <a:endParaRPr lang="en-US" sz="4800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1860256" y="22634289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99085" y="23568215"/>
              <a:ext cx="396470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800" b="1" dirty="0"/>
                <a:t>Packet (byte[])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406393" y="24674484"/>
              <a:ext cx="20891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/>
                <a:t>Headers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444052" y="24421709"/>
              <a:ext cx="914243" cy="1080398"/>
            </a:xfrm>
            <a:prstGeom prst="rect">
              <a:avLst/>
            </a:prstGeom>
            <a:solidFill>
              <a:srgbClr val="FF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000000"/>
                  </a:solidFill>
                </a:rPr>
                <a:t>eth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386831" y="24421709"/>
              <a:ext cx="1068112" cy="10803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000" dirty="0" smtClean="0">
                  <a:solidFill>
                    <a:srgbClr val="000000"/>
                  </a:solidFill>
                </a:rPr>
                <a:t>ipv4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768945" y="24254015"/>
              <a:ext cx="4339109" cy="22260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Programmable</a:t>
              </a:r>
            </a:p>
            <a:p>
              <a:pPr algn="ctr"/>
              <a:r>
                <a:rPr lang="en-US" sz="4800" dirty="0" smtClean="0"/>
                <a:t>match-action</a:t>
              </a:r>
            </a:p>
            <a:p>
              <a:pPr algn="ctr"/>
              <a:r>
                <a:rPr lang="en-US" sz="4800" dirty="0" smtClean="0"/>
                <a:t>units</a:t>
              </a:r>
              <a:endParaRPr lang="en-US" sz="4800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5441656" y="27606815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6758344" y="24896255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997194" y="26748653"/>
              <a:ext cx="3302788" cy="23869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Packet</a:t>
              </a:r>
              <a:endParaRPr lang="en-US" sz="4800" dirty="0" smtClean="0"/>
            </a:p>
            <a:p>
              <a:pPr algn="ctr"/>
              <a:r>
                <a:rPr lang="en-US" sz="4800" dirty="0" smtClean="0"/>
                <a:t>reassembly</a:t>
              </a:r>
              <a:endParaRPr lang="en-US" sz="4800" dirty="0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16758343" y="27567386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102189" y="27454415"/>
              <a:ext cx="1610004" cy="10803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057767" y="28720079"/>
              <a:ext cx="181383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 smtClean="0"/>
                <a:t>Packet</a:t>
              </a:r>
              <a:endParaRPr lang="en-US" sz="4800" dirty="0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27346656" y="22621718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558793" y="25684994"/>
              <a:ext cx="16965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b="1" dirty="0" smtClean="0"/>
                <a:t>Payload</a:t>
              </a:r>
              <a:endParaRPr lang="en-US" sz="36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7444052" y="25502107"/>
              <a:ext cx="1598514" cy="10803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21860256" y="25061959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27880056" y="27530615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16758342" y="22667608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8000336" y="28970974"/>
              <a:ext cx="247285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 dirty="0" smtClean="0"/>
                <a:t>Metadata</a:t>
              </a:r>
              <a:endParaRPr lang="en-US" sz="44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425193" y="26861718"/>
              <a:ext cx="1026420" cy="1080398"/>
            </a:xfrm>
            <a:prstGeom prst="rect">
              <a:avLst/>
            </a:prstGeom>
            <a:solidFill>
              <a:srgbClr val="FF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000000"/>
                  </a:solidFill>
                </a:rPr>
                <a:t>eth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425193" y="27942116"/>
              <a:ext cx="1026420" cy="108039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000" dirty="0" smtClean="0">
                  <a:solidFill>
                    <a:srgbClr val="000000"/>
                  </a:solidFill>
                </a:rPr>
                <a:t>tag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8451613" y="26861718"/>
              <a:ext cx="1226180" cy="10803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000" dirty="0" smtClean="0">
                  <a:solidFill>
                    <a:srgbClr val="000000"/>
                  </a:solidFill>
                </a:rPr>
                <a:t>ipv4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451613" y="27942116"/>
              <a:ext cx="1026420" cy="10803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000" dirty="0" smtClean="0">
                  <a:solidFill>
                    <a:srgbClr val="000000"/>
                  </a:solidFill>
                </a:rPr>
                <a:t>err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497716" y="27942116"/>
              <a:ext cx="1538163" cy="108039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000" dirty="0" err="1" smtClean="0">
                  <a:solidFill>
                    <a:srgbClr val="000000"/>
                  </a:solidFill>
                </a:rPr>
                <a:t>bcast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667378" y="26861718"/>
              <a:ext cx="1368501" cy="1092973"/>
            </a:xfrm>
            <a:prstGeom prst="rect">
              <a:avLst/>
            </a:prstGeom>
            <a:no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4000" dirty="0" smtClean="0">
                  <a:solidFill>
                    <a:srgbClr val="000000"/>
                  </a:solidFill>
                </a:rPr>
                <a:t>port</a:t>
              </a:r>
              <a:endParaRPr lang="en-US" sz="4000" dirty="0">
                <a:solidFill>
                  <a:srgbClr val="000000"/>
                </a:solidFill>
              </a:endParaRPr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21235193" y="27603712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27314855" y="25061959"/>
              <a:ext cx="594137" cy="7663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625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8997</TotalTime>
  <Words>247</Words>
  <Application>Microsoft Office PowerPoint</Application>
  <PresentationFormat>Custom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MS PGothic</vt:lpstr>
      <vt:lpstr>Arial</vt:lpstr>
      <vt:lpstr>Courier</vt:lpstr>
      <vt:lpstr>Wingdings</vt:lpstr>
      <vt:lpstr>Helvetica LT Std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radu</cp:lastModifiedBy>
  <cp:revision>86</cp:revision>
  <dcterms:created xsi:type="dcterms:W3CDTF">2012-06-07T09:36:06Z</dcterms:created>
  <dcterms:modified xsi:type="dcterms:W3CDTF">2018-04-17T11:43:39Z</dcterms:modified>
</cp:coreProperties>
</file>