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8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1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6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5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7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0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1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B5959-F484-7449-976B-39A340449EC9}" type="datetimeFigureOut">
              <a:rPr lang="en-US" smtClean="0"/>
              <a:t>04/07/18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58E-74BD-0B4F-9A62-D8952E1F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7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4581" y="2372323"/>
            <a:ext cx="9268581" cy="1470025"/>
          </a:xfrm>
        </p:spPr>
        <p:txBody>
          <a:bodyPr>
            <a:normAutofit/>
          </a:bodyPr>
          <a:lstStyle/>
          <a:p>
            <a:r>
              <a:rPr lang="en-US" sz="8800" b="1" dirty="0" smtClean="0"/>
              <a:t>Research Fair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219" y="4067623"/>
            <a:ext cx="7632949" cy="1752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Costin Raiciu</a:t>
            </a:r>
          </a:p>
          <a:p>
            <a:r>
              <a:rPr lang="en-US" dirty="0" smtClean="0"/>
              <a:t>Center for Research in Computing</a:t>
            </a:r>
          </a:p>
          <a:p>
            <a:r>
              <a:rPr lang="en-US" dirty="0" smtClean="0"/>
              <a:t>July 2018</a:t>
            </a:r>
            <a:endParaRPr lang="en-US" dirty="0"/>
          </a:p>
        </p:txBody>
      </p:sp>
      <p:pic>
        <p:nvPicPr>
          <p:cNvPr id="4" name="Picture 2" descr="http://wiki.cs.pub.ro/_media/promovare/upb-logo_v2-transparent.png?cache=">
            <a:extLst>
              <a:ext uri="{FF2B5EF4-FFF2-40B4-BE49-F238E27FC236}">
                <a16:creationId xmlns:a16="http://schemas.microsoft.com/office/drawing/2014/main" xmlns="" id="{90CF0D01-6514-4031-A9CE-19FD6999C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20" y="244534"/>
            <a:ext cx="1265162" cy="12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1523" y="495906"/>
            <a:ext cx="5363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Facultatea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Automatica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Calculatoare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Universitatea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Politehnica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Bucuresti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78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err="1" smtClean="0">
                <a:solidFill>
                  <a:schemeClr val="bg1"/>
                </a:solidFill>
                <a:latin typeface="Gill Sans"/>
                <a:cs typeface="Gill Sans"/>
              </a:rPr>
              <a:t>cercetare</a:t>
            </a:r>
            <a:r>
              <a:rPr lang="en-US" sz="6000" dirty="0" smtClean="0">
                <a:solidFill>
                  <a:schemeClr val="bg1"/>
                </a:solidFill>
                <a:latin typeface="Gill Sans"/>
                <a:cs typeface="Gill Sans"/>
              </a:rPr>
              <a:t> din CS@UPB </a:t>
            </a:r>
          </a:p>
          <a:p>
            <a:pPr marL="0" indent="0" algn="ctr">
              <a:buNone/>
            </a:pPr>
            <a:r>
              <a:rPr lang="en-US" sz="6000" dirty="0" smtClean="0">
                <a:solidFill>
                  <a:schemeClr val="bg1"/>
                </a:solidFill>
                <a:latin typeface="Gill Sans"/>
                <a:cs typeface="Gill Sans"/>
              </a:rPr>
              <a:t>+ </a:t>
            </a:r>
          </a:p>
          <a:p>
            <a:pPr marL="0" indent="0" algn="ctr">
              <a:buNone/>
            </a:pPr>
            <a:r>
              <a:rPr lang="en-US" sz="6000" dirty="0" err="1" smtClean="0">
                <a:solidFill>
                  <a:schemeClr val="bg1"/>
                </a:solidFill>
                <a:latin typeface="Gill Sans"/>
                <a:cs typeface="Gill Sans"/>
              </a:rPr>
              <a:t>industria</a:t>
            </a:r>
            <a:r>
              <a:rPr lang="en-US" sz="6000" dirty="0" smtClean="0">
                <a:solidFill>
                  <a:schemeClr val="bg1"/>
                </a:solidFill>
                <a:latin typeface="Gill Sans"/>
                <a:cs typeface="Gill Sans"/>
              </a:rPr>
              <a:t> de IT</a:t>
            </a:r>
          </a:p>
        </p:txBody>
      </p:sp>
    </p:spTree>
    <p:extLst>
      <p:ext uri="{BB962C8B-B14F-4D97-AF65-F5344CB8AC3E}">
        <p14:creationId xmlns:p14="http://schemas.microsoft.com/office/powerpoint/2010/main" val="1720716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Cercetarea</a:t>
            </a:r>
            <a:r>
              <a:rPr lang="en-US" dirty="0" smtClean="0"/>
              <a:t> in CS@UPB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ill Sans"/>
                <a:cs typeface="Gill Sans"/>
              </a:rPr>
              <a:t>15 </a:t>
            </a:r>
            <a:r>
              <a:rPr lang="en-US" dirty="0" err="1" smtClean="0">
                <a:latin typeface="Gill Sans"/>
                <a:cs typeface="Gill Sans"/>
              </a:rPr>
              <a:t>articole</a:t>
            </a:r>
            <a:r>
              <a:rPr lang="en-US" dirty="0" smtClean="0">
                <a:latin typeface="Gill Sans"/>
                <a:cs typeface="Gill Sans"/>
              </a:rPr>
              <a:t> in </a:t>
            </a:r>
            <a:r>
              <a:rPr lang="en-US" dirty="0" err="1" smtClean="0">
                <a:latin typeface="Gill Sans"/>
                <a:cs typeface="Gill Sans"/>
              </a:rPr>
              <a:t>conferinte</a:t>
            </a:r>
            <a:r>
              <a:rPr lang="en-US" dirty="0" smtClean="0">
                <a:latin typeface="Gill Sans"/>
                <a:cs typeface="Gill Sans"/>
              </a:rPr>
              <a:t> de top in </a:t>
            </a:r>
            <a:r>
              <a:rPr lang="en-US" dirty="0" err="1" smtClean="0">
                <a:latin typeface="Gill Sans"/>
                <a:cs typeface="Gill Sans"/>
              </a:rPr>
              <a:t>ultimii</a:t>
            </a:r>
            <a:r>
              <a:rPr lang="en-US" dirty="0" smtClean="0">
                <a:latin typeface="Gill Sans"/>
                <a:cs typeface="Gill Sans"/>
              </a:rPr>
              <a:t> 3 </a:t>
            </a:r>
            <a:r>
              <a:rPr lang="en-US" dirty="0" err="1" smtClean="0">
                <a:latin typeface="Gill Sans"/>
                <a:cs typeface="Gill Sans"/>
              </a:rPr>
              <a:t>ani</a:t>
            </a:r>
            <a:endParaRPr lang="en-US" dirty="0" smtClean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n-US" dirty="0" smtClean="0">
                <a:latin typeface="Gill Sans"/>
                <a:cs typeface="Gill Sans"/>
              </a:rPr>
              <a:t>	computer vision, security, OS, networking, …</a:t>
            </a:r>
          </a:p>
          <a:p>
            <a:pPr marL="0" indent="0">
              <a:buNone/>
            </a:pPr>
            <a:endParaRPr lang="en-US" dirty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n-US" dirty="0" smtClean="0">
                <a:latin typeface="Gill Sans"/>
                <a:cs typeface="Gill Sans"/>
              </a:rPr>
              <a:t>Influx de talent din exterior</a:t>
            </a:r>
          </a:p>
          <a:p>
            <a:pPr marL="0" indent="0">
              <a:buNone/>
            </a:pPr>
            <a:r>
              <a:rPr lang="en-US" dirty="0">
                <a:latin typeface="Gill Sans"/>
                <a:cs typeface="Gill Sans"/>
              </a:rPr>
              <a:t>	</a:t>
            </a:r>
            <a:r>
              <a:rPr lang="en-US" dirty="0" smtClean="0">
                <a:latin typeface="Gill Sans"/>
                <a:cs typeface="Gill Sans"/>
              </a:rPr>
              <a:t>MIT, CMU, Cambridge, UCL, Edinburgh,…</a:t>
            </a:r>
          </a:p>
          <a:p>
            <a:pPr marL="0" indent="0">
              <a:buNone/>
            </a:pPr>
            <a:endParaRPr lang="en-US" dirty="0">
              <a:latin typeface="Gill Sans"/>
              <a:cs typeface="Gill Sans"/>
            </a:endParaRPr>
          </a:p>
          <a:p>
            <a:pPr marL="0" indent="0">
              <a:buNone/>
            </a:pPr>
            <a:r>
              <a:rPr lang="en-US" dirty="0" smtClean="0">
                <a:latin typeface="Gill Sans"/>
                <a:cs typeface="Gill Sans"/>
              </a:rPr>
              <a:t>Talent local </a:t>
            </a:r>
            <a:r>
              <a:rPr lang="en-US" dirty="0" err="1" smtClean="0">
                <a:latin typeface="Gill Sans"/>
                <a:cs typeface="Gill Sans"/>
              </a:rPr>
              <a:t>extraordinar</a:t>
            </a:r>
            <a:endParaRPr lang="en-US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75760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lipseste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industriei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4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Access la </a:t>
            </a:r>
            <a:r>
              <a:rPr lang="en-US" dirty="0" err="1" smtClean="0"/>
              <a:t>oameni</a:t>
            </a:r>
            <a:r>
              <a:rPr lang="en-US" dirty="0" smtClean="0"/>
              <a:t> care </a:t>
            </a:r>
            <a:r>
              <a:rPr lang="en-US" dirty="0" err="1" smtClean="0"/>
              <a:t>stiu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faca</a:t>
            </a:r>
            <a:r>
              <a:rPr lang="en-US" dirty="0" smtClean="0"/>
              <a:t> </a:t>
            </a:r>
            <a:r>
              <a:rPr lang="en-US" dirty="0" err="1" smtClean="0"/>
              <a:t>cercetare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Explorarea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idei</a:t>
            </a:r>
            <a:r>
              <a:rPr lang="en-US" dirty="0" smtClean="0"/>
              <a:t> </a:t>
            </a:r>
            <a:r>
              <a:rPr lang="en-US" dirty="0" err="1" smtClean="0"/>
              <a:t>riscante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 smtClean="0"/>
              <a:t>mari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Transfer </a:t>
            </a:r>
            <a:r>
              <a:rPr lang="en-US" dirty="0" err="1" smtClean="0"/>
              <a:t>tehnologic</a:t>
            </a:r>
            <a:r>
              <a:rPr lang="en-US" dirty="0" smtClean="0"/>
              <a:t> local</a:t>
            </a:r>
          </a:p>
        </p:txBody>
      </p:sp>
    </p:spTree>
    <p:extLst>
      <p:ext uri="{BB962C8B-B14F-4D97-AF65-F5344CB8AC3E}">
        <p14:creationId xmlns:p14="http://schemas.microsoft.com/office/powerpoint/2010/main" val="199892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lipseste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CS@UPB?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610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 </a:t>
            </a:r>
            <a:r>
              <a:rPr lang="en-US" dirty="0" err="1" smtClean="0"/>
              <a:t>cale</a:t>
            </a:r>
            <a:r>
              <a:rPr lang="en-US" dirty="0" smtClean="0"/>
              <a:t> de </a:t>
            </a:r>
            <a:r>
              <a:rPr lang="en-US" dirty="0" err="1" smtClean="0"/>
              <a:t>transfera</a:t>
            </a:r>
            <a:r>
              <a:rPr lang="en-US" dirty="0" smtClean="0"/>
              <a:t> </a:t>
            </a:r>
            <a:r>
              <a:rPr lang="en-US" dirty="0" err="1" smtClean="0"/>
              <a:t>ideile</a:t>
            </a:r>
            <a:r>
              <a:rPr lang="en-US" dirty="0" smtClean="0"/>
              <a:t> in </a:t>
            </a:r>
            <a:r>
              <a:rPr lang="en-US" dirty="0" err="1" smtClean="0"/>
              <a:t>produse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Feedback relevant </a:t>
            </a:r>
            <a:r>
              <a:rPr lang="en-US" dirty="0" err="1" smtClean="0"/>
              <a:t>legat</a:t>
            </a:r>
            <a:r>
              <a:rPr lang="en-US" dirty="0" smtClean="0"/>
              <a:t> de </a:t>
            </a:r>
            <a:r>
              <a:rPr lang="en-US" dirty="0" err="1" smtClean="0"/>
              <a:t>cercetarea</a:t>
            </a:r>
            <a:r>
              <a:rPr lang="en-US" dirty="0" smtClean="0"/>
              <a:t> </a:t>
            </a:r>
            <a:r>
              <a:rPr lang="en-US" dirty="0" err="1" smtClean="0"/>
              <a:t>noastra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Finantare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doctoranzi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profesorii</a:t>
            </a:r>
            <a:r>
              <a:rPr lang="en-US" dirty="0" smtClean="0"/>
              <a:t> </a:t>
            </a:r>
            <a:r>
              <a:rPr lang="en-US" dirty="0" err="1" smtClean="0"/>
              <a:t>tineri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19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Centre for Research in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Promoveaza</a:t>
            </a:r>
            <a:r>
              <a:rPr lang="en-US" dirty="0" smtClean="0"/>
              <a:t> </a:t>
            </a:r>
            <a:r>
              <a:rPr lang="en-US" dirty="0" err="1" smtClean="0"/>
              <a:t>cercetarea</a:t>
            </a:r>
            <a:r>
              <a:rPr lang="en-US" dirty="0" smtClean="0"/>
              <a:t> de top in CS@UPB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Matchmaking </a:t>
            </a:r>
            <a:r>
              <a:rPr lang="en-US" dirty="0" err="1" smtClean="0"/>
              <a:t>intre</a:t>
            </a:r>
            <a:r>
              <a:rPr lang="en-US" dirty="0" smtClean="0"/>
              <a:t> </a:t>
            </a:r>
            <a:r>
              <a:rPr lang="en-US" dirty="0" err="1" smtClean="0"/>
              <a:t>industrie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cercetare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Acorda</a:t>
            </a:r>
            <a:r>
              <a:rPr lang="en-US" dirty="0" smtClean="0"/>
              <a:t> burse de </a:t>
            </a:r>
            <a:r>
              <a:rPr lang="en-US" dirty="0" err="1" smtClean="0"/>
              <a:t>cercetare</a:t>
            </a:r>
            <a:r>
              <a:rPr lang="en-US" dirty="0" smtClean="0"/>
              <a:t> </a:t>
            </a:r>
            <a:r>
              <a:rPr lang="en-US" dirty="0" err="1" smtClean="0"/>
              <a:t>membrilor</a:t>
            </a:r>
            <a:r>
              <a:rPr lang="en-US" dirty="0" smtClean="0"/>
              <a:t> CS@UPB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externilor</a:t>
            </a:r>
            <a:r>
              <a:rPr lang="en-US" dirty="0" smtClean="0"/>
              <a:t> care </a:t>
            </a:r>
            <a:r>
              <a:rPr lang="en-US" dirty="0" err="1" smtClean="0"/>
              <a:t>doresc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se </a:t>
            </a:r>
            <a:r>
              <a:rPr lang="en-US" dirty="0" err="1" smtClean="0"/>
              <a:t>alature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00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Research Grants Call for 2018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Buget</a:t>
            </a:r>
            <a:r>
              <a:rPr lang="en-US" dirty="0" smtClean="0"/>
              <a:t>: 330.000EUR (UEFISCDI)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aplicatii</a:t>
            </a:r>
            <a:r>
              <a:rPr lang="en-US" dirty="0" smtClean="0"/>
              <a:t> (11 intern, 1 extern)</a:t>
            </a:r>
          </a:p>
          <a:p>
            <a:pPr lvl="1"/>
            <a:r>
              <a:rPr lang="en-US" dirty="0" err="1" smtClean="0"/>
              <a:t>Faza</a:t>
            </a:r>
            <a:r>
              <a:rPr lang="en-US" dirty="0" smtClean="0"/>
              <a:t> 1: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recenzii</a:t>
            </a:r>
            <a:r>
              <a:rPr lang="en-US" dirty="0" smtClean="0"/>
              <a:t> din </a:t>
            </a:r>
            <a:r>
              <a:rPr lang="en-US" dirty="0" err="1" smtClean="0"/>
              <a:t>comitetul</a:t>
            </a:r>
            <a:r>
              <a:rPr lang="en-US" dirty="0" smtClean="0"/>
              <a:t> de </a:t>
            </a:r>
            <a:r>
              <a:rPr lang="en-US" dirty="0" err="1" smtClean="0"/>
              <a:t>organizare</a:t>
            </a:r>
            <a:endParaRPr lang="en-US" dirty="0" smtClean="0"/>
          </a:p>
          <a:p>
            <a:pPr lvl="1"/>
            <a:r>
              <a:rPr lang="en-US" dirty="0" err="1" smtClean="0"/>
              <a:t>Faza</a:t>
            </a:r>
            <a:r>
              <a:rPr lang="en-US" dirty="0" smtClean="0"/>
              <a:t> 2: </a:t>
            </a:r>
            <a:r>
              <a:rPr lang="en-US" dirty="0" err="1" smtClean="0"/>
              <a:t>recenzor</a:t>
            </a:r>
            <a:r>
              <a:rPr lang="en-US" dirty="0" smtClean="0"/>
              <a:t> extern</a:t>
            </a:r>
          </a:p>
          <a:p>
            <a:pPr lvl="1"/>
            <a:r>
              <a:rPr lang="en-US" dirty="0" err="1" smtClean="0"/>
              <a:t>Faza</a:t>
            </a:r>
            <a:r>
              <a:rPr lang="en-US" dirty="0" smtClean="0"/>
              <a:t> 3: </a:t>
            </a:r>
            <a:r>
              <a:rPr lang="en-US" dirty="0" err="1" smtClean="0"/>
              <a:t>Interviu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02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Grants Awarded in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956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Oana</a:t>
            </a:r>
            <a:r>
              <a:rPr lang="en-US" sz="2800" dirty="0" smtClean="0"/>
              <a:t> </a:t>
            </a:r>
            <a:r>
              <a:rPr lang="en-US" sz="2800" dirty="0" err="1"/>
              <a:t>Balan</a:t>
            </a:r>
            <a:r>
              <a:rPr lang="en-US" sz="2800" dirty="0"/>
              <a:t> - SAFE-VR (System for Ameliorating Phobias based on Exposure to Virtual Reality)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Marios</a:t>
            </a:r>
            <a:r>
              <a:rPr lang="en-US" sz="2800" dirty="0" smtClean="0"/>
              <a:t> </a:t>
            </a:r>
            <a:r>
              <a:rPr lang="en-US" sz="2800" dirty="0" err="1"/>
              <a:t>Choudary</a:t>
            </a:r>
            <a:r>
              <a:rPr lang="en-US" sz="2800" dirty="0"/>
              <a:t> - Understanding Leaks in </a:t>
            </a:r>
            <a:r>
              <a:rPr lang="en-US" sz="2800" dirty="0" err="1"/>
              <a:t>SoC</a:t>
            </a:r>
            <a:r>
              <a:rPr lang="en-US" sz="2800" dirty="0"/>
              <a:t> </a:t>
            </a:r>
            <a:r>
              <a:rPr lang="en-US" sz="2800" dirty="0" smtClean="0"/>
              <a:t>Devices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Alexandru</a:t>
            </a:r>
            <a:r>
              <a:rPr lang="en-US" sz="2800" dirty="0" smtClean="0"/>
              <a:t> </a:t>
            </a:r>
            <a:r>
              <a:rPr lang="en-US" sz="2800" dirty="0" err="1"/>
              <a:t>Radovici</a:t>
            </a:r>
            <a:r>
              <a:rPr lang="en-US" sz="2800" dirty="0"/>
              <a:t> - A secure execution framework for the </a:t>
            </a:r>
            <a:r>
              <a:rPr lang="en-US" sz="2800" dirty="0" err="1"/>
              <a:t>IoT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Iuliu</a:t>
            </a:r>
            <a:r>
              <a:rPr lang="en-US" sz="2800" dirty="0" smtClean="0"/>
              <a:t> </a:t>
            </a:r>
            <a:r>
              <a:rPr lang="en-US" sz="2800" dirty="0" err="1"/>
              <a:t>Vasilescu</a:t>
            </a:r>
            <a:r>
              <a:rPr lang="en-US" sz="2800" dirty="0"/>
              <a:t> - Pervasive Robotics - a New Hope.</a:t>
            </a:r>
          </a:p>
        </p:txBody>
      </p:sp>
    </p:spTree>
    <p:extLst>
      <p:ext uri="{BB962C8B-B14F-4D97-AF65-F5344CB8AC3E}">
        <p14:creationId xmlns:p14="http://schemas.microsoft.com/office/powerpoint/2010/main" val="903619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Call for Research Grants </a:t>
            </a:r>
            <a:r>
              <a:rPr lang="en-US" b="1" dirty="0" smtClean="0"/>
              <a:t>2019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3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Interes</a:t>
            </a:r>
            <a:r>
              <a:rPr lang="en-US" dirty="0" smtClean="0"/>
              <a:t> de la </a:t>
            </a:r>
            <a:r>
              <a:rPr lang="en-US" dirty="0" err="1" smtClean="0"/>
              <a:t>cercetatori</a:t>
            </a:r>
            <a:r>
              <a:rPr lang="en-US" dirty="0" smtClean="0"/>
              <a:t> din Cambridge, </a:t>
            </a:r>
            <a:r>
              <a:rPr lang="en-US" dirty="0" err="1" smtClean="0"/>
              <a:t>Vrijie</a:t>
            </a:r>
            <a:r>
              <a:rPr lang="en-US" dirty="0" smtClean="0"/>
              <a:t> University, Boston University.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Deadline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aplicatii</a:t>
            </a:r>
            <a:r>
              <a:rPr lang="en-US" dirty="0" smtClean="0"/>
              <a:t>: 1 </a:t>
            </a:r>
            <a:r>
              <a:rPr lang="en-US" dirty="0" err="1" smtClean="0"/>
              <a:t>ianuarie</a:t>
            </a:r>
            <a:r>
              <a:rPr lang="en-US" dirty="0" smtClean="0"/>
              <a:t> 2019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Cautam</a:t>
            </a:r>
            <a:r>
              <a:rPr lang="en-US" dirty="0" smtClean="0"/>
              <a:t> </a:t>
            </a:r>
            <a:r>
              <a:rPr lang="en-US" dirty="0" err="1" smtClean="0"/>
              <a:t>sponsorizari</a:t>
            </a:r>
            <a:r>
              <a:rPr lang="en-US" dirty="0" smtClean="0"/>
              <a:t> din </a:t>
            </a:r>
            <a:r>
              <a:rPr lang="en-US" dirty="0" err="1" smtClean="0"/>
              <a:t>industrie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domenii</a:t>
            </a:r>
            <a:r>
              <a:rPr lang="en-US" dirty="0" smtClean="0"/>
              <a:t> de </a:t>
            </a:r>
            <a:r>
              <a:rPr lang="en-US" dirty="0" err="1" smtClean="0"/>
              <a:t>interes</a:t>
            </a:r>
            <a:r>
              <a:rPr lang="en-US" dirty="0" smtClean="0"/>
              <a:t> </a:t>
            </a:r>
            <a:r>
              <a:rPr lang="en-US" dirty="0" err="1" smtClean="0"/>
              <a:t>comun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64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250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Research Fair</vt:lpstr>
      <vt:lpstr>PowerPoint Presentation</vt:lpstr>
      <vt:lpstr>Cercetarea in CS@UPB</vt:lpstr>
      <vt:lpstr>Ce lipseste industriei?</vt:lpstr>
      <vt:lpstr>Ce lipseste CS@UPB?</vt:lpstr>
      <vt:lpstr>Centre for Research in Computing</vt:lpstr>
      <vt:lpstr>Research Grants Call for 2018</vt:lpstr>
      <vt:lpstr>Research Grants Awarded in 2018</vt:lpstr>
      <vt:lpstr>Call for Research Grants 2019 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Fair</dc:title>
  <dc:creator>Costin Raiciu</dc:creator>
  <cp:lastModifiedBy>Costin Raiciu</cp:lastModifiedBy>
  <cp:revision>25</cp:revision>
  <dcterms:created xsi:type="dcterms:W3CDTF">2018-07-04T12:54:53Z</dcterms:created>
  <dcterms:modified xsi:type="dcterms:W3CDTF">2018-07-04T13:36:51Z</dcterms:modified>
</cp:coreProperties>
</file>