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565E3-3344-4CAC-84EE-39E850E5B78A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0FA4A-4342-46D6-85DE-8AD83B74D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0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0FA4A-4342-46D6-85DE-8AD83B74DD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8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0FA4A-4342-46D6-85DE-8AD83B74DD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34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C6A4-0B41-4081-83FA-320D21AF9C9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7E82-6E66-4277-AF2E-A9237FA4A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21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C6A4-0B41-4081-83FA-320D21AF9C9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7E82-6E66-4277-AF2E-A9237FA4A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8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C6A4-0B41-4081-83FA-320D21AF9C9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7E82-6E66-4277-AF2E-A9237FA4A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6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C6A4-0B41-4081-83FA-320D21AF9C9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7E82-6E66-4277-AF2E-A9237FA4A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8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C6A4-0B41-4081-83FA-320D21AF9C9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7E82-6E66-4277-AF2E-A9237FA4A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6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C6A4-0B41-4081-83FA-320D21AF9C9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7E82-6E66-4277-AF2E-A9237FA4A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8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C6A4-0B41-4081-83FA-320D21AF9C9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7E82-6E66-4277-AF2E-A9237FA4A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1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C6A4-0B41-4081-83FA-320D21AF9C9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7E82-6E66-4277-AF2E-A9237FA4A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5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C6A4-0B41-4081-83FA-320D21AF9C9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7E82-6E66-4277-AF2E-A9237FA4A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3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C6A4-0B41-4081-83FA-320D21AF9C9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7E82-6E66-4277-AF2E-A9237FA4A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3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C6A4-0B41-4081-83FA-320D21AF9C9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7E82-6E66-4277-AF2E-A9237FA4A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3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AC6A4-0B41-4081-83FA-320D21AF9C94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57E82-6E66-4277-AF2E-A9237FA4A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35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B7306-30E7-4D9B-AAA6-6A5A7AB39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821" y="1122363"/>
            <a:ext cx="10431624" cy="3169719"/>
          </a:xfrm>
        </p:spPr>
        <p:txBody>
          <a:bodyPr>
            <a:normAutofit/>
          </a:bodyPr>
          <a:lstStyle/>
          <a:p>
            <a:r>
              <a:rPr lang="en-US" sz="1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SAFE-VR</a:t>
            </a:r>
            <a:br>
              <a:rPr lang="en-US" dirty="0"/>
            </a:b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</a:t>
            </a:r>
            <a:r>
              <a:rPr lang="en-US" sz="3600" dirty="0"/>
              <a:t>ystem for 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3600" dirty="0"/>
              <a:t>meliorating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</a:t>
            </a:r>
            <a:r>
              <a:rPr lang="en-US" sz="3600" dirty="0" err="1"/>
              <a:t>obias</a:t>
            </a:r>
            <a:r>
              <a:rPr lang="en-US" sz="3600" dirty="0"/>
              <a:t>, based on 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</a:t>
            </a:r>
            <a:r>
              <a:rPr lang="en-US" sz="3600" dirty="0"/>
              <a:t>xposure to 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</a:t>
            </a:r>
            <a:r>
              <a:rPr lang="en-US" sz="3600" dirty="0"/>
              <a:t>irtual 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</a:t>
            </a:r>
            <a:r>
              <a:rPr lang="en-US" sz="3600" dirty="0"/>
              <a:t>eality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821FA-9650-4A6A-BC42-C94E65EF0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5380" y="5458409"/>
            <a:ext cx="9144000" cy="900404"/>
          </a:xfrm>
        </p:spPr>
        <p:txBody>
          <a:bodyPr>
            <a:normAutofit/>
          </a:bodyPr>
          <a:lstStyle/>
          <a:p>
            <a:r>
              <a:rPr lang="en-US" sz="3600" dirty="0"/>
              <a:t>Oana Balan</a:t>
            </a:r>
          </a:p>
        </p:txBody>
      </p:sp>
    </p:spTree>
    <p:extLst>
      <p:ext uri="{BB962C8B-B14F-4D97-AF65-F5344CB8AC3E}">
        <p14:creationId xmlns:p14="http://schemas.microsoft.com/office/powerpoint/2010/main" val="2099107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49802E-91BD-4AC8-ADD1-35AD09237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71" y="561575"/>
            <a:ext cx="11164858" cy="57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49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6FF75A-9F5D-4FF0-A212-CD769A495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4" b="-1"/>
          <a:stretch/>
        </p:blipFill>
        <p:spPr>
          <a:xfrm>
            <a:off x="466927" y="164761"/>
            <a:ext cx="11118715" cy="652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39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FEA53B-B358-4C6E-BA87-8F6D57900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91" y="1123527"/>
            <a:ext cx="3453600" cy="46048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387F44D-CB31-47F9-AD4C-EB3A88526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36" y="1123527"/>
            <a:ext cx="3476624" cy="46048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B60C4C5-23E9-43F3-9BFC-C3645D19A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096" y="1123528"/>
            <a:ext cx="3453600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92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1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A44B25-0D12-47B6-9A5D-C81A0FF1D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39" y="307731"/>
            <a:ext cx="3028210" cy="3997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26DA04-EA8D-476C-99A2-777F6084B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29" y="1612580"/>
            <a:ext cx="3433324" cy="1387939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722C8C8-F47A-439B-A406-B937C01C5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348" y="330045"/>
            <a:ext cx="2248670" cy="399763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844C67D-3DBD-4C67-BDD9-B7E806A9D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spc="600">
                <a:solidFill>
                  <a:srgbClr val="FFFFFF"/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36249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A836B-B2AA-4D04-8893-12A13109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SAFE-VR PROJECT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628976-2D43-46AE-B216-64ACD0F781CF}"/>
              </a:ext>
            </a:extLst>
          </p:cNvPr>
          <p:cNvSpPr txBox="1"/>
          <p:nvPr/>
        </p:nvSpPr>
        <p:spPr>
          <a:xfrm>
            <a:off x="887089" y="1690688"/>
            <a:ext cx="1111207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13% of the world’s population suffers from a certain type</a:t>
            </a:r>
          </a:p>
          <a:p>
            <a:r>
              <a:rPr lang="en-US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of phobia</a:t>
            </a:r>
          </a:p>
          <a:p>
            <a:endParaRPr lang="en-US" sz="32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20%</a:t>
            </a:r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of the people affected by phobias take on therapy or 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ask for specialized help</a:t>
            </a:r>
          </a:p>
          <a:p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Cognitive-Behavioral Therapies (CBT)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Gradual exposure in-vivo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2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A836B-B2AA-4D04-8893-12A13109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SAFE-VR PROJECT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628976-2D43-46AE-B216-64ACD0F781CF}"/>
              </a:ext>
            </a:extLst>
          </p:cNvPr>
          <p:cNvSpPr txBox="1"/>
          <p:nvPr/>
        </p:nvSpPr>
        <p:spPr>
          <a:xfrm>
            <a:off x="838200" y="1564243"/>
            <a:ext cx="1111207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VIRTUAL REALITY </a:t>
            </a:r>
            <a:r>
              <a:rPr lang="en-US" sz="3200" spc="3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advantages: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3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Immersion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3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Safety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3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Greater variety of environments that can be repeated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3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Visual and auditory stimuli controlled by the therapist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3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Flexibility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3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Friendly 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3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Low costs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6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A836B-B2AA-4D04-8893-12A13109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SAFE-VR PROJECT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628976-2D43-46AE-B216-64ACD0F781CF}"/>
              </a:ext>
            </a:extLst>
          </p:cNvPr>
          <p:cNvSpPr txBox="1"/>
          <p:nvPr/>
        </p:nvSpPr>
        <p:spPr>
          <a:xfrm>
            <a:off x="887089" y="1690688"/>
            <a:ext cx="1111207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Virtual Reality Exposure Therapy (VRET)</a:t>
            </a:r>
          </a:p>
          <a:p>
            <a:endParaRPr lang="en-US" sz="3200" b="1" spc="3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3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Strong real-life impact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3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Good stability of results in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3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Equal to those obtained in CBT therapies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3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 difference in the dropout rate between VR and in-vivo exposure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40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E0CED1-CBBA-4387-A837-E299B43CF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08197"/>
            <a:ext cx="5446605" cy="2532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32F97F-063E-480F-A5BB-46E5756F1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7" y="1128714"/>
            <a:ext cx="5777617" cy="24121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5A836B-B2AA-4D04-8893-12A131093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>
                <a:solidFill>
                  <a:srgbClr val="404040"/>
                </a:solidFill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4108132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E0CED1-CBBA-4387-A837-E299B43CF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6" r="1" b="6605"/>
          <a:stretch/>
        </p:blipFill>
        <p:spPr>
          <a:xfrm>
            <a:off x="3649318" y="10"/>
            <a:ext cx="8542682" cy="2130463"/>
          </a:xfrm>
          <a:custGeom>
            <a:avLst/>
            <a:gdLst>
              <a:gd name="connsiteX0" fmla="*/ 986689 w 8542682"/>
              <a:gd name="connsiteY0" fmla="*/ 0 h 2130473"/>
              <a:gd name="connsiteX1" fmla="*/ 8542682 w 8542682"/>
              <a:gd name="connsiteY1" fmla="*/ 0 h 2130473"/>
              <a:gd name="connsiteX2" fmla="*/ 8542682 w 8542682"/>
              <a:gd name="connsiteY2" fmla="*/ 2130473 h 2130473"/>
              <a:gd name="connsiteX3" fmla="*/ 0 w 8542682"/>
              <a:gd name="connsiteY3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A89E1F-0113-4058-9444-D4AC547C3A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005"/>
          <a:stretch/>
        </p:blipFill>
        <p:spPr>
          <a:xfrm>
            <a:off x="20" y="-6956"/>
            <a:ext cx="4475120" cy="2130473"/>
          </a:xfrm>
          <a:custGeom>
            <a:avLst/>
            <a:gdLst>
              <a:gd name="connsiteX0" fmla="*/ 0 w 4475140"/>
              <a:gd name="connsiteY0" fmla="*/ 0 h 2130473"/>
              <a:gd name="connsiteX1" fmla="*/ 1074821 w 4475140"/>
              <a:gd name="connsiteY1" fmla="*/ 0 h 2130473"/>
              <a:gd name="connsiteX2" fmla="*/ 1074821 w 4475140"/>
              <a:gd name="connsiteY2" fmla="*/ 239 h 2130473"/>
              <a:gd name="connsiteX3" fmla="*/ 4475140 w 4475140"/>
              <a:gd name="connsiteY3" fmla="*/ 239 h 2130473"/>
              <a:gd name="connsiteX4" fmla="*/ 3488563 w 4475140"/>
              <a:gd name="connsiteY4" fmla="*/ 2130473 h 2130473"/>
              <a:gd name="connsiteX5" fmla="*/ 0 w 4475140"/>
              <a:gd name="connsiteY5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</p:spPr>
      </p:pic>
      <p:sp>
        <p:nvSpPr>
          <p:cNvPr id="24" name="Freeform 34">
            <a:extLst>
              <a:ext uri="{FF2B5EF4-FFF2-40B4-BE49-F238E27FC236}">
                <a16:creationId xmlns:a16="http://schemas.microsoft.com/office/drawing/2014/main" id="{1453C4A9-C0F7-4891-A7CA-C230D2F224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716860" y="4682362"/>
            <a:ext cx="4475140" cy="2174680"/>
          </a:xfrm>
          <a:custGeom>
            <a:avLst/>
            <a:gdLst>
              <a:gd name="connsiteX0" fmla="*/ 3468199 w 4475140"/>
              <a:gd name="connsiteY0" fmla="*/ 2174680 h 2174680"/>
              <a:gd name="connsiteX1" fmla="*/ 0 w 4475140"/>
              <a:gd name="connsiteY1" fmla="*/ 2174680 h 2174680"/>
              <a:gd name="connsiteX2" fmla="*/ 0 w 4475140"/>
              <a:gd name="connsiteY2" fmla="*/ 0 h 2174680"/>
              <a:gd name="connsiteX3" fmla="*/ 1074821 w 4475140"/>
              <a:gd name="connsiteY3" fmla="*/ 0 h 2174680"/>
              <a:gd name="connsiteX4" fmla="*/ 1074821 w 4475140"/>
              <a:gd name="connsiteY4" fmla="*/ 478 h 2174680"/>
              <a:gd name="connsiteX5" fmla="*/ 4475140 w 4475140"/>
              <a:gd name="connsiteY5" fmla="*/ 478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3468199" y="2174680"/>
                </a:moveTo>
                <a:lnTo>
                  <a:pt x="0" y="2174680"/>
                </a:lnTo>
                <a:lnTo>
                  <a:pt x="0" y="0"/>
                </a:ln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32F97F-063E-480F-A5BB-46E5756F1A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5" r="-2" b="2725"/>
          <a:stretch/>
        </p:blipFill>
        <p:spPr>
          <a:xfrm>
            <a:off x="20" y="4682840"/>
            <a:ext cx="9060004" cy="2175160"/>
          </a:xfrm>
          <a:custGeom>
            <a:avLst/>
            <a:gdLst>
              <a:gd name="connsiteX0" fmla="*/ 0 w 8563376"/>
              <a:gd name="connsiteY0" fmla="*/ 0 h 2175160"/>
              <a:gd name="connsiteX1" fmla="*/ 8563376 w 8563376"/>
              <a:gd name="connsiteY1" fmla="*/ 0 h 2175160"/>
              <a:gd name="connsiteX2" fmla="*/ 7555992 w 8563376"/>
              <a:gd name="connsiteY2" fmla="*/ 2175160 h 2175160"/>
              <a:gd name="connsiteX3" fmla="*/ 0 w 8563376"/>
              <a:gd name="connsiteY3" fmla="*/ 2175160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5A836B-B2AA-4D04-8893-12A131093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45810"/>
            <a:ext cx="9144000" cy="1355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329916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B71DBD2-3B77-4A79-B20B-A2B1EBBE1A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94CD5A-DFA9-4697-95A8-A758FBF5E7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CEEE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9EA0E8-5C24-4E3D-9FE8-39399F948D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6" r="17284"/>
          <a:stretch/>
        </p:blipFill>
        <p:spPr>
          <a:xfrm>
            <a:off x="643468" y="643467"/>
            <a:ext cx="5372099" cy="5571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4E87FB-D43E-40BB-A0FE-93B6501422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6" r="30127" b="-1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17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9D8B1C-3F36-4C5D-8A62-5F7926D97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648208"/>
            <a:ext cx="10905066" cy="556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32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115</Words>
  <Application>Microsoft Office PowerPoint</Application>
  <PresentationFormat>Widescreen</PresentationFormat>
  <Paragraphs>32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Segoe UI Semilight</vt:lpstr>
      <vt:lpstr>Wingdings</vt:lpstr>
      <vt:lpstr>Office Theme</vt:lpstr>
      <vt:lpstr>SAFE-VR System for Ameliorating PHobias, based on Exposure to Virtual Reality</vt:lpstr>
      <vt:lpstr>BACKGROUND</vt:lpstr>
      <vt:lpstr>THE SAFE-VR PROJECT</vt:lpstr>
      <vt:lpstr>THE SAFE-VR PROJECT</vt:lpstr>
      <vt:lpstr>THE SAFE-VR PROJECT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SAFE-VR System for Ameliorating PHobias, based on Exposure to Virtual Reality</dc:title>
  <dc:creator>Oana</dc:creator>
  <cp:lastModifiedBy>Oana</cp:lastModifiedBy>
  <cp:revision>11</cp:revision>
  <dcterms:created xsi:type="dcterms:W3CDTF">2018-07-03T18:35:50Z</dcterms:created>
  <dcterms:modified xsi:type="dcterms:W3CDTF">2018-07-04T11:48:26Z</dcterms:modified>
</cp:coreProperties>
</file>